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18288000" cy="10287000"/>
  <p:notesSz cx="6858000" cy="9144000"/>
  <p:embeddedFontLst>
    <p:embeddedFont>
      <p:font typeface="Century Gothic Paneuropean Bold" panose="020B0604020202020204" charset="0"/>
      <p:regular r:id="rId104"/>
    </p:embeddedFont>
    <p:embeddedFont>
      <p:font typeface="Century Gothic Paneuropean Italics" panose="020B0604020202020204" charset="0"/>
      <p:regular r:id="rId105"/>
    </p:embeddedFont>
    <p:embeddedFont>
      <p:font typeface="Calibri" panose="020F0502020204030204" pitchFamily="34" charset="0"/>
      <p:regular r:id="rId106"/>
      <p:bold r:id="rId107"/>
      <p:italic r:id="rId108"/>
      <p:boldItalic r:id="rId109"/>
    </p:embeddedFont>
    <p:embeddedFont>
      <p:font typeface="League Spartan" panose="020B0604020202020204" charset="0"/>
      <p:regular r:id="rId110"/>
    </p:embeddedFont>
    <p:embeddedFont>
      <p:font typeface="Century Gothic Paneuropean Bold Italics" panose="020B0604020202020204" charset="0"/>
      <p:regular r:id="rId111"/>
    </p:embeddedFont>
    <p:embeddedFont>
      <p:font typeface="Century Gothic Paneuropean" panose="020B0604020202020204" charset="0"/>
      <p:regular r:id="rId1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0" d="100"/>
          <a:sy n="60" d="100"/>
        </p:scale>
        <p:origin x="1374" y="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font" Target="fonts/font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7.fntdata"/><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svg"/></Relationships>
</file>

<file path=ppt/slides/_rels/slide100.xml.rels><?xml version="1.0" encoding="UTF-8" standalone="yes"?>
<Relationships xmlns="http://schemas.openxmlformats.org/package/2006/relationships"><Relationship Id="rId3" Type="http://schemas.openxmlformats.org/officeDocument/2006/relationships/hyperlink" Target="https://www.historisches-lexikon-bayerns.de/Lexikon/Ort:ODB_S00008854" TargetMode="External"/><Relationship Id="rId2" Type="http://schemas.openxmlformats.org/officeDocument/2006/relationships/hyperlink" Target="https://www.historisches-lexikon-bayerns.de/Lexikon/Person:118660381"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3.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3.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3.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4.jpeg"/><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3.sv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2" Type="http://schemas.openxmlformats.org/officeDocument/2006/relationships/hyperlink" Target="https://www.waldwissen.net/de/lernen-und-vermitteln/der-hollaenderholzhandel"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www.bavarikon.de/object/bav:BSB-MDZ-00000BSB10374873?lang=de" TargetMode="External"/><Relationship Id="rId2" Type="http://schemas.openxmlformats.org/officeDocument/2006/relationships/hyperlink" Target="https://www.digitale-sammlungen.de/de/view/bsb10710214?page=73" TargetMode="External"/><Relationship Id="rId1" Type="http://schemas.openxmlformats.org/officeDocument/2006/relationships/slideLayout" Target="../slideLayouts/slideLayout7.xml"/><Relationship Id="rId5" Type="http://schemas.openxmlformats.org/officeDocument/2006/relationships/hyperlink" Target="https://www.digitale-sammlungen.de/de/view/bsb10710214?page=56,57" TargetMode="External"/><Relationship Id="rId4" Type="http://schemas.openxmlformats.org/officeDocument/2006/relationships/hyperlink" Target="https://www.bavarikon.de/object/bav:BSB-MDZ-00000BSB10373304?lang=de"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s://www.digitale-sammlungen.de/de/view/bsb10710214?page=73" TargetMode="External"/><Relationship Id="rId2" Type="http://schemas.openxmlformats.org/officeDocument/2006/relationships/hyperlink" Target="https://www.dwds.de/wb/dwb/waldgerechtigkeit" TargetMode="External"/><Relationship Id="rId1" Type="http://schemas.openxmlformats.org/officeDocument/2006/relationships/slideLayout" Target="../slideLayouts/slideLayout7.xml"/><Relationship Id="rId5" Type="http://schemas.openxmlformats.org/officeDocument/2006/relationships/hyperlink" Target="https://www.bavarikon.de/object/bav:BSB-MDZ-00000BSB10374873?lang=de" TargetMode="External"/><Relationship Id="rId4" Type="http://schemas.openxmlformats.org/officeDocument/2006/relationships/hyperlink" Target="https://www.bavarikon.de/object/bav:BSB-MDZ-00000BSB10373304?lang=de"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waldwissen.net/de/lernen-und-vermitteln/der-hollaenderholzhandel" TargetMode="External"/><Relationship Id="rId2" Type="http://schemas.openxmlformats.org/officeDocument/2006/relationships/hyperlink" Target="https://www.amtsblatt.uni-saarland.de"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hyperlink" Target="https://de.wikipedia.org/wiki/Geb%C3%BC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3291913"/>
            <a:ext cx="18288000" cy="3176218"/>
            <a:chOff x="0" y="0"/>
            <a:chExt cx="4816593" cy="836535"/>
          </a:xfrm>
        </p:grpSpPr>
        <p:sp>
          <p:nvSpPr>
            <p:cNvPr id="4" name="Freeform 4"/>
            <p:cNvSpPr/>
            <p:nvPr/>
          </p:nvSpPr>
          <p:spPr>
            <a:xfrm>
              <a:off x="0" y="0"/>
              <a:ext cx="4816592" cy="836535"/>
            </a:xfrm>
            <a:custGeom>
              <a:avLst/>
              <a:gdLst/>
              <a:ahLst/>
              <a:cxnLst/>
              <a:rect l="l" t="t" r="r" b="b"/>
              <a:pathLst>
                <a:path w="4816592" h="836535">
                  <a:moveTo>
                    <a:pt x="0" y="0"/>
                  </a:moveTo>
                  <a:lnTo>
                    <a:pt x="4816592" y="0"/>
                  </a:lnTo>
                  <a:lnTo>
                    <a:pt x="4816592" y="836535"/>
                  </a:lnTo>
                  <a:lnTo>
                    <a:pt x="0" y="836535"/>
                  </a:lnTo>
                  <a:close/>
                </a:path>
              </a:pathLst>
            </a:custGeom>
            <a:solidFill>
              <a:srgbClr val="0D2440">
                <a:alpha val="53725"/>
              </a:srgbClr>
            </a:solidFill>
          </p:spPr>
        </p:sp>
        <p:sp>
          <p:nvSpPr>
            <p:cNvPr id="5" name="TextBox 5"/>
            <p:cNvSpPr txBox="1"/>
            <p:nvPr/>
          </p:nvSpPr>
          <p:spPr>
            <a:xfrm>
              <a:off x="0" y="-38100"/>
              <a:ext cx="4816593" cy="874635"/>
            </a:xfrm>
            <a:prstGeom prst="rect">
              <a:avLst/>
            </a:prstGeom>
          </p:spPr>
          <p:txBody>
            <a:bodyPr lIns="50800" tIns="50800" rIns="50800" bIns="50800" rtlCol="0" anchor="ctr"/>
            <a:lstStyle/>
            <a:p>
              <a:pPr algn="ctr">
                <a:lnSpc>
                  <a:spcPts val="2800"/>
                </a:lnSpc>
              </a:pPr>
              <a:endParaRPr dirty="0"/>
            </a:p>
          </p:txBody>
        </p:sp>
      </p:grpSp>
      <p:sp>
        <p:nvSpPr>
          <p:cNvPr id="6" name="TextBox 6"/>
          <p:cNvSpPr txBox="1"/>
          <p:nvPr/>
        </p:nvSpPr>
        <p:spPr>
          <a:xfrm>
            <a:off x="1669179" y="3790741"/>
            <a:ext cx="14949642" cy="1543000"/>
          </a:xfrm>
          <a:prstGeom prst="rect">
            <a:avLst/>
          </a:prstGeom>
        </p:spPr>
        <p:txBody>
          <a:bodyPr lIns="0" tIns="0" rIns="0" bIns="0" rtlCol="0" anchor="t">
            <a:spAutoFit/>
          </a:bodyPr>
          <a:lstStyle/>
          <a:p>
            <a:pPr algn="ctr">
              <a:lnSpc>
                <a:spcPts val="12599"/>
              </a:lnSpc>
            </a:pPr>
            <a:r>
              <a:rPr lang="en-US" sz="9000" dirty="0" err="1">
                <a:solidFill>
                  <a:srgbClr val="C9F635"/>
                </a:solidFill>
                <a:latin typeface="League Spartan"/>
                <a:ea typeface="League Spartan"/>
                <a:cs typeface="League Spartan"/>
                <a:sym typeface="League Spartan"/>
              </a:rPr>
              <a:t>Waldhauptstadt</a:t>
            </a:r>
            <a:endParaRPr lang="en-US" sz="9000">
              <a:solidFill>
                <a:srgbClr val="C9F635"/>
              </a:solidFill>
              <a:latin typeface="League Spartan"/>
              <a:ea typeface="League Spartan"/>
              <a:cs typeface="League Spartan"/>
              <a:sym typeface="League Spartan"/>
            </a:endParaRPr>
          </a:p>
        </p:txBody>
      </p:sp>
      <p:sp>
        <p:nvSpPr>
          <p:cNvPr id="7" name="TextBox 7"/>
          <p:cNvSpPr txBox="1"/>
          <p:nvPr/>
        </p:nvSpPr>
        <p:spPr>
          <a:xfrm>
            <a:off x="1028700" y="8767738"/>
            <a:ext cx="2392472" cy="339775"/>
          </a:xfrm>
          <a:prstGeom prst="rect">
            <a:avLst/>
          </a:prstGeom>
        </p:spPr>
        <p:txBody>
          <a:bodyPr lIns="0" tIns="0" rIns="0" bIns="0" rtlCol="0" anchor="t">
            <a:spAutoFit/>
          </a:bodyPr>
          <a:lstStyle/>
          <a:p>
            <a:pPr algn="l">
              <a:lnSpc>
                <a:spcPts val="2800"/>
              </a:lnSpc>
            </a:pPr>
            <a:r>
              <a:rPr lang="en-US" sz="2000" b="1">
                <a:solidFill>
                  <a:srgbClr val="FFFFFF"/>
                </a:solidFill>
                <a:latin typeface="Century Gothic Paneuropean Bold"/>
                <a:ea typeface="Century Gothic Paneuropean Bold"/>
                <a:cs typeface="Century Gothic Paneuropean Bold"/>
                <a:sym typeface="Century Gothic Paneuropean Bold"/>
              </a:rPr>
              <a:t>STADT BLIESKASTEL</a:t>
            </a:r>
          </a:p>
        </p:txBody>
      </p:sp>
      <p:sp>
        <p:nvSpPr>
          <p:cNvPr id="8" name="TextBox 8"/>
          <p:cNvSpPr txBox="1"/>
          <p:nvPr/>
        </p:nvSpPr>
        <p:spPr>
          <a:xfrm>
            <a:off x="3753239" y="5426283"/>
            <a:ext cx="11325366" cy="844502"/>
          </a:xfrm>
          <a:prstGeom prst="rect">
            <a:avLst/>
          </a:prstGeom>
        </p:spPr>
        <p:txBody>
          <a:bodyPr lIns="0" tIns="0" rIns="0" bIns="0" rtlCol="0" anchor="t">
            <a:spAutoFit/>
          </a:bodyPr>
          <a:lstStyle/>
          <a:p>
            <a:pPr algn="ctr">
              <a:lnSpc>
                <a:spcPts val="6999"/>
              </a:lnSpc>
            </a:pPr>
            <a:r>
              <a:rPr lang="en-US" sz="4999">
                <a:solidFill>
                  <a:srgbClr val="FDF5F1"/>
                </a:solidFill>
                <a:latin typeface="Century Gothic Paneuropean"/>
                <a:ea typeface="Century Gothic Paneuropean"/>
                <a:cs typeface="Century Gothic Paneuropean"/>
                <a:sym typeface="Century Gothic Paneuropean"/>
              </a:rPr>
              <a:t>Blieskastel </a:t>
            </a:r>
            <a:r>
              <a:rPr lang="en-US" sz="4999">
                <a:solidFill>
                  <a:srgbClr val="C9F635"/>
                </a:solidFill>
                <a:latin typeface="Century Gothic Paneuropean"/>
                <a:ea typeface="Century Gothic Paneuropean"/>
                <a:cs typeface="Century Gothic Paneuropean"/>
                <a:sym typeface="Century Gothic Paneuropean"/>
              </a:rPr>
              <a:t>2026</a:t>
            </a:r>
          </a:p>
        </p:txBody>
      </p:sp>
      <p:sp>
        <p:nvSpPr>
          <p:cNvPr id="9" name="TextBox 9"/>
          <p:cNvSpPr txBox="1"/>
          <p:nvPr/>
        </p:nvSpPr>
        <p:spPr>
          <a:xfrm>
            <a:off x="16585160" y="8767738"/>
            <a:ext cx="674140" cy="339775"/>
          </a:xfrm>
          <a:prstGeom prst="rect">
            <a:avLst/>
          </a:prstGeom>
        </p:spPr>
        <p:txBody>
          <a:bodyPr lIns="0" tIns="0" rIns="0" bIns="0" rtlCol="0" anchor="t">
            <a:spAutoFit/>
          </a:bodyPr>
          <a:lstStyle/>
          <a:p>
            <a:pPr algn="r">
              <a:lnSpc>
                <a:spcPts val="2800"/>
              </a:lnSpc>
            </a:pPr>
            <a:r>
              <a:rPr lang="en-US" sz="2000" b="1">
                <a:solidFill>
                  <a:srgbClr val="FFFFFF"/>
                </a:solidFill>
                <a:latin typeface="Century Gothic Paneuropean Bold"/>
                <a:ea typeface="Century Gothic Paneuropean Bold"/>
                <a:cs typeface="Century Gothic Paneuropean Bold"/>
                <a:sym typeface="Century Gothic Paneuropean Bold"/>
              </a:rPr>
              <a:t>PEFC</a:t>
            </a:r>
          </a:p>
        </p:txBody>
      </p:sp>
      <p:sp>
        <p:nvSpPr>
          <p:cNvPr id="10" name="Freeform 10"/>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1028700"/>
            <a:ext cx="8500148" cy="8500148"/>
          </a:xfrm>
          <a:custGeom>
            <a:avLst/>
            <a:gdLst/>
            <a:ahLst/>
            <a:cxnLst/>
            <a:rect l="l" t="t" r="r" b="b"/>
            <a:pathLst>
              <a:path w="8500148" h="8500148">
                <a:moveTo>
                  <a:pt x="0" y="0"/>
                </a:moveTo>
                <a:lnTo>
                  <a:pt x="8500148" y="0"/>
                </a:lnTo>
                <a:lnTo>
                  <a:pt x="8500148" y="8500148"/>
                </a:lnTo>
                <a:lnTo>
                  <a:pt x="0" y="8500148"/>
                </a:lnTo>
                <a:lnTo>
                  <a:pt x="0" y="0"/>
                </a:lnTo>
                <a:close/>
              </a:path>
            </a:pathLst>
          </a:custGeom>
          <a:blipFill>
            <a:blip r:embed="rId5"/>
            <a:stretch>
              <a:fillRect/>
            </a:stretch>
          </a:blipFill>
        </p:spPr>
      </p:sp>
      <p:sp>
        <p:nvSpPr>
          <p:cNvPr id="5" name="TextBox 5"/>
          <p:cNvSpPr txBox="1"/>
          <p:nvPr/>
        </p:nvSpPr>
        <p:spPr>
          <a:xfrm>
            <a:off x="11582400" y="3728517"/>
            <a:ext cx="5676900" cy="3590727"/>
          </a:xfrm>
          <a:prstGeom prst="rect">
            <a:avLst/>
          </a:prstGeom>
        </p:spPr>
        <p:txBody>
          <a:bodyPr wrap="square" lIns="0" tIns="0" rIns="0" bIns="0" rtlCol="0" anchor="t">
            <a:spAutoFit/>
          </a:bodyPr>
          <a:lstStyle/>
          <a:p>
            <a:pPr marL="0" lvl="0" indent="0"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Den </a:t>
            </a:r>
            <a:r>
              <a:rPr lang="en-US" sz="2000" dirty="0" err="1">
                <a:solidFill>
                  <a:srgbClr val="FFFFFF"/>
                </a:solidFill>
                <a:latin typeface="Century Gothic Paneuropean"/>
                <a:ea typeface="Century Gothic Paneuropean"/>
                <a:cs typeface="Century Gothic Paneuropean"/>
                <a:sym typeface="Century Gothic Paneuropean"/>
              </a:rPr>
              <a:t>Holzhauern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Holzfäller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Holzknechte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bezeichnet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oblag</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Fällen</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Bäumen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deren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Vorbereitung</a:t>
            </a:r>
            <a:r>
              <a:rPr lang="en-US" sz="2000" dirty="0">
                <a:solidFill>
                  <a:srgbClr val="FFFFFF"/>
                </a:solidFill>
                <a:latin typeface="Century Gothic Paneuropean"/>
                <a:ea typeface="Century Gothic Paneuropean"/>
                <a:cs typeface="Century Gothic Paneuropean"/>
                <a:sym typeface="Century Gothic Paneuropean"/>
              </a:rPr>
              <a:t> für den </a:t>
            </a:r>
            <a:r>
              <a:rPr lang="en-US" sz="2000" dirty="0" err="1">
                <a:solidFill>
                  <a:srgbClr val="FFFFFF"/>
                </a:solidFill>
                <a:latin typeface="Century Gothic Paneuropean"/>
                <a:ea typeface="Century Gothic Paneuropean"/>
                <a:cs typeface="Century Gothic Paneuropean"/>
                <a:sym typeface="Century Gothic Paneuropean"/>
              </a:rPr>
              <a:t>Abtransport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z.B</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Entastung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Fällen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Äxte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Keile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Sägen</a:t>
            </a:r>
            <a:r>
              <a:rPr lang="en-US" sz="2000" dirty="0">
                <a:solidFill>
                  <a:srgbClr val="FFFFFF"/>
                </a:solidFill>
                <a:latin typeface="Century Gothic Paneuropean"/>
                <a:ea typeface="Century Gothic Paneuropean"/>
                <a:cs typeface="Century Gothic Paneuropean"/>
                <a:sym typeface="Century Gothic Paneuropean"/>
              </a:rPr>
              <a:t>.</a:t>
            </a:r>
          </a:p>
          <a:p>
            <a:pPr marL="0" lvl="0" indent="0" algn="just">
              <a:lnSpc>
                <a:spcPts val="2800"/>
              </a:lnSpc>
            </a:pPr>
            <a:endParaRPr lang="en-US" sz="2000" dirty="0">
              <a:solidFill>
                <a:srgbClr val="FFFFFF"/>
              </a:solidFill>
              <a:latin typeface="Century Gothic Paneuropean"/>
              <a:ea typeface="Century Gothic Paneuropean"/>
              <a:cs typeface="Century Gothic Paneuropean"/>
              <a:sym typeface="Century Gothic Paneuropean"/>
            </a:endParaRPr>
          </a:p>
          <a:p>
            <a:pPr marL="0" lvl="0" indent="0"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Erst</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Laufe</a:t>
            </a:r>
            <a:r>
              <a:rPr lang="en-US" sz="2000" dirty="0">
                <a:solidFill>
                  <a:srgbClr val="FFFFFF"/>
                </a:solidFill>
                <a:latin typeface="Century Gothic Paneuropean"/>
                <a:ea typeface="Century Gothic Paneuropean"/>
                <a:cs typeface="Century Gothic Paneuropean"/>
                <a:sym typeface="Century Gothic Paneuropean"/>
              </a:rPr>
              <a:t> des 20.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brachten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Schutzausrüstung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Entwicklung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Motorsägen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Arbeitserleichterung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schweren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gefährlichen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Tätigkeit</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6" name="TextBox 6"/>
          <p:cNvSpPr txBox="1"/>
          <p:nvPr/>
        </p:nvSpPr>
        <p:spPr>
          <a:xfrm>
            <a:off x="11357613" y="1904655"/>
            <a:ext cx="5901687" cy="866725"/>
          </a:xfrm>
          <a:prstGeom prst="rect">
            <a:avLst/>
          </a:prstGeom>
        </p:spPr>
        <p:txBody>
          <a:bodyPr lIns="0" tIns="0" rIns="0" bIns="0" rtlCol="0" anchor="t">
            <a:spAutoFit/>
          </a:bodyPr>
          <a:lstStyle/>
          <a:p>
            <a:pPr marL="0" lvl="0" indent="0" algn="ctr">
              <a:lnSpc>
                <a:spcPts val="6600"/>
              </a:lnSpc>
            </a:pPr>
            <a:r>
              <a:rPr lang="en-US" sz="6000">
                <a:solidFill>
                  <a:srgbClr val="C9F635"/>
                </a:solidFill>
                <a:latin typeface="League Spartan"/>
                <a:ea typeface="League Spartan"/>
                <a:cs typeface="League Spartan"/>
                <a:sym typeface="League Spartan"/>
              </a:rPr>
              <a:t>Holzhauer</a:t>
            </a:r>
          </a:p>
        </p:txBody>
      </p:sp>
      <p:sp>
        <p:nvSpPr>
          <p:cNvPr id="7" name="TextBox 7"/>
          <p:cNvSpPr txBox="1"/>
          <p:nvPr/>
        </p:nvSpPr>
        <p:spPr>
          <a:xfrm>
            <a:off x="13332424" y="8281293"/>
            <a:ext cx="3926876"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Holzfäller mit Trummsäge, Kärnten, 1952</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2292755"/>
            <a:ext cx="15529087" cy="6935540"/>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13: </a:t>
            </a:r>
            <a:r>
              <a:rPr lang="en-US" sz="1499" dirty="0" err="1">
                <a:solidFill>
                  <a:srgbClr val="FFFFFF"/>
                </a:solidFill>
                <a:latin typeface="Century Gothic Paneuropean"/>
                <a:ea typeface="Century Gothic Paneuropean"/>
                <a:cs typeface="Century Gothic Paneuropean"/>
                <a:sym typeface="Century Gothic Paneuropean"/>
              </a:rPr>
              <a:t>Hirte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Schweinen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während</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Eichelmast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Kolorierter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Holzschnitt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Straßburger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Ausgabe</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Kräuterbuchs</a:t>
            </a:r>
            <a:r>
              <a:rPr lang="en-US" sz="1499" dirty="0">
                <a:solidFill>
                  <a:srgbClr val="FFFFFF"/>
                </a:solidFill>
                <a:latin typeface="Century Gothic Paneuropean"/>
                <a:ea typeface="Century Gothic Paneuropean"/>
                <a:cs typeface="Century Gothic Paneuropean"/>
                <a:sym typeface="Century Gothic Paneuropean"/>
              </a:rPr>
              <a:t> von </a:t>
            </a:r>
            <a:r>
              <a:rPr lang="en-US" sz="1499" dirty="0">
                <a:solidFill>
                  <a:srgbClr val="FFFFFF"/>
                </a:solidFill>
                <a:latin typeface="Century Gothic Paneuropean"/>
                <a:ea typeface="Century Gothic Paneuropean"/>
                <a:cs typeface="Century Gothic Paneuropean"/>
                <a:sym typeface="Century Gothic Paneuropean"/>
                <a:hlinkClick r:id="rId2" tooltip="https://www.historisches-lexikon-bayerns.de/Lexikon/Person:118660381"/>
              </a:rPr>
              <a:t>Hieronymus Bock</a:t>
            </a:r>
            <a:r>
              <a:rPr lang="en-US" sz="1499" dirty="0">
                <a:solidFill>
                  <a:srgbClr val="FFFFFF"/>
                </a:solidFill>
                <a:latin typeface="Century Gothic Paneuropean"/>
                <a:ea typeface="Century Gothic Paneuropean"/>
                <a:cs typeface="Century Gothic Paneuropean"/>
                <a:sym typeface="Century Gothic Paneuropean"/>
              </a:rPr>
              <a:t> (1498-1554), 1630. Original im Museum Wald und Umwelt, </a:t>
            </a:r>
            <a:r>
              <a:rPr lang="en-US" sz="1499" dirty="0" err="1">
                <a:solidFill>
                  <a:srgbClr val="FFFFFF"/>
                </a:solidFill>
                <a:latin typeface="Century Gothic Paneuropean"/>
                <a:ea typeface="Century Gothic Paneuropean"/>
                <a:cs typeface="Century Gothic Paneuropean"/>
                <a:sym typeface="Century Gothic Paneuropean"/>
              </a:rPr>
              <a:t>Ebersberg</a:t>
            </a:r>
            <a:r>
              <a:rPr lang="en-US" sz="1499" dirty="0">
                <a:solidFill>
                  <a:srgbClr val="FFFFFF"/>
                </a:solidFill>
                <a:latin typeface="Century Gothic Paneuropean"/>
                <a:ea typeface="Century Gothic Paneuropean"/>
                <a:cs typeface="Century Gothic Paneuropean"/>
                <a:sym typeface="Century Gothic Paneuropean"/>
              </a:rPr>
              <a:t>, Inv.-</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ebe2387.</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14: Die </a:t>
            </a:r>
            <a:r>
              <a:rPr lang="en-US" sz="1499" dirty="0" err="1">
                <a:solidFill>
                  <a:srgbClr val="FFFFFF"/>
                </a:solidFill>
                <a:latin typeface="Century Gothic Paneuropean"/>
                <a:ea typeface="Century Gothic Paneuropean"/>
                <a:cs typeface="Century Gothic Paneuropean"/>
                <a:sym typeface="Century Gothic Paneuropean"/>
              </a:rPr>
              <a:t>Novemberszene</a:t>
            </a:r>
            <a:r>
              <a:rPr lang="en-US" sz="1499" dirty="0">
                <a:solidFill>
                  <a:srgbClr val="FFFFFF"/>
                </a:solidFill>
                <a:latin typeface="Century Gothic Paneuropean"/>
                <a:ea typeface="Century Gothic Paneuropean"/>
                <a:cs typeface="Century Gothic Paneuropean"/>
                <a:sym typeface="Century Gothic Paneuropean"/>
              </a:rPr>
              <a:t> im </a:t>
            </a:r>
            <a:r>
              <a:rPr lang="en-US" sz="1499" dirty="0" err="1">
                <a:solidFill>
                  <a:srgbClr val="FFFFFF"/>
                </a:solidFill>
                <a:latin typeface="Century Gothic Paneuropean"/>
                <a:ea typeface="Century Gothic Paneuropean"/>
                <a:cs typeface="Century Gothic Paneuropean"/>
                <a:sym typeface="Century Gothic Paneuropean"/>
              </a:rPr>
              <a:t>Stundenbuch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Très</a:t>
            </a:r>
            <a:r>
              <a:rPr lang="en-US" sz="1499" dirty="0">
                <a:solidFill>
                  <a:srgbClr val="FFFFFF"/>
                </a:solidFill>
                <a:latin typeface="Century Gothic Paneuropean"/>
                <a:ea typeface="Century Gothic Paneuropean"/>
                <a:cs typeface="Century Gothic Paneuropean"/>
                <a:sym typeface="Century Gothic Paneuropean"/>
              </a:rPr>
              <a:t> Riches </a:t>
            </a:r>
            <a:r>
              <a:rPr lang="en-US" sz="1499" dirty="0" err="1">
                <a:solidFill>
                  <a:srgbClr val="FFFFFF"/>
                </a:solidFill>
                <a:latin typeface="Century Gothic Paneuropean"/>
                <a:ea typeface="Century Gothic Paneuropean"/>
                <a:cs typeface="Century Gothic Paneuropean"/>
                <a:sym typeface="Century Gothic Paneuropean"/>
              </a:rPr>
              <a:t>Heures</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Duc</a:t>
            </a:r>
            <a:r>
              <a:rPr lang="en-US" sz="1499" dirty="0">
                <a:solidFill>
                  <a:srgbClr val="FFFFFF"/>
                </a:solidFill>
                <a:latin typeface="Century Gothic Paneuropean"/>
                <a:ea typeface="Century Gothic Paneuropean"/>
                <a:cs typeface="Century Gothic Paneuropean"/>
                <a:sym typeface="Century Gothic Paneuropean"/>
              </a:rPr>
              <a:t> de Berry, </a:t>
            </a:r>
            <a:r>
              <a:rPr lang="en-US" sz="1499" dirty="0" err="1">
                <a:solidFill>
                  <a:srgbClr val="FFFFFF"/>
                </a:solidFill>
                <a:latin typeface="Century Gothic Paneuropean"/>
                <a:ea typeface="Century Gothic Paneuropean"/>
                <a:cs typeface="Century Gothic Paneuropean"/>
                <a:sym typeface="Century Gothic Paneuropean"/>
              </a:rPr>
              <a:t>zwischen</a:t>
            </a:r>
            <a:r>
              <a:rPr lang="en-US" sz="1499" dirty="0">
                <a:solidFill>
                  <a:srgbClr val="FFFFFF"/>
                </a:solidFill>
                <a:latin typeface="Century Gothic Paneuropean"/>
                <a:ea typeface="Century Gothic Paneuropean"/>
                <a:cs typeface="Century Gothic Paneuropean"/>
                <a:sym typeface="Century Gothic Paneuropean"/>
              </a:rPr>
              <a:t> 1485 und 1486. Original im </a:t>
            </a: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Musée</a:t>
            </a:r>
            <a:r>
              <a:rPr lang="en-US" sz="1499" dirty="0">
                <a:solidFill>
                  <a:srgbClr val="FFFFFF"/>
                </a:solidFill>
                <a:latin typeface="Century Gothic Paneuropean"/>
                <a:ea typeface="Century Gothic Paneuropean"/>
                <a:cs typeface="Century Gothic Paneuropean"/>
                <a:sym typeface="Century Gothic Paneuropean"/>
              </a:rPr>
              <a:t> Condé, Ms.65, f.11v. </a:t>
            </a:r>
            <a:r>
              <a:rPr lang="en-US" sz="1499" dirty="0" err="1">
                <a:solidFill>
                  <a:srgbClr val="FFFFFF"/>
                </a:solidFill>
                <a:latin typeface="Century Gothic Paneuropean"/>
                <a:ea typeface="Century Gothic Paneuropean"/>
                <a:cs typeface="Century Gothic Paneuropean"/>
                <a:sym typeface="Century Gothic Paneuropean"/>
              </a:rPr>
              <a:t>Foto</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 https://commons.wikimedia.org/wiki/File:Les_Tr%C3%A8s_Riches_Heures_du_duc_de_Berry_novembre.jpg?uselang=de [18.02.2026]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21: Portrait der </a:t>
            </a:r>
            <a:r>
              <a:rPr lang="en-US" sz="1499" dirty="0" err="1">
                <a:solidFill>
                  <a:srgbClr val="FFFFFF"/>
                </a:solidFill>
                <a:latin typeface="Century Gothic Paneuropean"/>
                <a:ea typeface="Century Gothic Paneuropean"/>
                <a:cs typeface="Century Gothic Paneuropean"/>
                <a:sym typeface="Century Gothic Paneuropean"/>
              </a:rPr>
              <a:t>Reichsgräfin</a:t>
            </a:r>
            <a:r>
              <a:rPr lang="en-US" sz="1499" dirty="0">
                <a:solidFill>
                  <a:srgbClr val="FFFFFF"/>
                </a:solidFill>
                <a:latin typeface="Century Gothic Paneuropean"/>
                <a:ea typeface="Century Gothic Paneuropean"/>
                <a:cs typeface="Century Gothic Paneuropean"/>
                <a:sym typeface="Century Gothic Paneuropean"/>
              </a:rPr>
              <a:t> Maria Anna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o.J.</a:t>
            </a:r>
            <a:r>
              <a:rPr lang="en-US" sz="1499" dirty="0">
                <a:solidFill>
                  <a:srgbClr val="FFFFFF"/>
                </a:solidFill>
                <a:latin typeface="Century Gothic Paneuropean"/>
                <a:ea typeface="Century Gothic Paneuropean"/>
                <a:cs typeface="Century Gothic Paneuropean"/>
                <a:sym typeface="Century Gothic Paneuropean"/>
              </a:rPr>
              <a:t>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40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359.</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22: </a:t>
            </a:r>
            <a:r>
              <a:rPr lang="en-US" sz="1499" dirty="0" err="1">
                <a:solidFill>
                  <a:srgbClr val="FFFFFF"/>
                </a:solidFill>
                <a:latin typeface="Century Gothic Paneuropean"/>
                <a:ea typeface="Century Gothic Paneuropean"/>
                <a:cs typeface="Century Gothic Paneuropean"/>
                <a:sym typeface="Century Gothic Paneuropean"/>
              </a:rPr>
              <a:t>Schloss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Zeil</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Umgebung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undatierter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Kupferstich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a:solidFill>
                  <a:srgbClr val="FFFFFF"/>
                </a:solidFill>
                <a:latin typeface="Century Gothic Paneuropean"/>
                <a:ea typeface="Century Gothic Paneuropean"/>
                <a:cs typeface="Century Gothic Paneuropean"/>
                <a:sym typeface="Century Gothic Paneuropean"/>
                <a:hlinkClick r:id="rId3" tooltip="https://www.historisches-lexikon-bayerns.de/Lexikon/Ort:ODB_S00008854"/>
              </a:rPr>
              <a:t>Augsburg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Verleger</a:t>
            </a:r>
            <a:r>
              <a:rPr lang="en-US" sz="1499" dirty="0">
                <a:solidFill>
                  <a:srgbClr val="FFFFFF"/>
                </a:solidFill>
                <a:latin typeface="Century Gothic Paneuropean"/>
                <a:ea typeface="Century Gothic Paneuropean"/>
                <a:cs typeface="Century Gothic Paneuropean"/>
                <a:sym typeface="Century Gothic Paneuropean"/>
              </a:rPr>
              <a:t> Wolff, 18. </a:t>
            </a:r>
            <a:r>
              <a:rPr lang="en-US" sz="1499" dirty="0" err="1">
                <a:solidFill>
                  <a:srgbClr val="FFFFFF"/>
                </a:solidFill>
                <a:latin typeface="Century Gothic Paneuropean"/>
                <a:ea typeface="Century Gothic Paneuropean"/>
                <a:cs typeface="Century Gothic Paneuropean"/>
                <a:sym typeface="Century Gothic Paneuropean"/>
              </a:rPr>
              <a:t>Jahrhundert</a:t>
            </a:r>
            <a:r>
              <a:rPr lang="en-US" sz="1499" dirty="0">
                <a:solidFill>
                  <a:srgbClr val="FFFFFF"/>
                </a:solidFill>
                <a:latin typeface="Century Gothic Paneuropean"/>
                <a:ea typeface="Century Gothic Paneuropean"/>
                <a:cs typeface="Century Gothic Paneuropean"/>
                <a:sym typeface="Century Gothic Paneuropean"/>
              </a:rPr>
              <a:t>. Original im </a:t>
            </a:r>
            <a:r>
              <a:rPr lang="en-US" sz="1499" dirty="0" err="1">
                <a:solidFill>
                  <a:srgbClr val="FFFFFF"/>
                </a:solidFill>
                <a:latin typeface="Century Gothic Paneuropean"/>
                <a:ea typeface="Century Gothic Paneuropean"/>
                <a:cs typeface="Century Gothic Paneuropean"/>
                <a:sym typeface="Century Gothic Paneuropean"/>
              </a:rPr>
              <a:t>Waldburg-Zeil'sches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Gesamtarchiv</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Schloß</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Zeil</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24: Portrait des </a:t>
            </a:r>
            <a:r>
              <a:rPr lang="en-US" sz="1499" dirty="0" err="1">
                <a:solidFill>
                  <a:srgbClr val="FFFFFF"/>
                </a:solidFill>
                <a:latin typeface="Century Gothic Paneuropean"/>
                <a:ea typeface="Century Gothic Paneuropean"/>
                <a:cs typeface="Century Gothic Paneuropean"/>
                <a:sym typeface="Century Gothic Paneuropean"/>
              </a:rPr>
              <a:t>Reichsgrafen</a:t>
            </a:r>
            <a:r>
              <a:rPr lang="en-US" sz="1499" dirty="0">
                <a:solidFill>
                  <a:srgbClr val="FFFFFF"/>
                </a:solidFill>
                <a:latin typeface="Century Gothic Paneuropean"/>
                <a:ea typeface="Century Gothic Paneuropean"/>
                <a:cs typeface="Century Gothic Paneuropean"/>
                <a:sym typeface="Century Gothic Paneuropean"/>
              </a:rPr>
              <a:t> Franz Carl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um 1765.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40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362.</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27: </a:t>
            </a:r>
            <a:r>
              <a:rPr lang="en-US" sz="1499" dirty="0" err="1">
                <a:solidFill>
                  <a:srgbClr val="FFFFFF"/>
                </a:solidFill>
                <a:latin typeface="Century Gothic Paneuropean"/>
                <a:ea typeface="Century Gothic Paneuropean"/>
                <a:cs typeface="Century Gothic Paneuropean"/>
                <a:sym typeface="Century Gothic Paneuropean"/>
              </a:rPr>
              <a:t>Kolorierte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Bannkarte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heutigen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Mandelbachtal</a:t>
            </a:r>
            <a:r>
              <a:rPr lang="en-US" sz="1499" dirty="0">
                <a:solidFill>
                  <a:srgbClr val="FFFFFF"/>
                </a:solidFill>
                <a:latin typeface="Century Gothic Paneuropean"/>
                <a:ea typeface="Century Gothic Paneuropean"/>
                <a:cs typeface="Century Gothic Paneuropean"/>
                <a:sym typeface="Century Gothic Paneuropean"/>
              </a:rPr>
              <a:t>, Gersheim und der Stadt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1755.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40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1733.</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29: </a:t>
            </a:r>
            <a:r>
              <a:rPr lang="en-US" sz="1499" dirty="0" err="1">
                <a:solidFill>
                  <a:srgbClr val="FFFFFF"/>
                </a:solidFill>
                <a:latin typeface="Century Gothic Paneuropean"/>
                <a:ea typeface="Century Gothic Paneuropean"/>
                <a:cs typeface="Century Gothic Paneuropean"/>
                <a:sym typeface="Century Gothic Paneuropean"/>
              </a:rPr>
              <a:t>Bannkarte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Abriss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über</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Herrn</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Widt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Waldt</a:t>
            </a:r>
            <a:r>
              <a:rPr lang="en-US" sz="1499" dirty="0">
                <a:solidFill>
                  <a:srgbClr val="FFFFFF"/>
                </a:solidFill>
                <a:latin typeface="Century Gothic Paneuropean"/>
                <a:ea typeface="Century Gothic Paneuropean"/>
                <a:cs typeface="Century Gothic Paneuropean"/>
                <a:sym typeface="Century Gothic Paneuropean"/>
              </a:rPr>
              <a:t>, 1772.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44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33.</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34: </a:t>
            </a:r>
            <a:r>
              <a:rPr lang="en-US" sz="1499" dirty="0" err="1">
                <a:solidFill>
                  <a:srgbClr val="FFFFFF"/>
                </a:solidFill>
                <a:latin typeface="Century Gothic Paneuropean"/>
                <a:ea typeface="Century Gothic Paneuropean"/>
                <a:cs typeface="Century Gothic Paneuropean"/>
                <a:sym typeface="Century Gothic Paneuropean"/>
              </a:rPr>
              <a:t>Holzfloß</a:t>
            </a:r>
            <a:r>
              <a:rPr lang="en-US" sz="1499" dirty="0">
                <a:solidFill>
                  <a:srgbClr val="FFFFFF"/>
                </a:solidFill>
                <a:latin typeface="Century Gothic Paneuropean"/>
                <a:ea typeface="Century Gothic Paneuropean"/>
                <a:cs typeface="Century Gothic Paneuropean"/>
                <a:sym typeface="Century Gothic Paneuropean"/>
              </a:rPr>
              <a:t> auf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Rhein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bei</a:t>
            </a:r>
            <a:r>
              <a:rPr lang="en-US" sz="1499" dirty="0">
                <a:solidFill>
                  <a:srgbClr val="FFFFFF"/>
                </a:solidFill>
                <a:latin typeface="Century Gothic Paneuropean"/>
                <a:ea typeface="Century Gothic Paneuropean"/>
                <a:cs typeface="Century Gothic Paneuropean"/>
                <a:sym typeface="Century Gothic Paneuropean"/>
              </a:rPr>
              <a:t> Bonn, </a:t>
            </a:r>
            <a:r>
              <a:rPr lang="en-US" sz="1499" dirty="0" err="1">
                <a:solidFill>
                  <a:srgbClr val="FFFFFF"/>
                </a:solidFill>
                <a:latin typeface="Century Gothic Paneuropean"/>
                <a:ea typeface="Century Gothic Paneuropean"/>
                <a:cs typeface="Century Gothic Paneuropean"/>
                <a:sym typeface="Century Gothic Paneuropean"/>
              </a:rPr>
              <a:t>Kupferstich</a:t>
            </a:r>
            <a:r>
              <a:rPr lang="en-US" sz="1499" dirty="0">
                <a:solidFill>
                  <a:srgbClr val="FFFFFF"/>
                </a:solidFill>
                <a:latin typeface="Century Gothic Paneuropean"/>
                <a:ea typeface="Century Gothic Paneuropean"/>
                <a:cs typeface="Century Gothic Paneuropean"/>
                <a:sym typeface="Century Gothic Paneuropean"/>
              </a:rPr>
              <a:t>, 1796. </a:t>
            </a:r>
            <a:r>
              <a:rPr lang="en-US" sz="1499" dirty="0" err="1">
                <a:solidFill>
                  <a:srgbClr val="FFFFFF"/>
                </a:solidFill>
                <a:latin typeface="Century Gothic Paneuropean"/>
                <a:ea typeface="Century Gothic Paneuropean"/>
                <a:cs typeface="Century Gothic Paneuropean"/>
                <a:sym typeface="Century Gothic Paneuropean"/>
              </a:rPr>
              <a:t>Foto</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Siebengebirgsmuseum</a:t>
            </a: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37: </a:t>
            </a:r>
            <a:r>
              <a:rPr lang="en-US" sz="1499" dirty="0" err="1">
                <a:solidFill>
                  <a:srgbClr val="FFFFFF"/>
                </a:solidFill>
                <a:latin typeface="Century Gothic Paneuropean"/>
                <a:ea typeface="Century Gothic Paneuropean"/>
                <a:cs typeface="Century Gothic Paneuropean"/>
                <a:sym typeface="Century Gothic Paneuropean"/>
              </a:rPr>
              <a:t>Geometrischer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Abriss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über</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Hern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Waldt</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dessen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Gelegenheit</a:t>
            </a:r>
            <a:r>
              <a:rPr lang="en-US" sz="1499" dirty="0">
                <a:solidFill>
                  <a:srgbClr val="FFFFFF"/>
                </a:solidFill>
                <a:latin typeface="Century Gothic Paneuropean"/>
                <a:ea typeface="Century Gothic Paneuropean"/>
                <a:cs typeface="Century Gothic Paneuropean"/>
                <a:sym typeface="Century Gothic Paneuropean"/>
              </a:rPr>
              <a:t> auf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Lautzkircher</a:t>
            </a:r>
            <a:r>
              <a:rPr lang="en-US" sz="1499" dirty="0">
                <a:solidFill>
                  <a:srgbClr val="FFFFFF"/>
                </a:solidFill>
                <a:latin typeface="Century Gothic Paneuropean"/>
                <a:ea typeface="Century Gothic Paneuropean"/>
                <a:cs typeface="Century Gothic Paneuropean"/>
                <a:sym typeface="Century Gothic Paneuropean"/>
              </a:rPr>
              <a:t> Bann des </a:t>
            </a:r>
            <a:r>
              <a:rPr lang="en-US" sz="1499" dirty="0" err="1">
                <a:solidFill>
                  <a:srgbClr val="FFFFFF"/>
                </a:solidFill>
                <a:latin typeface="Century Gothic Paneuropean"/>
                <a:ea typeface="Century Gothic Paneuropean"/>
                <a:cs typeface="Century Gothic Paneuropean"/>
                <a:sym typeface="Century Gothic Paneuropean"/>
              </a:rPr>
              <a:t>Alschbacher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Forstes</a:t>
            </a:r>
            <a:r>
              <a:rPr lang="en-US" sz="1499" dirty="0">
                <a:solidFill>
                  <a:srgbClr val="FFFFFF"/>
                </a:solidFill>
                <a:latin typeface="Century Gothic Paneuropean"/>
                <a:ea typeface="Century Gothic Paneuropean"/>
                <a:cs typeface="Century Gothic Paneuropean"/>
                <a:sym typeface="Century Gothic Paneuropean"/>
              </a:rPr>
              <a:t>, 1772.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44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32</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41: </a:t>
            </a:r>
            <a:r>
              <a:rPr lang="en-US" sz="1499" dirty="0" err="1">
                <a:solidFill>
                  <a:srgbClr val="FFFFFF"/>
                </a:solidFill>
                <a:latin typeface="Century Gothic Paneuropean"/>
                <a:ea typeface="Century Gothic Paneuropean"/>
                <a:cs typeface="Century Gothic Paneuropean"/>
                <a:sym typeface="Century Gothic Paneuropean"/>
              </a:rPr>
              <a:t>Koloriertes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Frontispiz</a:t>
            </a:r>
            <a:r>
              <a:rPr lang="en-US" sz="1499" dirty="0">
                <a:solidFill>
                  <a:srgbClr val="FFFFFF"/>
                </a:solidFill>
                <a:latin typeface="Century Gothic Paneuropean"/>
                <a:ea typeface="Century Gothic Paneuropean"/>
                <a:cs typeface="Century Gothic Paneuropean"/>
                <a:sym typeface="Century Gothic Paneuropean"/>
              </a:rPr>
              <a:t> von: C. J. von </a:t>
            </a:r>
            <a:r>
              <a:rPr lang="en-US" sz="1499" dirty="0" err="1">
                <a:solidFill>
                  <a:srgbClr val="FFFFFF"/>
                </a:solidFill>
                <a:latin typeface="Century Gothic Paneuropean"/>
                <a:ea typeface="Century Gothic Paneuropean"/>
                <a:cs typeface="Century Gothic Paneuropean"/>
                <a:sym typeface="Century Gothic Paneuropean"/>
              </a:rPr>
              <a:t>Sierstorff</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Über</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forstmässige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Erziehung</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vorzüglichsten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inländischen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Holzarten</a:t>
            </a:r>
            <a:r>
              <a:rPr lang="en-US" sz="1499" dirty="0">
                <a:solidFill>
                  <a:srgbClr val="FFFFFF"/>
                </a:solidFill>
                <a:latin typeface="Century Gothic Paneuropean"/>
                <a:ea typeface="Century Gothic Paneuropean"/>
                <a:cs typeface="Century Gothic Paneuropean"/>
                <a:sym typeface="Century Gothic Paneuropean"/>
              </a:rPr>
              <a:t>. 1. Band , Hannover 1796. Original im Museum Wald und Umwelt, </a:t>
            </a:r>
            <a:r>
              <a:rPr lang="en-US" sz="1499" dirty="0" err="1">
                <a:solidFill>
                  <a:srgbClr val="FFFFFF"/>
                </a:solidFill>
                <a:latin typeface="Century Gothic Paneuropean"/>
                <a:ea typeface="Century Gothic Paneuropean"/>
                <a:cs typeface="Century Gothic Paneuropean"/>
                <a:sym typeface="Century Gothic Paneuropean"/>
              </a:rPr>
              <a:t>Ebersberg</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42:  Portrait von Franz </a:t>
            </a:r>
            <a:r>
              <a:rPr lang="en-US" sz="1499" dirty="0" err="1">
                <a:solidFill>
                  <a:srgbClr val="FFFFFF"/>
                </a:solidFill>
                <a:latin typeface="Century Gothic Paneuropean"/>
                <a:ea typeface="Century Gothic Paneuropean"/>
                <a:cs typeface="Century Gothic Paneuropean"/>
                <a:sym typeface="Century Gothic Paneuropean"/>
              </a:rPr>
              <a:t>Frankhauser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Kantonsforstmeister</a:t>
            </a:r>
            <a:r>
              <a:rPr lang="en-US" sz="1499" dirty="0">
                <a:solidFill>
                  <a:srgbClr val="FFFFFF"/>
                </a:solidFill>
                <a:latin typeface="Century Gothic Paneuropean"/>
                <a:ea typeface="Century Gothic Paneuropean"/>
                <a:cs typeface="Century Gothic Paneuropean"/>
                <a:sym typeface="Century Gothic Paneuropean"/>
              </a:rPr>
              <a:t>, 1880. </a:t>
            </a:r>
            <a:r>
              <a:rPr lang="en-US" sz="1499" dirty="0" err="1">
                <a:solidFill>
                  <a:srgbClr val="FFFFFF"/>
                </a:solidFill>
                <a:latin typeface="Century Gothic Paneuropean"/>
                <a:ea typeface="Century Gothic Paneuropean"/>
                <a:cs typeface="Century Gothic Paneuropean"/>
                <a:sym typeface="Century Gothic Paneuropean"/>
              </a:rPr>
              <a:t>Foto</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Schweizerische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Zeitschrift</a:t>
            </a:r>
            <a:r>
              <a:rPr lang="en-US" sz="1499" dirty="0">
                <a:solidFill>
                  <a:srgbClr val="FFFFFF"/>
                </a:solidFill>
                <a:latin typeface="Century Gothic Paneuropean"/>
                <a:ea typeface="Century Gothic Paneuropean"/>
                <a:cs typeface="Century Gothic Paneuropean"/>
                <a:sym typeface="Century Gothic Paneuropean"/>
              </a:rPr>
              <a:t> für </a:t>
            </a:r>
            <a:r>
              <a:rPr lang="en-US" sz="1499" dirty="0" err="1">
                <a:solidFill>
                  <a:srgbClr val="FFFFFF"/>
                </a:solidFill>
                <a:latin typeface="Century Gothic Paneuropean"/>
                <a:ea typeface="Century Gothic Paneuropean"/>
                <a:cs typeface="Century Gothic Paneuropean"/>
                <a:sym typeface="Century Gothic Paneuropean"/>
              </a:rPr>
              <a:t>Forstwesen</a:t>
            </a:r>
            <a:r>
              <a:rPr lang="en-US" sz="1499" dirty="0">
                <a:solidFill>
                  <a:srgbClr val="FFFFFF"/>
                </a:solidFill>
                <a:latin typeface="Century Gothic Paneuropean"/>
                <a:ea typeface="Century Gothic Paneuropean"/>
                <a:cs typeface="Century Gothic Paneuropean"/>
                <a:sym typeface="Century Gothic Paneuropean"/>
              </a:rPr>
              <a:t>, Band 51, 1900, Heft 11, online </a:t>
            </a:r>
            <a:r>
              <a:rPr lang="en-US" sz="1499" dirty="0" err="1">
                <a:solidFill>
                  <a:srgbClr val="FFFFFF"/>
                </a:solidFill>
                <a:latin typeface="Century Gothic Paneuropean"/>
                <a:ea typeface="Century Gothic Paneuropean"/>
                <a:cs typeface="Century Gothic Paneuropean"/>
                <a:sym typeface="Century Gothic Paneuropean"/>
              </a:rPr>
              <a:t>einsehbar</a:t>
            </a:r>
            <a:r>
              <a:rPr lang="en-US" sz="1499" dirty="0">
                <a:solidFill>
                  <a:srgbClr val="FFFFFF"/>
                </a:solidFill>
                <a:latin typeface="Century Gothic Paneuropean"/>
                <a:ea typeface="Century Gothic Paneuropean"/>
                <a:cs typeface="Century Gothic Paneuropean"/>
                <a:sym typeface="Century Gothic Paneuropean"/>
              </a:rPr>
              <a:t>: https://www.e-periodica.ch/digbib/view?pid=szf-003%3A1900%3A51%3A%3A281 [09.01.2026].</a:t>
            </a:r>
          </a:p>
        </p:txBody>
      </p:sp>
      <p:sp>
        <p:nvSpPr>
          <p:cNvPr id="3" name="TextBox 3"/>
          <p:cNvSpPr txBox="1"/>
          <p:nvPr/>
        </p:nvSpPr>
        <p:spPr>
          <a:xfrm>
            <a:off x="1028700" y="990600"/>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Bildnachweise</a:t>
            </a:r>
          </a:p>
        </p:txBody>
      </p:sp>
      <p:sp>
        <p:nvSpPr>
          <p:cNvPr id="4" name="AutoShape 4"/>
          <p:cNvSpPr/>
          <p:nvPr/>
        </p:nvSpPr>
        <p:spPr>
          <a:xfrm flipV="1">
            <a:off x="1028700" y="1719036"/>
            <a:ext cx="8778324" cy="0"/>
          </a:xfrm>
          <a:prstGeom prst="line">
            <a:avLst/>
          </a:prstGeom>
          <a:ln w="38100" cap="flat">
            <a:solidFill>
              <a:srgbClr val="C9F635"/>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2383788"/>
            <a:ext cx="15529087" cy="2305497"/>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44: </a:t>
            </a:r>
            <a:r>
              <a:rPr lang="en-US" sz="1499" dirty="0" err="1">
                <a:solidFill>
                  <a:srgbClr val="FFFFFF"/>
                </a:solidFill>
                <a:latin typeface="Century Gothic Paneuropean"/>
                <a:ea typeface="Century Gothic Paneuropean"/>
                <a:cs typeface="Century Gothic Paneuropean"/>
                <a:sym typeface="Century Gothic Paneuropean"/>
              </a:rPr>
              <a:t>Jagdgesellschaft</a:t>
            </a:r>
            <a:r>
              <a:rPr lang="en-US" sz="1499" dirty="0">
                <a:solidFill>
                  <a:srgbClr val="FFFFFF"/>
                </a:solidFill>
                <a:latin typeface="Century Gothic Paneuropean"/>
                <a:ea typeface="Century Gothic Paneuropean"/>
                <a:cs typeface="Century Gothic Paneuropean"/>
                <a:sym typeface="Century Gothic Paneuropean"/>
              </a:rPr>
              <a:t> </a:t>
            </a:r>
            <a:r>
              <a:rPr lang="en-US" sz="1499" u="none" dirty="0" err="1">
                <a:solidFill>
                  <a:srgbClr val="FFFFFF"/>
                </a:solidFill>
                <a:latin typeface="Century Gothic Paneuropean"/>
                <a:ea typeface="Century Gothic Paneuropean"/>
                <a:cs typeface="Century Gothic Paneuropean"/>
                <a:sym typeface="Century Gothic Paneuropean"/>
              </a:rPr>
              <a:t>m</a:t>
            </a:r>
            <a:r>
              <a:rPr lang="en-US" sz="1499" dirty="0" err="1">
                <a:solidFill>
                  <a:srgbClr val="FFFFFF"/>
                </a:solidFill>
                <a:latin typeface="Century Gothic Paneuropean"/>
                <a:ea typeface="Century Gothic Paneuropean"/>
                <a:cs typeface="Century Gothic Paneuropean"/>
                <a:sym typeface="Century Gothic Paneuropean"/>
              </a:rPr>
              <a:t>it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erlegtem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Rehbock</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20. </a:t>
            </a:r>
            <a:r>
              <a:rPr lang="en-US" sz="1499" dirty="0" err="1">
                <a:solidFill>
                  <a:srgbClr val="FFFFFF"/>
                </a:solidFill>
                <a:latin typeface="Century Gothic Paneuropean"/>
                <a:ea typeface="Century Gothic Paneuropean"/>
                <a:cs typeface="Century Gothic Paneuropean"/>
                <a:sym typeface="Century Gothic Paneuropean"/>
              </a:rPr>
              <a:t>Jahrhundert</a:t>
            </a:r>
            <a:r>
              <a:rPr lang="en-US" sz="1499" dirty="0">
                <a:solidFill>
                  <a:srgbClr val="FFFFFF"/>
                </a:solidFill>
                <a:latin typeface="Century Gothic Paneuropean"/>
                <a:ea typeface="Century Gothic Paneuropean"/>
                <a:cs typeface="Century Gothic Paneuropean"/>
                <a:sym typeface="Century Gothic Paneuropean"/>
              </a:rPr>
              <a:t>.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40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2062.</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48: </a:t>
            </a:r>
            <a:r>
              <a:rPr lang="en-US" sz="1499" dirty="0" err="1">
                <a:solidFill>
                  <a:srgbClr val="FFFFFF"/>
                </a:solidFill>
                <a:latin typeface="Century Gothic Paneuropean"/>
                <a:ea typeface="Century Gothic Paneuropean"/>
                <a:cs typeface="Century Gothic Paneuropean"/>
                <a:sym typeface="Century Gothic Paneuropean"/>
              </a:rPr>
              <a:t>Waldarbeiter</a:t>
            </a:r>
            <a:r>
              <a:rPr lang="en-US" sz="1499" dirty="0">
                <a:solidFill>
                  <a:srgbClr val="FFFFFF"/>
                </a:solidFill>
                <a:latin typeface="Century Gothic Paneuropean"/>
                <a:ea typeface="Century Gothic Paneuropean"/>
                <a:cs typeface="Century Gothic Paneuropean"/>
                <a:sym typeface="Century Gothic Paneuropean"/>
              </a:rPr>
              <a:t> im </a:t>
            </a:r>
            <a:r>
              <a:rPr lang="en-US" sz="1499" dirty="0" err="1">
                <a:solidFill>
                  <a:srgbClr val="FFFFFF"/>
                </a:solidFill>
                <a:latin typeface="Century Gothic Paneuropean"/>
                <a:ea typeface="Century Gothic Paneuropean"/>
                <a:cs typeface="Century Gothic Paneuropean"/>
                <a:sym typeface="Century Gothic Paneuropean"/>
              </a:rPr>
              <a:t>Revier</a:t>
            </a:r>
            <a:r>
              <a:rPr lang="en-US" sz="1499" dirty="0">
                <a:solidFill>
                  <a:srgbClr val="FFFFFF"/>
                </a:solidFill>
                <a:latin typeface="Century Gothic Paneuropean"/>
                <a:ea typeface="Century Gothic Paneuropean"/>
                <a:cs typeface="Century Gothic Paneuropean"/>
                <a:sym typeface="Century Gothic Paneuropean"/>
              </a:rPr>
              <a:t> Wolfersheim, um 1954.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40B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8.</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50: </a:t>
            </a:r>
            <a:r>
              <a:rPr lang="en-US" sz="1499" dirty="0" err="1">
                <a:solidFill>
                  <a:srgbClr val="FFFFFF"/>
                </a:solidFill>
                <a:latin typeface="Century Gothic Paneuropean"/>
                <a:ea typeface="Century Gothic Paneuropean"/>
                <a:cs typeface="Century Gothic Paneuropean"/>
                <a:sym typeface="Century Gothic Paneuropean"/>
              </a:rPr>
              <a:t>Belegschaft</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Forstamtes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1929.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40B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11.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Abbildungen</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Folien</a:t>
            </a:r>
            <a:r>
              <a:rPr lang="en-US" sz="1499" dirty="0">
                <a:solidFill>
                  <a:srgbClr val="FFFFFF"/>
                </a:solidFill>
                <a:latin typeface="Century Gothic Paneuropean"/>
                <a:ea typeface="Century Gothic Paneuropean"/>
                <a:cs typeface="Century Gothic Paneuropean"/>
                <a:sym typeface="Century Gothic Paneuropean"/>
              </a:rPr>
              <a:t> 56-86: Wald-, </a:t>
            </a:r>
            <a:r>
              <a:rPr lang="en-US" sz="1499" dirty="0" err="1">
                <a:solidFill>
                  <a:srgbClr val="FFFFFF"/>
                </a:solidFill>
                <a:latin typeface="Century Gothic Paneuropean"/>
                <a:ea typeface="Century Gothic Paneuropean"/>
                <a:cs typeface="Century Gothic Paneuropean"/>
                <a:sym typeface="Century Gothic Paneuropean"/>
              </a:rPr>
              <a:t>Forst</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Holzwirtschaft</a:t>
            </a:r>
            <a:r>
              <a:rPr lang="en-US" sz="1499" dirty="0">
                <a:solidFill>
                  <a:srgbClr val="FFFFFF"/>
                </a:solidFill>
                <a:latin typeface="Century Gothic Paneuropean"/>
                <a:ea typeface="Century Gothic Paneuropean"/>
                <a:cs typeface="Century Gothic Paneuropean"/>
                <a:sym typeface="Century Gothic Paneuropean"/>
              </a:rPr>
              <a:t> im 20. </a:t>
            </a:r>
            <a:r>
              <a:rPr lang="en-US" sz="1499" dirty="0" err="1">
                <a:solidFill>
                  <a:srgbClr val="FFFFFF"/>
                </a:solidFill>
                <a:latin typeface="Century Gothic Paneuropean"/>
                <a:ea typeface="Century Gothic Paneuropean"/>
                <a:cs typeface="Century Gothic Paneuropean"/>
                <a:sym typeface="Century Gothic Paneuropean"/>
              </a:rPr>
              <a:t>Jahrhundert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Fotoserie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ehemaligen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Forstamtes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40B </a:t>
            </a:r>
            <a:r>
              <a:rPr lang="en-US" sz="1499" dirty="0" err="1">
                <a:solidFill>
                  <a:srgbClr val="FFFFFF"/>
                </a:solidFill>
                <a:latin typeface="Century Gothic Paneuropean"/>
                <a:ea typeface="Century Gothic Paneuropean"/>
                <a:cs typeface="Century Gothic Paneuropean"/>
                <a:sym typeface="Century Gothic Paneuropean"/>
              </a:rPr>
              <a:t>Sammlung</a:t>
            </a:r>
            <a:r>
              <a:rPr lang="en-US" sz="1499" dirty="0">
                <a:solidFill>
                  <a:srgbClr val="FFFFFF"/>
                </a:solidFill>
                <a:latin typeface="Century Gothic Paneuropean"/>
                <a:ea typeface="Century Gothic Paneuropean"/>
                <a:cs typeface="Century Gothic Paneuropean"/>
                <a:sym typeface="Century Gothic Paneuropean"/>
              </a:rPr>
              <a:t> Stadtwald </a:t>
            </a:r>
            <a:r>
              <a:rPr lang="en-US" sz="1499" dirty="0" err="1">
                <a:solidFill>
                  <a:srgbClr val="FFFFFF"/>
                </a:solidFill>
                <a:latin typeface="Century Gothic Paneuropean"/>
                <a:ea typeface="Century Gothic Paneuropean"/>
                <a:cs typeface="Century Gothic Paneuropean"/>
                <a:sym typeface="Century Gothic Paneuropean"/>
              </a:rPr>
              <a:t>Blieskastel</a:t>
            </a: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p:txBody>
      </p:sp>
      <p:sp>
        <p:nvSpPr>
          <p:cNvPr id="3" name="TextBox 3"/>
          <p:cNvSpPr txBox="1"/>
          <p:nvPr/>
        </p:nvSpPr>
        <p:spPr>
          <a:xfrm>
            <a:off x="1028700" y="990600"/>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Bildnachweise</a:t>
            </a:r>
          </a:p>
        </p:txBody>
      </p:sp>
      <p:sp>
        <p:nvSpPr>
          <p:cNvPr id="4" name="AutoShape 4"/>
          <p:cNvSpPr/>
          <p:nvPr/>
        </p:nvSpPr>
        <p:spPr>
          <a:xfrm flipV="1">
            <a:off x="1028700" y="1719036"/>
            <a:ext cx="8778324" cy="0"/>
          </a:xfrm>
          <a:prstGeom prst="line">
            <a:avLst/>
          </a:prstGeom>
          <a:ln w="38100" cap="flat">
            <a:solidFill>
              <a:srgbClr val="C9F635"/>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2148267"/>
            <a:ext cx="13683291" cy="4452194"/>
          </a:xfrm>
          <a:prstGeom prst="rect">
            <a:avLst/>
          </a:prstGeom>
        </p:spPr>
        <p:txBody>
          <a:bodyPr lIns="0" tIns="0" rIns="0" bIns="0" rtlCol="0" anchor="t">
            <a:spAutoFit/>
          </a:bodyPr>
          <a:lstStyle/>
          <a:p>
            <a:pPr algn="l">
              <a:lnSpc>
                <a:spcPts val="2799"/>
              </a:lnSpc>
            </a:pPr>
            <a:r>
              <a:rPr lang="en-US" sz="1999" dirty="0" err="1">
                <a:solidFill>
                  <a:srgbClr val="C9F635"/>
                </a:solidFill>
                <a:latin typeface="Century Gothic Paneuropean"/>
                <a:ea typeface="Century Gothic Paneuropean"/>
                <a:cs typeface="Century Gothic Paneuropean"/>
                <a:sym typeface="Century Gothic Paneuropean"/>
              </a:rPr>
              <a:t>Nachweise</a:t>
            </a:r>
            <a:r>
              <a:rPr lang="en-US" sz="1999" dirty="0">
                <a:solidFill>
                  <a:srgbClr val="C9F635"/>
                </a:solidFill>
                <a:latin typeface="Century Gothic Paneuropean"/>
                <a:ea typeface="Century Gothic Paneuropean"/>
                <a:cs typeface="Century Gothic Paneuropean"/>
                <a:sym typeface="Century Gothic Paneuropean"/>
              </a:rPr>
              <a:t> der </a:t>
            </a:r>
            <a:r>
              <a:rPr lang="en-US" sz="1999" dirty="0" err="1">
                <a:solidFill>
                  <a:srgbClr val="C9F635"/>
                </a:solidFill>
                <a:latin typeface="Century Gothic Paneuropean"/>
                <a:ea typeface="Century Gothic Paneuropean"/>
                <a:cs typeface="Century Gothic Paneuropean"/>
                <a:sym typeface="Century Gothic Paneuropean"/>
              </a:rPr>
              <a:t>Hintergrundfotos</a:t>
            </a:r>
            <a:r>
              <a:rPr lang="en-US" sz="1999" dirty="0">
                <a:solidFill>
                  <a:srgbClr val="C9F635"/>
                </a:solidFill>
                <a:latin typeface="Century Gothic Paneuropean"/>
                <a:ea typeface="Century Gothic Paneuropean"/>
                <a:cs typeface="Century Gothic Paneuropean"/>
                <a:sym typeface="Century Gothic Paneuropean"/>
              </a:rPr>
              <a:t>:</a:t>
            </a:r>
          </a:p>
          <a:p>
            <a:pPr algn="l">
              <a:lnSpc>
                <a:spcPts val="2099"/>
              </a:lnSpc>
            </a:pPr>
            <a:endParaRPr lang="en-US" sz="1999" dirty="0">
              <a:solidFill>
                <a:srgbClr val="C9F635"/>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Titelfolie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Luftbildaufnahme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Laubwaldes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enthalten</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Canva-Elementen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Inhaltsverzeichnis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Fotografie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Kauzes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enthalten</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Canva-Elementen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Folie</a:t>
            </a:r>
            <a:r>
              <a:rPr lang="en-US" sz="1499" dirty="0">
                <a:solidFill>
                  <a:srgbClr val="FFFFFF"/>
                </a:solidFill>
                <a:latin typeface="Century Gothic Paneuropean"/>
                <a:ea typeface="Century Gothic Paneuropean"/>
                <a:cs typeface="Century Gothic Paneuropean"/>
                <a:sym typeface="Century Gothic Paneuropean"/>
              </a:rPr>
              <a:t> 15: </a:t>
            </a:r>
            <a:r>
              <a:rPr lang="en-US" sz="1499" dirty="0" err="1">
                <a:solidFill>
                  <a:srgbClr val="FFFFFF"/>
                </a:solidFill>
                <a:latin typeface="Century Gothic Paneuropean"/>
                <a:ea typeface="Century Gothic Paneuropean"/>
                <a:cs typeface="Century Gothic Paneuropean"/>
                <a:sym typeface="Century Gothic Paneuropean"/>
              </a:rPr>
              <a:t>Drei</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Detailaufnahmen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enthalten</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Canva-Elementen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Folien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Detailaufnahme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Buchenblattes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enthalten</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Canva-Elementen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Folien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Detailaufnahme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Waldboden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enthalten</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Canva-Elementen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Folie</a:t>
            </a:r>
            <a:r>
              <a:rPr lang="en-US" sz="1499" dirty="0">
                <a:solidFill>
                  <a:srgbClr val="FFFFFF"/>
                </a:solidFill>
                <a:latin typeface="Century Gothic Paneuropean"/>
                <a:ea typeface="Century Gothic Paneuropean"/>
                <a:cs typeface="Century Gothic Paneuropean"/>
                <a:sym typeface="Century Gothic Paneuropean"/>
              </a:rPr>
              <a:t> 52-54: </a:t>
            </a:r>
            <a:r>
              <a:rPr lang="en-US" sz="1499" dirty="0" err="1">
                <a:solidFill>
                  <a:srgbClr val="FFFFFF"/>
                </a:solidFill>
                <a:latin typeface="Century Gothic Paneuropean"/>
                <a:ea typeface="Century Gothic Paneuropean"/>
                <a:cs typeface="Century Gothic Paneuropean"/>
                <a:sym typeface="Century Gothic Paneuropean"/>
              </a:rPr>
              <a:t>Drei</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Detailaufnahmen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enthalten</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Canva-Elementen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err="1">
                <a:solidFill>
                  <a:srgbClr val="FFFFFF"/>
                </a:solidFill>
                <a:latin typeface="Century Gothic Paneuropean"/>
                <a:ea typeface="Century Gothic Paneuropean"/>
                <a:cs typeface="Century Gothic Paneuropean"/>
                <a:sym typeface="Century Gothic Paneuropean"/>
              </a:rPr>
              <a:t>Folie</a:t>
            </a:r>
            <a:r>
              <a:rPr lang="en-US" sz="1499" dirty="0">
                <a:solidFill>
                  <a:srgbClr val="FFFFFF"/>
                </a:solidFill>
                <a:latin typeface="Century Gothic Paneuropean"/>
                <a:ea typeface="Century Gothic Paneuropean"/>
                <a:cs typeface="Century Gothic Paneuropean"/>
                <a:sym typeface="Century Gothic Paneuropean"/>
              </a:rPr>
              <a:t> 54:  </a:t>
            </a:r>
            <a:r>
              <a:rPr lang="en-US" sz="1499" dirty="0" err="1">
                <a:solidFill>
                  <a:srgbClr val="FFFFFF"/>
                </a:solidFill>
                <a:latin typeface="Century Gothic Paneuropean"/>
                <a:ea typeface="Century Gothic Paneuropean"/>
                <a:cs typeface="Century Gothic Paneuropean"/>
                <a:sym typeface="Century Gothic Paneuropean"/>
              </a:rPr>
              <a:t>Rückepferd</a:t>
            </a:r>
            <a:r>
              <a:rPr lang="en-US" sz="1499" dirty="0">
                <a:solidFill>
                  <a:srgbClr val="FFFFFF"/>
                </a:solidFill>
                <a:latin typeface="Century Gothic Paneuropean"/>
                <a:ea typeface="Century Gothic Paneuropean"/>
                <a:cs typeface="Century Gothic Paneuropean"/>
                <a:sym typeface="Century Gothic Paneuropean"/>
              </a:rPr>
              <a:t> im Wald der </a:t>
            </a:r>
            <a:r>
              <a:rPr lang="en-US" sz="1499" dirty="0" err="1">
                <a:solidFill>
                  <a:srgbClr val="FFFFFF"/>
                </a:solidFill>
                <a:latin typeface="Century Gothic Paneuropean"/>
                <a:ea typeface="Century Gothic Paneuropean"/>
                <a:cs typeface="Century Gothic Paneuropean"/>
                <a:sym typeface="Century Gothic Paneuropean"/>
              </a:rPr>
              <a:t>Gemeinde</a:t>
            </a:r>
            <a:r>
              <a:rPr lang="en-US" sz="1499" dirty="0">
                <a:solidFill>
                  <a:srgbClr val="FFFFFF"/>
                </a:solidFill>
                <a:latin typeface="Century Gothic Paneuropean"/>
                <a:ea typeface="Century Gothic Paneuropean"/>
                <a:cs typeface="Century Gothic Paneuropean"/>
                <a:sym typeface="Century Gothic Paneuropean"/>
              </a:rPr>
              <a:t> Gersheim, 2021. Online </a:t>
            </a:r>
            <a:r>
              <a:rPr lang="en-US" sz="1499" dirty="0" err="1">
                <a:solidFill>
                  <a:srgbClr val="FFFFFF"/>
                </a:solidFill>
                <a:latin typeface="Century Gothic Paneuropean"/>
                <a:ea typeface="Century Gothic Paneuropean"/>
                <a:cs typeface="Century Gothic Paneuropean"/>
                <a:sym typeface="Century Gothic Paneuropean"/>
              </a:rPr>
              <a:t>einsehbar</a:t>
            </a:r>
            <a:r>
              <a:rPr lang="en-US" sz="1499" dirty="0">
                <a:solidFill>
                  <a:srgbClr val="FFFFFF"/>
                </a:solidFill>
                <a:latin typeface="Century Gothic Paneuropean"/>
                <a:ea typeface="Century Gothic Paneuropean"/>
                <a:cs typeface="Century Gothic Paneuropean"/>
                <a:sym typeface="Century Gothic Paneuropean"/>
              </a:rPr>
              <a:t>: https://gersheim.de/eine-umweltschonende-art-der-forstbewirtschaftung/ [09.01.2026], </a:t>
            </a:r>
            <a:r>
              <a:rPr lang="en-US" sz="1499" dirty="0" err="1">
                <a:solidFill>
                  <a:srgbClr val="FFFFFF"/>
                </a:solidFill>
                <a:latin typeface="Century Gothic Paneuropean"/>
                <a:ea typeface="Century Gothic Paneuropean"/>
                <a:cs typeface="Century Gothic Paneuropean"/>
                <a:sym typeface="Century Gothic Paneuropean"/>
              </a:rPr>
              <a:t>zwei</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Detailaufnahmen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enthalten</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Canva-Elementen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p:txBody>
      </p:sp>
      <p:sp>
        <p:nvSpPr>
          <p:cNvPr id="3" name="TextBox 3"/>
          <p:cNvSpPr txBox="1"/>
          <p:nvPr/>
        </p:nvSpPr>
        <p:spPr>
          <a:xfrm>
            <a:off x="1028700" y="990600"/>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Bildnachweise</a:t>
            </a:r>
          </a:p>
        </p:txBody>
      </p:sp>
      <p:sp>
        <p:nvSpPr>
          <p:cNvPr id="4" name="AutoShape 4"/>
          <p:cNvSpPr/>
          <p:nvPr/>
        </p:nvSpPr>
        <p:spPr>
          <a:xfrm flipV="1">
            <a:off x="1028700" y="1628497"/>
            <a:ext cx="8778324" cy="0"/>
          </a:xfrm>
          <a:prstGeom prst="line">
            <a:avLst/>
          </a:prstGeom>
          <a:ln w="38100" cap="flat">
            <a:solidFill>
              <a:srgbClr val="C9F635"/>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1028700"/>
            <a:ext cx="18288000" cy="7935005"/>
            <a:chOff x="0" y="0"/>
            <a:chExt cx="4816593" cy="2089878"/>
          </a:xfrm>
        </p:grpSpPr>
        <p:sp>
          <p:nvSpPr>
            <p:cNvPr id="4" name="Freeform 4"/>
            <p:cNvSpPr/>
            <p:nvPr/>
          </p:nvSpPr>
          <p:spPr>
            <a:xfrm>
              <a:off x="0" y="0"/>
              <a:ext cx="4816592" cy="2089878"/>
            </a:xfrm>
            <a:custGeom>
              <a:avLst/>
              <a:gdLst/>
              <a:ahLst/>
              <a:cxnLst/>
              <a:rect l="l" t="t" r="r" b="b"/>
              <a:pathLst>
                <a:path w="4816592" h="2089878">
                  <a:moveTo>
                    <a:pt x="0" y="0"/>
                  </a:moveTo>
                  <a:lnTo>
                    <a:pt x="4816592" y="0"/>
                  </a:lnTo>
                  <a:lnTo>
                    <a:pt x="4816592" y="2089878"/>
                  </a:lnTo>
                  <a:lnTo>
                    <a:pt x="0" y="2089878"/>
                  </a:lnTo>
                  <a:close/>
                </a:path>
              </a:pathLst>
            </a:custGeom>
            <a:solidFill>
              <a:srgbClr val="0D2440">
                <a:alpha val="85882"/>
              </a:srgbClr>
            </a:solidFill>
          </p:spPr>
        </p:sp>
        <p:sp>
          <p:nvSpPr>
            <p:cNvPr id="5" name="TextBox 5"/>
            <p:cNvSpPr txBox="1"/>
            <p:nvPr/>
          </p:nvSpPr>
          <p:spPr>
            <a:xfrm>
              <a:off x="0" y="9525"/>
              <a:ext cx="4816593" cy="2080353"/>
            </a:xfrm>
            <a:prstGeom prst="rect">
              <a:avLst/>
            </a:prstGeom>
          </p:spPr>
          <p:txBody>
            <a:bodyPr lIns="50800" tIns="50800" rIns="50800" bIns="50800" rtlCol="0" anchor="ctr"/>
            <a:lstStyle/>
            <a:p>
              <a:pPr algn="ctr">
                <a:lnSpc>
                  <a:spcPts val="1650"/>
                </a:lnSpc>
              </a:pPr>
              <a:endParaRPr/>
            </a:p>
          </p:txBody>
        </p:sp>
      </p:grpSp>
      <p:grpSp>
        <p:nvGrpSpPr>
          <p:cNvPr id="6" name="Group 6"/>
          <p:cNvGrpSpPr/>
          <p:nvPr/>
        </p:nvGrpSpPr>
        <p:grpSpPr>
          <a:xfrm>
            <a:off x="5359507" y="1714694"/>
            <a:ext cx="6772450" cy="5702818"/>
            <a:chOff x="0" y="0"/>
            <a:chExt cx="1443315" cy="1215360"/>
          </a:xfrm>
        </p:grpSpPr>
        <p:sp>
          <p:nvSpPr>
            <p:cNvPr id="7" name="Freeform 7"/>
            <p:cNvSpPr/>
            <p:nvPr/>
          </p:nvSpPr>
          <p:spPr>
            <a:xfrm>
              <a:off x="0" y="0"/>
              <a:ext cx="1443315" cy="1215360"/>
            </a:xfrm>
            <a:custGeom>
              <a:avLst/>
              <a:gdLst/>
              <a:ahLst/>
              <a:cxnLst/>
              <a:rect l="l" t="t" r="r" b="b"/>
              <a:pathLst>
                <a:path w="1443315" h="1215360">
                  <a:moveTo>
                    <a:pt x="0" y="0"/>
                  </a:moveTo>
                  <a:lnTo>
                    <a:pt x="1443315" y="0"/>
                  </a:lnTo>
                  <a:lnTo>
                    <a:pt x="1443315" y="1215360"/>
                  </a:lnTo>
                  <a:lnTo>
                    <a:pt x="0" y="1215360"/>
                  </a:lnTo>
                  <a:close/>
                </a:path>
              </a:pathLst>
            </a:custGeom>
            <a:blipFill>
              <a:blip r:embed="rId3"/>
              <a:stretch>
                <a:fillRect l="-19130" r="-10417"/>
              </a:stretch>
            </a:blipFill>
          </p:spPr>
        </p:sp>
      </p:grpSp>
      <p:grpSp>
        <p:nvGrpSpPr>
          <p:cNvPr id="8" name="Group 8"/>
          <p:cNvGrpSpPr/>
          <p:nvPr/>
        </p:nvGrpSpPr>
        <p:grpSpPr>
          <a:xfrm>
            <a:off x="1028700" y="1714694"/>
            <a:ext cx="3813892" cy="5702818"/>
            <a:chOff x="0" y="0"/>
            <a:chExt cx="812800" cy="1215360"/>
          </a:xfrm>
        </p:grpSpPr>
        <p:sp>
          <p:nvSpPr>
            <p:cNvPr id="9" name="Freeform 9"/>
            <p:cNvSpPr/>
            <p:nvPr/>
          </p:nvSpPr>
          <p:spPr>
            <a:xfrm>
              <a:off x="0" y="0"/>
              <a:ext cx="812800" cy="1215360"/>
            </a:xfrm>
            <a:custGeom>
              <a:avLst/>
              <a:gdLst/>
              <a:ahLst/>
              <a:cxnLst/>
              <a:rect l="l" t="t" r="r" b="b"/>
              <a:pathLst>
                <a:path w="812800" h="1215360">
                  <a:moveTo>
                    <a:pt x="0" y="0"/>
                  </a:moveTo>
                  <a:lnTo>
                    <a:pt x="812800" y="0"/>
                  </a:lnTo>
                  <a:lnTo>
                    <a:pt x="812800" y="1215360"/>
                  </a:lnTo>
                  <a:lnTo>
                    <a:pt x="0" y="1215360"/>
                  </a:lnTo>
                  <a:close/>
                </a:path>
              </a:pathLst>
            </a:custGeom>
            <a:blipFill>
              <a:blip r:embed="rId4"/>
              <a:stretch>
                <a:fillRect l="-5512" r="-5512"/>
              </a:stretch>
            </a:blipFill>
          </p:spPr>
        </p:sp>
      </p:grpSp>
      <p:grpSp>
        <p:nvGrpSpPr>
          <p:cNvPr id="10" name="Group 10"/>
          <p:cNvGrpSpPr/>
          <p:nvPr/>
        </p:nvGrpSpPr>
        <p:grpSpPr>
          <a:xfrm>
            <a:off x="12648873" y="1714694"/>
            <a:ext cx="4610427" cy="5702818"/>
            <a:chOff x="0" y="0"/>
            <a:chExt cx="982554" cy="1215360"/>
          </a:xfrm>
        </p:grpSpPr>
        <p:sp>
          <p:nvSpPr>
            <p:cNvPr id="11" name="Freeform 11"/>
            <p:cNvSpPr/>
            <p:nvPr/>
          </p:nvSpPr>
          <p:spPr>
            <a:xfrm>
              <a:off x="0" y="0"/>
              <a:ext cx="982554" cy="1215360"/>
            </a:xfrm>
            <a:custGeom>
              <a:avLst/>
              <a:gdLst/>
              <a:ahLst/>
              <a:cxnLst/>
              <a:rect l="l" t="t" r="r" b="b"/>
              <a:pathLst>
                <a:path w="982554" h="1215360">
                  <a:moveTo>
                    <a:pt x="0" y="0"/>
                  </a:moveTo>
                  <a:lnTo>
                    <a:pt x="982554" y="0"/>
                  </a:lnTo>
                  <a:lnTo>
                    <a:pt x="982554" y="1215360"/>
                  </a:lnTo>
                  <a:lnTo>
                    <a:pt x="0" y="1215360"/>
                  </a:lnTo>
                  <a:close/>
                </a:path>
              </a:pathLst>
            </a:custGeom>
            <a:blipFill>
              <a:blip r:embed="rId5"/>
              <a:stretch>
                <a:fillRect t="-2839" b="-2839"/>
              </a:stretch>
            </a:blipFill>
          </p:spPr>
        </p:sp>
      </p:grpSp>
      <p:sp>
        <p:nvSpPr>
          <p:cNvPr id="12" name="Freeform 12"/>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TextBox 13"/>
          <p:cNvSpPr txBox="1"/>
          <p:nvPr/>
        </p:nvSpPr>
        <p:spPr>
          <a:xfrm>
            <a:off x="1028700" y="7587537"/>
            <a:ext cx="3813892"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Fällung eines Nadelbaumes mittels Axt, Kanada um 1900</a:t>
            </a:r>
          </a:p>
        </p:txBody>
      </p:sp>
      <p:sp>
        <p:nvSpPr>
          <p:cNvPr id="14" name="TextBox 14"/>
          <p:cNvSpPr txBox="1"/>
          <p:nvPr/>
        </p:nvSpPr>
        <p:spPr>
          <a:xfrm>
            <a:off x="5359507" y="7587537"/>
            <a:ext cx="6772450" cy="718145"/>
          </a:xfrm>
          <a:prstGeom prst="rect">
            <a:avLst/>
          </a:prstGeom>
        </p:spPr>
        <p:txBody>
          <a:bodyPr wrap="square"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Holzfäller</a:t>
            </a:r>
            <a:r>
              <a:rPr lang="en-US" sz="2000" b="1" dirty="0">
                <a:solidFill>
                  <a:srgbClr val="C9F635"/>
                </a:solidFill>
                <a:latin typeface="Century Gothic Paneuropean Bold"/>
                <a:ea typeface="Century Gothic Paneuropean Bold"/>
                <a:cs typeface="Century Gothic Paneuropean Bold"/>
                <a:sym typeface="Century Gothic Paneuropean Bold"/>
              </a:rPr>
              <a:t> in </a:t>
            </a:r>
            <a:r>
              <a:rPr lang="en-US" sz="2000" b="1" dirty="0" err="1">
                <a:solidFill>
                  <a:srgbClr val="C9F635"/>
                </a:solidFill>
                <a:latin typeface="Century Gothic Paneuropean Bold"/>
                <a:ea typeface="Century Gothic Paneuropean Bold"/>
                <a:cs typeface="Century Gothic Paneuropean Bold"/>
                <a:sym typeface="Century Gothic Paneuropean Bold"/>
              </a:rPr>
              <a:t>ihrem</a:t>
            </a:r>
            <a:r>
              <a:rPr lang="en-US" sz="2000" b="1" dirty="0">
                <a:solidFill>
                  <a:srgbClr val="C9F635"/>
                </a:solidFill>
                <a:latin typeface="Century Gothic Paneuropean Bold"/>
                <a:ea typeface="Century Gothic Paneuropean Bold"/>
                <a:cs typeface="Century Gothic Paneuropean Bold"/>
                <a:sym typeface="Century Gothic Paneuropean Bold"/>
              </a:rPr>
              <a:t> Lager </a:t>
            </a:r>
            <a:r>
              <a:rPr lang="en-US" sz="2000" b="1" dirty="0" err="1">
                <a:solidFill>
                  <a:srgbClr val="C9F635"/>
                </a:solidFill>
                <a:latin typeface="Century Gothic Paneuropean Bold"/>
                <a:ea typeface="Century Gothic Paneuropean Bold"/>
                <a:cs typeface="Century Gothic Paneuropean Bold"/>
                <a:sym typeface="Century Gothic Paneuropean Bold"/>
              </a:rPr>
              <a:t>während</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einer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Borkenkäferplage</a:t>
            </a:r>
            <a:r>
              <a:rPr lang="en-US" sz="2000" b="1" dirty="0">
                <a:solidFill>
                  <a:srgbClr val="C9F635"/>
                </a:solidFill>
                <a:latin typeface="Century Gothic Paneuropean Bold"/>
                <a:ea typeface="Century Gothic Paneuropean Bold"/>
                <a:cs typeface="Century Gothic Paneuropean Bold"/>
                <a:sym typeface="Century Gothic Paneuropean Bold"/>
              </a:rPr>
              <a:t>, Thüringen 1948, </a:t>
            </a:r>
            <a:r>
              <a:rPr lang="en-US" sz="2000" b="1" dirty="0" err="1">
                <a:solidFill>
                  <a:srgbClr val="C9F635"/>
                </a:solidFill>
                <a:latin typeface="Century Gothic Paneuropean Bold"/>
                <a:ea typeface="Century Gothic Paneuropean Bold"/>
                <a:cs typeface="Century Gothic Paneuropean Bold"/>
                <a:sym typeface="Century Gothic Paneuropean Bold"/>
              </a:rPr>
              <a:t>Foto</a:t>
            </a:r>
            <a:r>
              <a:rPr lang="en-US" sz="2000" b="1" dirty="0">
                <a:solidFill>
                  <a:srgbClr val="C9F635"/>
                </a:solidFill>
                <a:latin typeface="Century Gothic Paneuropean Bold"/>
                <a:ea typeface="Century Gothic Paneuropean Bold"/>
                <a:cs typeface="Century Gothic Paneuropean Bold"/>
                <a:sym typeface="Century Gothic Paneuropean Bold"/>
              </a:rPr>
              <a:t>: BArch</a:t>
            </a:r>
          </a:p>
        </p:txBody>
      </p:sp>
      <p:sp>
        <p:nvSpPr>
          <p:cNvPr id="15" name="TextBox 15"/>
          <p:cNvSpPr txBox="1"/>
          <p:nvPr/>
        </p:nvSpPr>
        <p:spPr>
          <a:xfrm>
            <a:off x="12648873" y="7612937"/>
            <a:ext cx="4610427"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Fällung eines Eukalytusbaumes, Sydney 1884-1917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02074" y="0"/>
            <a:ext cx="9303942" cy="10287000"/>
          </a:xfrm>
          <a:custGeom>
            <a:avLst/>
            <a:gdLst/>
            <a:ahLst/>
            <a:cxnLst/>
            <a:rect l="l" t="t" r="r" b="b"/>
            <a:pathLst>
              <a:path w="9303942" h="10287000">
                <a:moveTo>
                  <a:pt x="0" y="0"/>
                </a:moveTo>
                <a:lnTo>
                  <a:pt x="9303942" y="0"/>
                </a:lnTo>
                <a:lnTo>
                  <a:pt x="9303942" y="10287000"/>
                </a:lnTo>
                <a:lnTo>
                  <a:pt x="0" y="10287000"/>
                </a:lnTo>
                <a:lnTo>
                  <a:pt x="0" y="0"/>
                </a:lnTo>
                <a:close/>
              </a:path>
            </a:pathLst>
          </a:custGeom>
          <a:blipFill>
            <a:blip r:embed="rId5"/>
            <a:stretch>
              <a:fillRect/>
            </a:stretch>
          </a:blipFill>
        </p:spPr>
      </p:sp>
      <p:sp>
        <p:nvSpPr>
          <p:cNvPr id="5" name="TextBox 5"/>
          <p:cNvSpPr txBox="1"/>
          <p:nvPr/>
        </p:nvSpPr>
        <p:spPr>
          <a:xfrm>
            <a:off x="11189139" y="4092426"/>
            <a:ext cx="6070161" cy="2102147"/>
          </a:xfrm>
          <a:prstGeom prst="rect">
            <a:avLst/>
          </a:prstGeom>
        </p:spPr>
        <p:txBody>
          <a:bodyPr lIns="0" tIns="0" rIns="0" bIns="0" rtlCol="0" anchor="t">
            <a:spAutoFit/>
          </a:bodyPr>
          <a:lstStyle/>
          <a:p>
            <a:pPr marL="0" lvl="0" indent="0"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Zeidler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Waldimker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sammelten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Honig</a:t>
            </a:r>
            <a:r>
              <a:rPr lang="en-US" sz="2000" dirty="0">
                <a:solidFill>
                  <a:srgbClr val="FFFFFF"/>
                </a:solidFill>
                <a:latin typeface="Century Gothic Paneuropean"/>
                <a:ea typeface="Century Gothic Paneuropean"/>
                <a:cs typeface="Century Gothic Paneuropean"/>
                <a:sym typeface="Century Gothic Paneuropean"/>
              </a:rPr>
              <a:t> und Wachs von </a:t>
            </a:r>
            <a:r>
              <a:rPr lang="en-US" sz="2000" dirty="0" err="1">
                <a:solidFill>
                  <a:srgbClr val="FFFFFF"/>
                </a:solidFill>
                <a:latin typeface="Century Gothic Paneuropean"/>
                <a:ea typeface="Century Gothic Paneuropean"/>
                <a:cs typeface="Century Gothic Paneuropean"/>
                <a:sym typeface="Century Gothic Paneuropean"/>
              </a:rPr>
              <a:t>freilebenden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Bienenvölkern</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Unterschied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heutigen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Imkerei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Bienen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nicht</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Stöcken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Körben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gehalten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sondern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Waldimker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entnahmen</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Honig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direkt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Baumhöhlen</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denen</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Bienenvolk</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lebte</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6" name="TextBox 6"/>
          <p:cNvSpPr txBox="1"/>
          <p:nvPr/>
        </p:nvSpPr>
        <p:spPr>
          <a:xfrm>
            <a:off x="11189139" y="1965109"/>
            <a:ext cx="6070161" cy="866725"/>
          </a:xfrm>
          <a:prstGeom prst="rect">
            <a:avLst/>
          </a:prstGeom>
        </p:spPr>
        <p:txBody>
          <a:bodyPr lIns="0" tIns="0" rIns="0" bIns="0" rtlCol="0" anchor="t">
            <a:spAutoFit/>
          </a:bodyPr>
          <a:lstStyle/>
          <a:p>
            <a:pPr marL="0" lvl="0" indent="0" algn="ctr">
              <a:lnSpc>
                <a:spcPts val="6600"/>
              </a:lnSpc>
            </a:pPr>
            <a:r>
              <a:rPr lang="en-US" sz="6000">
                <a:solidFill>
                  <a:srgbClr val="C9F635"/>
                </a:solidFill>
                <a:latin typeface="League Spartan"/>
                <a:ea typeface="League Spartan"/>
                <a:cs typeface="League Spartan"/>
                <a:sym typeface="League Spartan"/>
              </a:rPr>
              <a:t>Zeidler</a:t>
            </a:r>
          </a:p>
        </p:txBody>
      </p:sp>
      <p:sp>
        <p:nvSpPr>
          <p:cNvPr id="7" name="TextBox 7"/>
          <p:cNvSpPr txBox="1"/>
          <p:nvPr/>
        </p:nvSpPr>
        <p:spPr>
          <a:xfrm>
            <a:off x="13620678" y="8343098"/>
            <a:ext cx="3638622"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Adam Gottlob Schirachs: Wald-Bienenzucht, 1774</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694116" y="0"/>
            <a:ext cx="7032040" cy="10287000"/>
          </a:xfrm>
          <a:custGeom>
            <a:avLst/>
            <a:gdLst/>
            <a:ahLst/>
            <a:cxnLst/>
            <a:rect l="l" t="t" r="r" b="b"/>
            <a:pathLst>
              <a:path w="7032040" h="10287000">
                <a:moveTo>
                  <a:pt x="0" y="0"/>
                </a:moveTo>
                <a:lnTo>
                  <a:pt x="7032040" y="0"/>
                </a:lnTo>
                <a:lnTo>
                  <a:pt x="7032040" y="10287000"/>
                </a:lnTo>
                <a:lnTo>
                  <a:pt x="0" y="10287000"/>
                </a:lnTo>
                <a:lnTo>
                  <a:pt x="0" y="0"/>
                </a:lnTo>
                <a:close/>
              </a:path>
            </a:pathLst>
          </a:custGeom>
          <a:blipFill>
            <a:blip r:embed="rId5"/>
            <a:stretch>
              <a:fillRect t="-171" b="-171"/>
            </a:stretch>
          </a:blipFill>
        </p:spPr>
      </p:sp>
      <p:sp>
        <p:nvSpPr>
          <p:cNvPr id="5" name="TextBox 5"/>
          <p:cNvSpPr txBox="1"/>
          <p:nvPr/>
        </p:nvSpPr>
        <p:spPr>
          <a:xfrm>
            <a:off x="9606407" y="3348136"/>
            <a:ext cx="7652893" cy="3590727"/>
          </a:xfrm>
          <a:prstGeom prst="rect">
            <a:avLst/>
          </a:prstGeom>
        </p:spPr>
        <p:txBody>
          <a:bodyPr wrap="square"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Neben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Nutzung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Ressourcenlieferant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diente</a:t>
            </a:r>
            <a:r>
              <a:rPr lang="en-US" sz="2000" dirty="0">
                <a:solidFill>
                  <a:srgbClr val="FFFFFF"/>
                </a:solidFill>
                <a:latin typeface="Century Gothic Paneuropean"/>
                <a:ea typeface="Century Gothic Paneuropean"/>
                <a:cs typeface="Century Gothic Paneuropean"/>
                <a:sym typeface="Century Gothic Paneuropean"/>
              </a:rPr>
              <a:t> der Wald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landwirtschaftliche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Fläche</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Waldfeldbaus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kombinierte</a:t>
            </a:r>
            <a:r>
              <a:rPr lang="en-US" sz="2000" dirty="0">
                <a:solidFill>
                  <a:srgbClr val="FFFFFF"/>
                </a:solidFill>
                <a:latin typeface="Century Gothic Paneuropean"/>
                <a:ea typeface="Century Gothic Paneuropean"/>
                <a:cs typeface="Century Gothic Paneuropean"/>
                <a:sym typeface="Century Gothic Paneuropean"/>
              </a:rPr>
              <a:t> die land- und </a:t>
            </a:r>
            <a:r>
              <a:rPr lang="en-US" sz="2000" dirty="0" err="1">
                <a:solidFill>
                  <a:srgbClr val="FFFFFF"/>
                </a:solidFill>
                <a:latin typeface="Century Gothic Paneuropean"/>
                <a:ea typeface="Century Gothic Paneuropean"/>
                <a:cs typeface="Century Gothic Paneuropean"/>
                <a:sym typeface="Century Gothic Paneuropean"/>
              </a:rPr>
              <a:t>forstwirtschaftliche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Waldflächen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Waldweide</a:t>
            </a:r>
            <a:r>
              <a:rPr lang="en-US" sz="2000" dirty="0">
                <a:solidFill>
                  <a:srgbClr val="FFFFFF"/>
                </a:solidFill>
                <a:latin typeface="Century Gothic Paneuropean"/>
                <a:ea typeface="Century Gothic Paneuropean"/>
                <a:cs typeface="Century Gothic Paneuropean"/>
                <a:sym typeface="Century Gothic Paneuropean"/>
              </a:rPr>
              <a:t> für </a:t>
            </a:r>
            <a:r>
              <a:rPr lang="en-US" sz="2000" dirty="0" err="1">
                <a:solidFill>
                  <a:srgbClr val="FFFFFF"/>
                </a:solidFill>
                <a:latin typeface="Century Gothic Paneuropean"/>
                <a:ea typeface="Century Gothic Paneuropean"/>
                <a:cs typeface="Century Gothic Paneuropean"/>
                <a:sym typeface="Century Gothic Paneuropean"/>
              </a:rPr>
              <a:t>Rinder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Pferde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Schafe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Ziegen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Futterquelle</a:t>
            </a:r>
            <a:r>
              <a:rPr lang="en-US" sz="2000" dirty="0">
                <a:solidFill>
                  <a:srgbClr val="FFFFFF"/>
                </a:solidFill>
                <a:latin typeface="Century Gothic Paneuropean"/>
                <a:ea typeface="Century Gothic Paneuropean"/>
                <a:cs typeface="Century Gothic Paneuropean"/>
                <a:sym typeface="Century Gothic Paneuropean"/>
              </a:rPr>
              <a:t> für </a:t>
            </a:r>
            <a:r>
              <a:rPr lang="en-US" sz="2000" dirty="0" err="1">
                <a:solidFill>
                  <a:srgbClr val="FFFFFF"/>
                </a:solidFill>
                <a:latin typeface="Century Gothic Paneuropean"/>
                <a:ea typeface="Century Gothic Paneuropean"/>
                <a:cs typeface="Century Gothic Paneuropean"/>
                <a:sym typeface="Century Gothic Paneuropean"/>
              </a:rPr>
              <a:t>Hausschweine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während</a:t>
            </a:r>
            <a:r>
              <a:rPr lang="en-US" sz="2000" dirty="0">
                <a:solidFill>
                  <a:srgbClr val="FFFFFF"/>
                </a:solidFill>
                <a:latin typeface="Century Gothic Paneuropean"/>
                <a:ea typeface="Century Gothic Paneuropean"/>
                <a:cs typeface="Century Gothic Paneuropean"/>
                <a:sym typeface="Century Gothic Paneuropean"/>
              </a:rPr>
              <a:t> der Mast. </a:t>
            </a:r>
            <a:r>
              <a:rPr lang="en-US" sz="2000" dirty="0" err="1">
                <a:solidFill>
                  <a:srgbClr val="FFFFFF"/>
                </a:solidFill>
                <a:latin typeface="Century Gothic Paneuropean"/>
                <a:ea typeface="Century Gothic Paneuropean"/>
                <a:cs typeface="Century Gothic Paneuropean"/>
                <a:sym typeface="Century Gothic Paneuropean"/>
              </a:rPr>
              <a:t>Eicheln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Bucheckern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Würmer</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Insekten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lieferten</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Schweinen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Winter </a:t>
            </a:r>
            <a:r>
              <a:rPr lang="en-US" sz="2000" dirty="0" err="1">
                <a:solidFill>
                  <a:srgbClr val="FFFFFF"/>
                </a:solidFill>
                <a:latin typeface="Century Gothic Paneuropean"/>
                <a:ea typeface="Century Gothic Paneuropean"/>
                <a:cs typeface="Century Gothic Paneuropean"/>
                <a:sym typeface="Century Gothic Paneuropean"/>
              </a:rPr>
              <a:t>eiweißhaltige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Nahrung</a:t>
            </a:r>
            <a:r>
              <a:rPr lang="en-US" sz="2000" dirty="0">
                <a:solidFill>
                  <a:srgbClr val="FFFFFF"/>
                </a:solidFill>
                <a:latin typeface="Century Gothic Paneuropean"/>
                <a:ea typeface="Century Gothic Paneuropean"/>
                <a:cs typeface="Century Gothic Paneuropean"/>
                <a:sym typeface="Century Gothic Paneuropean"/>
              </a:rPr>
              <a:t>.</a:t>
            </a:r>
          </a:p>
          <a:p>
            <a:pPr algn="just">
              <a:lnSpc>
                <a:spcPts val="2800"/>
              </a:lnSpc>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Zudem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sammelten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Nutztierhalter</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pflanzliche</a:t>
            </a:r>
            <a:r>
              <a:rPr lang="en-US" sz="2000" dirty="0">
                <a:solidFill>
                  <a:srgbClr val="FFFFFF"/>
                </a:solidFill>
                <a:latin typeface="Century Gothic Paneuropean"/>
                <a:ea typeface="Century Gothic Paneuropean"/>
                <a:cs typeface="Century Gothic Paneuropean"/>
                <a:sym typeface="Century Gothic Paneuropean"/>
              </a:rPr>
              <a:t> Material des </a:t>
            </a:r>
            <a:r>
              <a:rPr lang="en-US" sz="2000" dirty="0" err="1">
                <a:solidFill>
                  <a:srgbClr val="FFFFFF"/>
                </a:solidFill>
                <a:latin typeface="Century Gothic Paneuropean"/>
                <a:ea typeface="Century Gothic Paneuropean"/>
                <a:cs typeface="Century Gothic Paneuropean"/>
                <a:sym typeface="Century Gothic Paneuropean"/>
              </a:rPr>
              <a:t>Waldes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Rinde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Laub</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Einstreu</a:t>
            </a:r>
            <a:r>
              <a:rPr lang="en-US" sz="2000" dirty="0">
                <a:solidFill>
                  <a:srgbClr val="FFFFFF"/>
                </a:solidFill>
                <a:latin typeface="Century Gothic Paneuropean"/>
                <a:ea typeface="Century Gothic Paneuropean"/>
                <a:cs typeface="Century Gothic Paneuropean"/>
                <a:sym typeface="Century Gothic Paneuropean"/>
              </a:rPr>
              <a:t> für </a:t>
            </a:r>
            <a:r>
              <a:rPr lang="en-US" sz="2000" dirty="0" err="1">
                <a:solidFill>
                  <a:srgbClr val="FFFFFF"/>
                </a:solidFill>
                <a:latin typeface="Century Gothic Paneuropean"/>
                <a:ea typeface="Century Gothic Paneuropean"/>
                <a:cs typeface="Century Gothic Paneuropean"/>
                <a:sym typeface="Century Gothic Paneuropean"/>
              </a:rPr>
              <a:t>ihre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Stallungen.</a:t>
            </a:r>
            <a:r>
              <a:rPr lang="en-US" sz="2000" baseline="30000" dirty="0" smtClean="0">
                <a:solidFill>
                  <a:srgbClr val="FFFFFF"/>
                </a:solidFill>
                <a:latin typeface="Century Gothic Paneuropean"/>
                <a:ea typeface="Century Gothic Paneuropean"/>
                <a:cs typeface="Century Gothic Paneuropean"/>
                <a:sym typeface="Century Gothic Paneuropean"/>
              </a:rPr>
              <a:t>4</a:t>
            </a:r>
            <a:endParaRPr lang="en-US" sz="2000" baseline="30000" dirty="0">
              <a:solidFill>
                <a:srgbClr val="FFFFFF"/>
              </a:solidFill>
              <a:latin typeface="Century Gothic Paneuropean"/>
              <a:ea typeface="Century Gothic Paneuropean"/>
              <a:cs typeface="Century Gothic Paneuropean"/>
              <a:sym typeface="Century Gothic Paneuropean"/>
            </a:endParaRPr>
          </a:p>
        </p:txBody>
      </p:sp>
      <p:sp>
        <p:nvSpPr>
          <p:cNvPr id="6" name="TextBox 6"/>
          <p:cNvSpPr txBox="1"/>
          <p:nvPr/>
        </p:nvSpPr>
        <p:spPr>
          <a:xfrm>
            <a:off x="10317901" y="8371662"/>
            <a:ext cx="6941399"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Hirte mit Schweinen bei der Mast, Kräuterbuch des  Hieronymus Bock, Straßburger Ausgabe von 1630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474830"/>
            <a:ext cx="8243614" cy="8984866"/>
          </a:xfrm>
          <a:custGeom>
            <a:avLst/>
            <a:gdLst/>
            <a:ahLst/>
            <a:cxnLst/>
            <a:rect l="l" t="t" r="r" b="b"/>
            <a:pathLst>
              <a:path w="8243614" h="8984866">
                <a:moveTo>
                  <a:pt x="0" y="0"/>
                </a:moveTo>
                <a:lnTo>
                  <a:pt x="8243614" y="0"/>
                </a:lnTo>
                <a:lnTo>
                  <a:pt x="8243614" y="8984866"/>
                </a:lnTo>
                <a:lnTo>
                  <a:pt x="0" y="8984866"/>
                </a:lnTo>
                <a:lnTo>
                  <a:pt x="0" y="0"/>
                </a:lnTo>
                <a:close/>
              </a:path>
            </a:pathLst>
          </a:custGeom>
          <a:blipFill>
            <a:blip r:embed="rId5"/>
            <a:stretch>
              <a:fillRect/>
            </a:stretch>
          </a:blipFill>
        </p:spPr>
      </p:sp>
      <p:sp>
        <p:nvSpPr>
          <p:cNvPr id="5" name="TextBox 5"/>
          <p:cNvSpPr txBox="1"/>
          <p:nvPr/>
        </p:nvSpPr>
        <p:spPr>
          <a:xfrm>
            <a:off x="9724379" y="3897139"/>
            <a:ext cx="7534921" cy="2130776"/>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Überdies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schufen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Hoheitsrechte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Regalien</a:t>
            </a:r>
            <a:r>
              <a:rPr lang="en-US" sz="2000" dirty="0">
                <a:solidFill>
                  <a:srgbClr val="FFFFFF"/>
                </a:solidFill>
                <a:latin typeface="Century Gothic Paneuropean"/>
                <a:ea typeface="Century Gothic Paneuropean"/>
                <a:cs typeface="Century Gothic Paneuropean"/>
                <a:sym typeface="Century Gothic Paneuropean"/>
              </a:rPr>
              <a:t>)</a:t>
            </a:r>
            <a:r>
              <a:rPr lang="en-US" sz="2000" baseline="30000" dirty="0">
                <a:solidFill>
                  <a:srgbClr val="FFFFFF"/>
                </a:solidFill>
                <a:latin typeface="Century Gothic Paneuropean"/>
                <a:ea typeface="Century Gothic Paneuropean"/>
                <a:cs typeface="Century Gothic Paneuropean"/>
                <a:sym typeface="Century Gothic Paneuropean"/>
              </a:rPr>
              <a:t>5</a:t>
            </a:r>
            <a:r>
              <a:rPr lang="en-US" sz="2000" dirty="0">
                <a:solidFill>
                  <a:srgbClr val="FFFFFF"/>
                </a:solidFill>
                <a:latin typeface="Century Gothic Paneuropean"/>
                <a:ea typeface="Century Gothic Paneuropean"/>
                <a:cs typeface="Century Gothic Paneuropean"/>
                <a:sym typeface="Century Gothic Paneuropean"/>
              </a:rPr>
              <a:t> an </a:t>
            </a:r>
            <a:r>
              <a:rPr lang="en-US" sz="2000" dirty="0" err="1">
                <a:solidFill>
                  <a:srgbClr val="FFFFFF"/>
                </a:solidFill>
                <a:latin typeface="Century Gothic Paneuropean"/>
                <a:ea typeface="Century Gothic Paneuropean"/>
                <a:cs typeface="Century Gothic Paneuropean"/>
                <a:sym typeface="Century Gothic Paneuropean"/>
              </a:rPr>
              <a:t>forstlicher</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jagdlicher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Nutzung</a:t>
            </a:r>
            <a:r>
              <a:rPr lang="en-US" sz="2000" dirty="0">
                <a:solidFill>
                  <a:srgbClr val="FFFFFF"/>
                </a:solidFill>
                <a:latin typeface="Century Gothic Paneuropean"/>
                <a:ea typeface="Century Gothic Paneuropean"/>
                <a:cs typeface="Century Gothic Paneuropean"/>
                <a:sym typeface="Century Gothic Paneuropean"/>
              </a:rPr>
              <a:t> von Wald und Wild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zusätzliche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Einnahmequelle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jeweiligen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Herrschaft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Beispielsweise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konnte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Landesherr</a:t>
            </a:r>
            <a:r>
              <a:rPr lang="en-US" sz="2000" dirty="0">
                <a:solidFill>
                  <a:srgbClr val="FFFFFF"/>
                </a:solidFill>
                <a:latin typeface="Century Gothic Paneuropean"/>
                <a:ea typeface="Century Gothic Paneuropean"/>
                <a:cs typeface="Century Gothic Paneuropean"/>
                <a:sym typeface="Century Gothic Paneuropean"/>
              </a:rPr>
              <a:t> sein </a:t>
            </a:r>
            <a:r>
              <a:rPr lang="en-US" sz="2000" dirty="0" err="1">
                <a:solidFill>
                  <a:srgbClr val="FFFFFF"/>
                </a:solidFill>
                <a:latin typeface="Century Gothic Paneuropean"/>
                <a:ea typeface="Century Gothic Paneuropean"/>
                <a:cs typeface="Century Gothic Paneuropean"/>
                <a:sym typeface="Century Gothic Paneuropean"/>
              </a:rPr>
              <a:t>Recht</a:t>
            </a:r>
            <a:r>
              <a:rPr lang="en-US" sz="2000" dirty="0">
                <a:solidFill>
                  <a:srgbClr val="FFFFFF"/>
                </a:solidFill>
                <a:latin typeface="Century Gothic Paneuropean"/>
                <a:ea typeface="Century Gothic Paneuropean"/>
                <a:cs typeface="Century Gothic Paneuropean"/>
                <a:sym typeface="Century Gothic Paneuropean"/>
              </a:rPr>
              <a:t> an der </a:t>
            </a:r>
            <a:r>
              <a:rPr lang="en-US" sz="2000" dirty="0" err="1">
                <a:solidFill>
                  <a:srgbClr val="FFFFFF"/>
                </a:solidFill>
                <a:latin typeface="Century Gothic Paneuropean"/>
                <a:ea typeface="Century Gothic Paneuropean"/>
                <a:cs typeface="Century Gothic Paneuropean"/>
                <a:sym typeface="Century Gothic Paneuropean"/>
              </a:rPr>
              <a:t>Nutzung</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Waldes</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einem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bestimmten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Gebiet</a:t>
            </a:r>
            <a:r>
              <a:rPr lang="en-US" sz="2000" dirty="0">
                <a:solidFill>
                  <a:srgbClr val="FFFFFF"/>
                </a:solidFill>
                <a:latin typeface="Century Gothic Paneuropean"/>
                <a:ea typeface="Century Gothic Paneuropean"/>
                <a:cs typeface="Century Gothic Paneuropean"/>
                <a:sym typeface="Century Gothic Paneuropean"/>
              </a:rPr>
              <a:t> an </a:t>
            </a:r>
            <a:r>
              <a:rPr lang="en-US" sz="2000" dirty="0" err="1">
                <a:solidFill>
                  <a:srgbClr val="FFFFFF"/>
                </a:solidFill>
                <a:latin typeface="Century Gothic Paneuropean"/>
                <a:ea typeface="Century Gothic Paneuropean"/>
                <a:cs typeface="Century Gothic Paneuropean"/>
                <a:sym typeface="Century Gothic Paneuropean"/>
              </a:rPr>
              <a:t>Dritte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vergeben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dafür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Dienste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Abgaben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beanspruchen</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6" name="TextBox 6"/>
          <p:cNvSpPr txBox="1"/>
          <p:nvPr/>
        </p:nvSpPr>
        <p:spPr>
          <a:xfrm>
            <a:off x="10398155" y="8344904"/>
            <a:ext cx="6861145"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Novemberszene</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Stundenbuch</a:t>
            </a:r>
            <a:r>
              <a:rPr lang="en-US" sz="2000" b="1" dirty="0">
                <a:solidFill>
                  <a:srgbClr val="C9F635"/>
                </a:solidFill>
                <a:latin typeface="Century Gothic Paneuropean Bold"/>
                <a:ea typeface="Century Gothic Paneuropean Bold"/>
                <a:cs typeface="Century Gothic Paneuropean Bold"/>
                <a:sym typeface="Century Gothic Paneuropean Bold"/>
              </a:rPr>
              <a:t> des </a:t>
            </a:r>
            <a:r>
              <a:rPr lang="en-US" sz="2000" b="1" dirty="0" err="1">
                <a:solidFill>
                  <a:srgbClr val="C9F635"/>
                </a:solidFill>
                <a:latin typeface="Century Gothic Paneuropean Bold"/>
                <a:ea typeface="Century Gothic Paneuropean Bold"/>
                <a:cs typeface="Century Gothic Paneuropean Bold"/>
                <a:sym typeface="Century Gothic Paneuropean Bold"/>
              </a:rPr>
              <a:t>Herzogs</a:t>
            </a:r>
            <a:r>
              <a:rPr lang="en-US" sz="2000" b="1" dirty="0">
                <a:solidFill>
                  <a:srgbClr val="C9F635"/>
                </a:solidFill>
                <a:latin typeface="Century Gothic Paneuropean Bold"/>
                <a:ea typeface="Century Gothic Paneuropean Bold"/>
                <a:cs typeface="Century Gothic Paneuropean Bold"/>
                <a:sym typeface="Century Gothic Paneuropean Bold"/>
              </a:rPr>
              <a:t> von Berry, </a:t>
            </a:r>
            <a:r>
              <a:rPr lang="en-US" sz="2000" b="1" dirty="0" err="1">
                <a:solidFill>
                  <a:srgbClr val="C9F635"/>
                </a:solidFill>
                <a:latin typeface="Century Gothic Paneuropean Bold"/>
                <a:ea typeface="Century Gothic Paneuropean Bold"/>
                <a:cs typeface="Century Gothic Paneuropean Bold"/>
                <a:sym typeface="Century Gothic Paneuropean Bold"/>
              </a:rPr>
              <a:t>Frankreich</a:t>
            </a:r>
            <a:r>
              <a:rPr lang="en-US" sz="2000" b="1" dirty="0">
                <a:solidFill>
                  <a:srgbClr val="C9F635"/>
                </a:solidFill>
                <a:latin typeface="Century Gothic Paneuropean Bold"/>
                <a:ea typeface="Century Gothic Paneuropean Bold"/>
                <a:cs typeface="Century Gothic Paneuropean Bold"/>
                <a:sym typeface="Century Gothic Paneuropean Bold"/>
              </a:rPr>
              <a:t>, 15. </a:t>
            </a:r>
            <a:r>
              <a:rPr lang="en-US" sz="2000" b="1" dirty="0" err="1">
                <a:solidFill>
                  <a:srgbClr val="C9F635"/>
                </a:solidFill>
                <a:latin typeface="Century Gothic Paneuropean Bold"/>
                <a:ea typeface="Century Gothic Paneuropean Bold"/>
                <a:cs typeface="Century Gothic Paneuropean Bold"/>
                <a:sym typeface="Century Gothic Paneuropean Bold"/>
              </a:rPr>
              <a:t>Jahrhundert</a:t>
            </a:r>
            <a:r>
              <a:rPr lang="en-US" sz="2000" b="1" dirty="0">
                <a:solidFill>
                  <a:srgbClr val="C9F635"/>
                </a:solidFill>
                <a:latin typeface="Century Gothic Paneuropean Bold"/>
                <a:ea typeface="Century Gothic Paneuropean Bold"/>
                <a:cs typeface="Century Gothic Paneuropean Bold"/>
                <a:sym typeface="Century Gothic Paneuropean Bold"/>
              </a:rPr>
              <a:t>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1485125" y="1623165"/>
            <a:ext cx="6872849" cy="1795363"/>
          </a:xfrm>
          <a:prstGeom prst="rect">
            <a:avLst/>
          </a:prstGeom>
        </p:spPr>
        <p:txBody>
          <a:bodyPr wrap="square" lIns="0" tIns="0" rIns="0" bIns="0" rtlCol="0" anchor="t">
            <a:spAutoFit/>
          </a:bodyPr>
          <a:lstStyle/>
          <a:p>
            <a:pPr algn="just">
              <a:lnSpc>
                <a:spcPts val="2800"/>
              </a:lnSpc>
            </a:pPr>
            <a:r>
              <a:rPr lang="de-DE" sz="2000" dirty="0" smtClean="0">
                <a:solidFill>
                  <a:srgbClr val="FFFFFF"/>
                </a:solidFill>
                <a:latin typeface="Century Gothic Paneuropean"/>
                <a:ea typeface="Century Gothic Paneuropean"/>
                <a:cs typeface="Century Gothic Paneuropean"/>
                <a:sym typeface="Century Gothic Paneuropean"/>
              </a:rPr>
              <a:t>Spätestens</a:t>
            </a:r>
            <a:r>
              <a:rPr lang="en-US" sz="2000" dirty="0" smtClean="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seit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zweiten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Hälfte</a:t>
            </a:r>
            <a:r>
              <a:rPr lang="en-US" sz="2000" dirty="0">
                <a:solidFill>
                  <a:srgbClr val="FFFFFF"/>
                </a:solidFill>
                <a:latin typeface="Century Gothic Paneuropean"/>
                <a:ea typeface="Century Gothic Paneuropean"/>
                <a:cs typeface="Century Gothic Paneuropean"/>
                <a:sym typeface="Century Gothic Paneuropean"/>
              </a:rPr>
              <a:t> des 20.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veränderte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soziale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Funktion</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Waldes</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Versorgung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Bevölkerung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durch</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Sammeln</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Reisig</a:t>
            </a:r>
            <a:r>
              <a:rPr lang="en-US" sz="2000" dirty="0">
                <a:solidFill>
                  <a:srgbClr val="FFFFFF"/>
                </a:solidFill>
                <a:latin typeface="Century Gothic Paneuropean"/>
                <a:ea typeface="Century Gothic Paneuropean"/>
                <a:cs typeface="Century Gothic Paneuropean"/>
                <a:sym typeface="Century Gothic Paneuropean"/>
              </a:rPr>
              <a:t>, Raff- und </a:t>
            </a:r>
            <a:r>
              <a:rPr lang="en-US" sz="2000" dirty="0" err="1">
                <a:solidFill>
                  <a:srgbClr val="FFFFFF"/>
                </a:solidFill>
                <a:latin typeface="Century Gothic Paneuropean"/>
                <a:ea typeface="Century Gothic Paneuropean"/>
                <a:cs typeface="Century Gothic Paneuropean"/>
                <a:sym typeface="Century Gothic Paneuropean"/>
              </a:rPr>
              <a:t>Brennholz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Pilze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Streu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blieb</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einzig</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Notzeiten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regional von </a:t>
            </a:r>
            <a:r>
              <a:rPr lang="en-US" sz="2000" dirty="0" err="1">
                <a:solidFill>
                  <a:srgbClr val="FFFFFF"/>
                </a:solidFill>
                <a:latin typeface="Century Gothic Paneuropean"/>
                <a:ea typeface="Century Gothic Paneuropean"/>
                <a:cs typeface="Century Gothic Paneuropean"/>
                <a:sym typeface="Century Gothic Paneuropean"/>
              </a:rPr>
              <a:t>Bedeutung</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4" name="TextBox 4"/>
          <p:cNvSpPr txBox="1"/>
          <p:nvPr/>
        </p:nvSpPr>
        <p:spPr>
          <a:xfrm>
            <a:off x="9843098" y="1623165"/>
            <a:ext cx="7410947" cy="1749673"/>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Stattdessen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a:t>
            </a:r>
            <a:r>
              <a:rPr lang="en-US" sz="2000" dirty="0">
                <a:solidFill>
                  <a:srgbClr val="FFFFFF"/>
                </a:solidFill>
                <a:latin typeface="Century Gothic Paneuropean"/>
                <a:ea typeface="Century Gothic Paneuropean"/>
                <a:cs typeface="Century Gothic Paneuropean"/>
                <a:sym typeface="Century Gothic Paneuropean"/>
              </a:rPr>
              <a:t> der Wald </a:t>
            </a:r>
            <a:r>
              <a:rPr lang="en-US" sz="2000" dirty="0" err="1">
                <a:solidFill>
                  <a:srgbClr val="FFFFFF"/>
                </a:solidFill>
                <a:latin typeface="Century Gothic Paneuropean"/>
                <a:ea typeface="Century Gothic Paneuropean"/>
                <a:cs typeface="Century Gothic Paneuropean"/>
                <a:sym typeface="Century Gothic Paneuropean"/>
              </a:rPr>
              <a:t>zunehmend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Ort der </a:t>
            </a:r>
            <a:r>
              <a:rPr lang="en-US" sz="2000" dirty="0" err="1">
                <a:solidFill>
                  <a:srgbClr val="FFFFFF"/>
                </a:solidFill>
                <a:latin typeface="Century Gothic Paneuropean"/>
                <a:ea typeface="Century Gothic Paneuropean"/>
                <a:cs typeface="Century Gothic Paneuropean"/>
                <a:sym typeface="Century Gothic Paneuropean"/>
              </a:rPr>
              <a:t>Erholung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Freizeitgestaltung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Lebensraum von </a:t>
            </a:r>
            <a:r>
              <a:rPr lang="en-US" sz="2000" dirty="0" err="1">
                <a:solidFill>
                  <a:srgbClr val="FFFFFF"/>
                </a:solidFill>
                <a:latin typeface="Century Gothic Paneuropean"/>
                <a:ea typeface="Century Gothic Paneuropean"/>
                <a:cs typeface="Century Gothic Paneuropean"/>
                <a:sym typeface="Century Gothic Paneuropean"/>
              </a:rPr>
              <a:t>Wildtieren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verstanden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Beginn</a:t>
            </a:r>
            <a:r>
              <a:rPr lang="en-US" sz="2000" dirty="0">
                <a:solidFill>
                  <a:srgbClr val="FFFFFF"/>
                </a:solidFill>
                <a:latin typeface="Century Gothic Paneuropean"/>
                <a:ea typeface="Century Gothic Paneuropean"/>
                <a:cs typeface="Century Gothic Paneuropean"/>
                <a:sym typeface="Century Gothic Paneuropean"/>
              </a:rPr>
              <a:t> des 21.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erhielt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durch</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Einrichtung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Friedwäldern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letzte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Ruhestätte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weitere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Funktion</a:t>
            </a:r>
            <a:r>
              <a:rPr lang="en-US" sz="2000" dirty="0">
                <a:solidFill>
                  <a:srgbClr val="FFFFFF"/>
                </a:solidFill>
                <a:latin typeface="Century Gothic Paneuropean"/>
                <a:ea typeface="Century Gothic Paneuropean"/>
                <a:cs typeface="Century Gothic Paneuropean"/>
                <a:sym typeface="Century Gothic Paneuropean"/>
              </a:rPr>
              <a:t>.</a:t>
            </a:r>
          </a:p>
        </p:txBody>
      </p:sp>
      <p:grpSp>
        <p:nvGrpSpPr>
          <p:cNvPr id="5" name="Group 5"/>
          <p:cNvGrpSpPr/>
          <p:nvPr/>
        </p:nvGrpSpPr>
        <p:grpSpPr>
          <a:xfrm>
            <a:off x="5154695" y="4130151"/>
            <a:ext cx="3813892" cy="381389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136" r="-25136"/>
              </a:stretch>
            </a:blipFill>
          </p:spPr>
        </p:sp>
      </p:grpSp>
      <p:grpSp>
        <p:nvGrpSpPr>
          <p:cNvPr id="7" name="Group 7"/>
          <p:cNvGrpSpPr/>
          <p:nvPr/>
        </p:nvGrpSpPr>
        <p:grpSpPr>
          <a:xfrm>
            <a:off x="9300051" y="4130151"/>
            <a:ext cx="3813892" cy="381389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31" r="-24931"/>
              </a:stretch>
            </a:blipFill>
          </p:spPr>
        </p:sp>
      </p:grpSp>
      <p:grpSp>
        <p:nvGrpSpPr>
          <p:cNvPr id="9" name="Group 9"/>
          <p:cNvGrpSpPr/>
          <p:nvPr/>
        </p:nvGrpSpPr>
        <p:grpSpPr>
          <a:xfrm>
            <a:off x="13445408" y="4130151"/>
            <a:ext cx="3813892" cy="381389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931" r="-24931"/>
              </a:stretch>
            </a:blipFill>
          </p:spPr>
        </p:sp>
      </p:grpSp>
      <p:sp>
        <p:nvSpPr>
          <p:cNvPr id="11" name="Freeform 11"/>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2438031"/>
            <a:ext cx="16230600" cy="6820269"/>
            <a:chOff x="0" y="0"/>
            <a:chExt cx="4274726" cy="1796285"/>
          </a:xfrm>
        </p:grpSpPr>
        <p:sp>
          <p:nvSpPr>
            <p:cNvPr id="4" name="Freeform 4"/>
            <p:cNvSpPr/>
            <p:nvPr/>
          </p:nvSpPr>
          <p:spPr>
            <a:xfrm>
              <a:off x="0" y="0"/>
              <a:ext cx="4274726" cy="1796285"/>
            </a:xfrm>
            <a:custGeom>
              <a:avLst/>
              <a:gdLst/>
              <a:ahLst/>
              <a:cxnLst/>
              <a:rect l="l" t="t" r="r" b="b"/>
              <a:pathLst>
                <a:path w="4274726" h="1796285">
                  <a:moveTo>
                    <a:pt x="0" y="0"/>
                  </a:moveTo>
                  <a:lnTo>
                    <a:pt x="4274726" y="0"/>
                  </a:lnTo>
                  <a:lnTo>
                    <a:pt x="4274726" y="1796285"/>
                  </a:lnTo>
                  <a:lnTo>
                    <a:pt x="0" y="1796285"/>
                  </a:lnTo>
                  <a:close/>
                </a:path>
              </a:pathLst>
            </a:custGeom>
            <a:solidFill>
              <a:srgbClr val="0D2440">
                <a:alpha val="69804"/>
              </a:srgbClr>
            </a:solidFill>
          </p:spPr>
        </p:sp>
        <p:sp>
          <p:nvSpPr>
            <p:cNvPr id="5" name="TextBox 5"/>
            <p:cNvSpPr txBox="1"/>
            <p:nvPr/>
          </p:nvSpPr>
          <p:spPr>
            <a:xfrm>
              <a:off x="0" y="-38100"/>
              <a:ext cx="4274726" cy="1834385"/>
            </a:xfrm>
            <a:prstGeom prst="rect">
              <a:avLst/>
            </a:prstGeom>
          </p:spPr>
          <p:txBody>
            <a:bodyPr lIns="50800" tIns="50800" rIns="50800" bIns="50800" rtlCol="0" anchor="ctr"/>
            <a:lstStyle/>
            <a:p>
              <a:pPr algn="ctr">
                <a:lnSpc>
                  <a:spcPts val="3499"/>
                </a:lnSpc>
              </a:pPr>
              <a:endParaRPr dirty="0"/>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28700" y="1722376"/>
            <a:ext cx="16230600" cy="2105124"/>
          </a:xfrm>
          <a:prstGeom prst="rect">
            <a:avLst/>
          </a:prstGeom>
        </p:spPr>
        <p:txBody>
          <a:bodyPr lIns="0" tIns="0" rIns="0" bIns="0" rtlCol="0" anchor="t">
            <a:spAutoFit/>
          </a:bodyPr>
          <a:lstStyle/>
          <a:p>
            <a:pPr algn="ctr">
              <a:lnSpc>
                <a:spcPts val="8400"/>
              </a:lnSpc>
            </a:pPr>
            <a:r>
              <a:rPr lang="en-US" sz="6000" dirty="0">
                <a:solidFill>
                  <a:srgbClr val="C9F635"/>
                </a:solidFill>
                <a:latin typeface="League Spartan"/>
                <a:ea typeface="League Spartan"/>
                <a:cs typeface="League Spartan"/>
                <a:sym typeface="League Spartan"/>
              </a:rPr>
              <a:t>Forstwirtschaft im Amt </a:t>
            </a:r>
            <a:r>
              <a:rPr lang="de-DE" sz="6000" dirty="0" smtClean="0">
                <a:solidFill>
                  <a:srgbClr val="C9F635"/>
                </a:solidFill>
                <a:latin typeface="League Spartan"/>
                <a:ea typeface="League Spartan"/>
                <a:cs typeface="League Spartan"/>
                <a:sym typeface="League Spartan"/>
              </a:rPr>
              <a:t>Blieskastel</a:t>
            </a:r>
          </a:p>
          <a:p>
            <a:pPr algn="ctr">
              <a:lnSpc>
                <a:spcPts val="8400"/>
              </a:lnSpc>
            </a:pPr>
            <a:r>
              <a:rPr lang="en-US" sz="6000" dirty="0" err="1" smtClean="0">
                <a:solidFill>
                  <a:srgbClr val="C9F635"/>
                </a:solidFill>
                <a:latin typeface="League Spartan"/>
                <a:ea typeface="League Spartan"/>
                <a:cs typeface="League Spartan"/>
                <a:sym typeface="League Spartan"/>
              </a:rPr>
              <a:t>während</a:t>
            </a:r>
            <a:r>
              <a:rPr lang="en-US" sz="6000" dirty="0" smtClean="0">
                <a:solidFill>
                  <a:srgbClr val="C9F635"/>
                </a:solidFill>
                <a:latin typeface="League Spartan"/>
                <a:ea typeface="League Spartan"/>
                <a:cs typeface="League Spartan"/>
                <a:sym typeface="League Spartan"/>
              </a:rPr>
              <a:t> </a:t>
            </a:r>
            <a:r>
              <a:rPr lang="en-US" sz="6000" dirty="0">
                <a:solidFill>
                  <a:srgbClr val="C9F635"/>
                </a:solidFill>
                <a:latin typeface="League Spartan"/>
                <a:ea typeface="League Spartan"/>
                <a:cs typeface="League Spartan"/>
                <a:sym typeface="League Spartan"/>
              </a:rPr>
              <a:t>des 18. </a:t>
            </a:r>
            <a:r>
              <a:rPr lang="en-US" sz="6000" dirty="0" err="1">
                <a:solidFill>
                  <a:srgbClr val="C9F635"/>
                </a:solidFill>
                <a:latin typeface="League Spartan"/>
                <a:ea typeface="League Spartan"/>
                <a:cs typeface="League Spartan"/>
                <a:sym typeface="League Spartan"/>
              </a:rPr>
              <a:t>Jahrhunderts</a:t>
            </a:r>
            <a:endParaRPr lang="en-US" sz="6000" dirty="0">
              <a:solidFill>
                <a:srgbClr val="C9F635"/>
              </a:solidFill>
              <a:latin typeface="League Spartan"/>
              <a:ea typeface="League Spartan"/>
              <a:cs typeface="League Spartan"/>
              <a:sym typeface="League Spartan"/>
            </a:endParaRPr>
          </a:p>
        </p:txBody>
      </p:sp>
      <p:sp>
        <p:nvSpPr>
          <p:cNvPr id="8" name="TextBox 8"/>
          <p:cNvSpPr txBox="1"/>
          <p:nvPr/>
        </p:nvSpPr>
        <p:spPr>
          <a:xfrm>
            <a:off x="1734150" y="4663932"/>
            <a:ext cx="7409850" cy="3231654"/>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Einblicke</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forstliche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Maßnahmen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Wäldern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Holzerträgen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Absatzmärkten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eröffnen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Waldvisitations-Protokolle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Verordnungen</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Zeitraum</a:t>
            </a:r>
            <a:r>
              <a:rPr lang="en-US" sz="2000" dirty="0">
                <a:solidFill>
                  <a:srgbClr val="FFFFFF"/>
                </a:solidFill>
                <a:latin typeface="Century Gothic Paneuropean"/>
                <a:ea typeface="Century Gothic Paneuropean"/>
                <a:cs typeface="Century Gothic Paneuropean"/>
                <a:sym typeface="Century Gothic Paneuropean"/>
              </a:rPr>
              <a:t> von 1715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1790. Im </a:t>
            </a:r>
            <a:r>
              <a:rPr lang="en-US" sz="2000" dirty="0" err="1">
                <a:solidFill>
                  <a:srgbClr val="FFFFFF"/>
                </a:solidFill>
                <a:latin typeface="Century Gothic Paneuropean"/>
                <a:ea typeface="Century Gothic Paneuropean"/>
                <a:cs typeface="Century Gothic Paneuropean"/>
                <a:sym typeface="Century Gothic Paneuropean"/>
              </a:rPr>
              <a:t>Jahr</a:t>
            </a:r>
            <a:r>
              <a:rPr lang="en-US" sz="2000" dirty="0">
                <a:solidFill>
                  <a:srgbClr val="FFFFFF"/>
                </a:solidFill>
                <a:latin typeface="Century Gothic Paneuropean"/>
                <a:ea typeface="Century Gothic Paneuropean"/>
                <a:cs typeface="Century Gothic Paneuropean"/>
                <a:sym typeface="Century Gothic Paneuropean"/>
              </a:rPr>
              <a:t> 1715 </a:t>
            </a:r>
            <a:r>
              <a:rPr lang="en-US" sz="2000" dirty="0" err="1">
                <a:solidFill>
                  <a:srgbClr val="FFFFFF"/>
                </a:solidFill>
                <a:latin typeface="Century Gothic Paneuropean"/>
                <a:ea typeface="Century Gothic Paneuropean"/>
                <a:cs typeface="Century Gothic Paneuropean"/>
                <a:sym typeface="Century Gothic Paneuropean"/>
              </a:rPr>
              <a:t>entstand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erstes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Forstamt</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Oberjäger</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Diensten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Grafen</a:t>
            </a:r>
            <a:r>
              <a:rPr lang="en-US" sz="2000" dirty="0">
                <a:solidFill>
                  <a:srgbClr val="FFFFFF"/>
                </a:solidFill>
                <a:latin typeface="Century Gothic Paneuropean"/>
                <a:ea typeface="Century Gothic Paneuropean"/>
                <a:cs typeface="Century Gothic Paneuropean"/>
                <a:sym typeface="Century Gothic Paneuropean"/>
              </a:rPr>
              <a:t> von der </a:t>
            </a:r>
            <a:r>
              <a:rPr lang="en-US" sz="2000" dirty="0" err="1">
                <a:solidFill>
                  <a:srgbClr val="FFFFFF"/>
                </a:solidFill>
                <a:latin typeface="Century Gothic Paneuropean"/>
                <a:ea typeface="Century Gothic Paneuropean"/>
                <a:cs typeface="Century Gothic Paneuropean"/>
                <a:sym typeface="Century Gothic Paneuropean"/>
              </a:rPr>
              <a:t>Leyen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vorstanden.</a:t>
            </a:r>
            <a:r>
              <a:rPr lang="en-US" sz="2000" baseline="30000" dirty="0" smtClean="0">
                <a:solidFill>
                  <a:srgbClr val="FFFFFF"/>
                </a:solidFill>
                <a:latin typeface="Century Gothic Paneuropean"/>
                <a:ea typeface="Century Gothic Paneuropean"/>
                <a:cs typeface="Century Gothic Paneuropean"/>
                <a:sym typeface="Century Gothic Paneuropean"/>
              </a:rPr>
              <a:t>6</a:t>
            </a:r>
            <a:r>
              <a:rPr lang="en-US" sz="2000" dirty="0" smtClean="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Ihnen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oblag</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Betreuung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herrschaftlichen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gemeinen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Waldungen.</a:t>
            </a:r>
            <a:r>
              <a:rPr lang="en-US" sz="2000" baseline="30000" dirty="0" smtClean="0">
                <a:solidFill>
                  <a:srgbClr val="FFFFFF"/>
                </a:solidFill>
                <a:latin typeface="Century Gothic Paneuropean"/>
                <a:ea typeface="Century Gothic Paneuropean"/>
                <a:cs typeface="Century Gothic Paneuropean"/>
                <a:sym typeface="Century Gothic Paneuropean"/>
              </a:rPr>
              <a:t>7</a:t>
            </a:r>
            <a:r>
              <a:rPr lang="en-US" sz="2000" dirty="0" smtClean="0">
                <a:solidFill>
                  <a:srgbClr val="FFFFFF"/>
                </a:solidFill>
                <a:latin typeface="Century Gothic Paneuropean"/>
                <a:ea typeface="Century Gothic Paneuropean"/>
                <a:cs typeface="Century Gothic Paneuropean"/>
                <a:sym typeface="Century Gothic Paneuropean"/>
              </a:rPr>
              <a:t> </a:t>
            </a: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heute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erhaltenen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Akten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belegen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dass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Forstarbeit</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Jagd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untrennbar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miteinander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verbunden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waren</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9" name="TextBox 9"/>
          <p:cNvSpPr txBox="1"/>
          <p:nvPr/>
        </p:nvSpPr>
        <p:spPr>
          <a:xfrm>
            <a:off x="9681105" y="4663932"/>
            <a:ext cx="6915347" cy="2872581"/>
          </a:xfrm>
          <a:prstGeom prst="rect">
            <a:avLst/>
          </a:prstGeom>
        </p:spPr>
        <p:txBody>
          <a:bodyPr wrap="square"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Das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Bliescasteller</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waldt</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visitationsprothocoll</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de anno 1739</a:t>
            </a:r>
            <a:r>
              <a:rPr lang="en-US" sz="2000" baseline="30000" dirty="0">
                <a:solidFill>
                  <a:srgbClr val="FFFFFF"/>
                </a:solidFill>
                <a:latin typeface="Century Gothic Paneuropean"/>
                <a:ea typeface="Century Gothic Paneuropean"/>
                <a:cs typeface="Century Gothic Paneuropean"/>
                <a:sym typeface="Century Gothic Paneuropean"/>
              </a:rPr>
              <a:t>8</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überliefert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umfangreiche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Bestandsaufnahme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Zustand</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Wälder</a:t>
            </a:r>
            <a:r>
              <a:rPr lang="en-US" sz="2000" dirty="0">
                <a:solidFill>
                  <a:srgbClr val="FFFFFF"/>
                </a:solidFill>
                <a:latin typeface="Century Gothic Paneuropean"/>
                <a:ea typeface="Century Gothic Paneuropean"/>
                <a:cs typeface="Century Gothic Paneuropean"/>
                <a:sym typeface="Century Gothic Paneuropean"/>
              </a:rPr>
              <a:t> im Amt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zusammen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Beschreibung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Maßnahmen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Pflege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Bestände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Entnahme</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Holz</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Oberjäger</a:t>
            </a:r>
            <a:r>
              <a:rPr lang="en-US" sz="2000" dirty="0">
                <a:solidFill>
                  <a:srgbClr val="FFFFFF"/>
                </a:solidFill>
                <a:latin typeface="Century Gothic Paneuropean"/>
                <a:ea typeface="Century Gothic Paneuropean"/>
                <a:cs typeface="Century Gothic Paneuropean"/>
                <a:sym typeface="Century Gothic Paneuropean"/>
              </a:rPr>
              <a:t> Johann Adam </a:t>
            </a:r>
            <a:r>
              <a:rPr lang="en-US" sz="2000" dirty="0" err="1">
                <a:solidFill>
                  <a:srgbClr val="FFFFFF"/>
                </a:solidFill>
                <a:latin typeface="Century Gothic Paneuropean"/>
                <a:ea typeface="Century Gothic Paneuropean"/>
                <a:cs typeface="Century Gothic Paneuropean"/>
                <a:sym typeface="Century Gothic Paneuropean"/>
              </a:rPr>
              <a:t>Solff</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und Johannes </a:t>
            </a:r>
            <a:r>
              <a:rPr lang="en-US" sz="2000" dirty="0" err="1">
                <a:solidFill>
                  <a:srgbClr val="FFFFFF"/>
                </a:solidFill>
                <a:latin typeface="Century Gothic Paneuropean"/>
                <a:ea typeface="Century Gothic Paneuropean"/>
                <a:cs typeface="Century Gothic Paneuropean"/>
                <a:sym typeface="Century Gothic Paneuropean"/>
              </a:rPr>
              <a:t>Kohlman</a:t>
            </a:r>
            <a:r>
              <a:rPr lang="en-US" sz="2000" dirty="0">
                <a:solidFill>
                  <a:srgbClr val="FFFFFF"/>
                </a:solidFill>
                <a:latin typeface="Century Gothic Paneuropean"/>
                <a:ea typeface="Century Gothic Paneuropean"/>
                <a:cs typeface="Century Gothic Paneuropean"/>
                <a:sym typeface="Century Gothic Paneuropean"/>
              </a:rPr>
              <a:t> (Hohengeroldseck) </a:t>
            </a:r>
            <a:r>
              <a:rPr lang="en-US" sz="2000" dirty="0" err="1">
                <a:solidFill>
                  <a:srgbClr val="FFFFFF"/>
                </a:solidFill>
                <a:latin typeface="Century Gothic Paneuropean"/>
                <a:ea typeface="Century Gothic Paneuropean"/>
                <a:cs typeface="Century Gothic Paneuropean"/>
                <a:sym typeface="Century Gothic Paneuropean"/>
              </a:rPr>
              <a:t>wurden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Erstellung</a:t>
            </a:r>
            <a:r>
              <a:rPr lang="en-US" sz="2000" dirty="0">
                <a:solidFill>
                  <a:srgbClr val="FFFFFF"/>
                </a:solidFill>
                <a:latin typeface="Century Gothic Paneuropean"/>
                <a:ea typeface="Century Gothic Paneuropean"/>
                <a:cs typeface="Century Gothic Paneuropean"/>
                <a:sym typeface="Century Gothic Paneuropean"/>
              </a:rPr>
              <a:t> dieses </a:t>
            </a:r>
            <a:r>
              <a:rPr lang="en-US" sz="2000" dirty="0" err="1">
                <a:solidFill>
                  <a:srgbClr val="FFFFFF"/>
                </a:solidFill>
                <a:latin typeface="Century Gothic Paneuropean"/>
                <a:ea typeface="Century Gothic Paneuropean"/>
                <a:cs typeface="Century Gothic Paneuropean"/>
                <a:sym typeface="Century Gothic Paneuropean"/>
              </a:rPr>
              <a:t>Waldgutachtens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beauftragt</a:t>
            </a:r>
            <a:r>
              <a:rPr lang="en-US" sz="2000"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591773" y="8750980"/>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0" y="2100335"/>
            <a:ext cx="18288000" cy="6379342"/>
            <a:chOff x="0" y="0"/>
            <a:chExt cx="4816593" cy="1680156"/>
          </a:xfrm>
        </p:grpSpPr>
        <p:sp>
          <p:nvSpPr>
            <p:cNvPr id="6" name="Freeform 6"/>
            <p:cNvSpPr/>
            <p:nvPr/>
          </p:nvSpPr>
          <p:spPr>
            <a:xfrm>
              <a:off x="0" y="0"/>
              <a:ext cx="4816592" cy="1680156"/>
            </a:xfrm>
            <a:custGeom>
              <a:avLst/>
              <a:gdLst/>
              <a:ahLst/>
              <a:cxnLst/>
              <a:rect l="l" t="t" r="r" b="b"/>
              <a:pathLst>
                <a:path w="4816592" h="1680156">
                  <a:moveTo>
                    <a:pt x="0" y="0"/>
                  </a:moveTo>
                  <a:lnTo>
                    <a:pt x="4816592" y="0"/>
                  </a:lnTo>
                  <a:lnTo>
                    <a:pt x="4816592" y="1680156"/>
                  </a:lnTo>
                  <a:lnTo>
                    <a:pt x="0" y="1680156"/>
                  </a:lnTo>
                  <a:close/>
                </a:path>
              </a:pathLst>
            </a:custGeom>
            <a:solidFill>
              <a:srgbClr val="0D2440">
                <a:alpha val="85882"/>
              </a:srgbClr>
            </a:solidFill>
          </p:spPr>
        </p:sp>
        <p:sp>
          <p:nvSpPr>
            <p:cNvPr id="7" name="TextBox 7"/>
            <p:cNvSpPr txBox="1"/>
            <p:nvPr/>
          </p:nvSpPr>
          <p:spPr>
            <a:xfrm>
              <a:off x="0" y="9525"/>
              <a:ext cx="4816593" cy="1670631"/>
            </a:xfrm>
            <a:prstGeom prst="rect">
              <a:avLst/>
            </a:prstGeom>
          </p:spPr>
          <p:txBody>
            <a:bodyPr lIns="50800" tIns="50800" rIns="50800" bIns="50800" rtlCol="0" anchor="ctr"/>
            <a:lstStyle/>
            <a:p>
              <a:pPr algn="ctr">
                <a:lnSpc>
                  <a:spcPts val="1650"/>
                </a:lnSpc>
              </a:pPr>
              <a:endParaRPr/>
            </a:p>
          </p:txBody>
        </p:sp>
      </p:grpSp>
      <p:sp>
        <p:nvSpPr>
          <p:cNvPr id="8" name="TextBox 8"/>
          <p:cNvSpPr txBox="1"/>
          <p:nvPr/>
        </p:nvSpPr>
        <p:spPr>
          <a:xfrm>
            <a:off x="1028700" y="2635250"/>
            <a:ext cx="16230600" cy="4940300"/>
          </a:xfrm>
          <a:prstGeom prst="rect">
            <a:avLst/>
          </a:prstGeom>
        </p:spPr>
        <p:txBody>
          <a:bodyPr lIns="0" tIns="0" rIns="0" bIns="0" rtlCol="0" anchor="t">
            <a:spAutoFit/>
          </a:bodyPr>
          <a:lstStyle/>
          <a:p>
            <a:pPr algn="ctr">
              <a:lnSpc>
                <a:spcPts val="4900"/>
              </a:lnSpc>
            </a:pPr>
            <a:r>
              <a:rPr lang="en-US" sz="3500" dirty="0">
                <a:solidFill>
                  <a:srgbClr val="FFFFFF"/>
                </a:solidFill>
                <a:latin typeface="Century Gothic Paneuropean"/>
                <a:ea typeface="Century Gothic Paneuropean"/>
                <a:cs typeface="Century Gothic Paneuropean"/>
                <a:sym typeface="Century Gothic Paneuropean"/>
              </a:rPr>
              <a:t>[...] </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angelegte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Junge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schläge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undt</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Waldengen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visitiren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über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befundt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gemeinsambes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handt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unterschriebenes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prothocoll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führen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forth den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pflichtmäßig</a:t>
            </a:r>
            <a:r>
              <a:rPr lang="en-US" sz="3500" dirty="0">
                <a:solidFill>
                  <a:srgbClr val="FFFFFF"/>
                </a:solidFill>
                <a:latin typeface="Century Gothic Paneuropean"/>
                <a:ea typeface="Century Gothic Paneuropean"/>
                <a:cs typeface="Century Gothic Paneuropean"/>
                <a:sym typeface="Century Gothic Paneuropean"/>
              </a:rPr>
              <a:t>[</a:t>
            </a:r>
            <a:r>
              <a:rPr lang="en-US" sz="3500" dirty="0" err="1">
                <a:solidFill>
                  <a:srgbClr val="FFFFFF"/>
                </a:solidFill>
                <a:latin typeface="Century Gothic Paneuropean"/>
                <a:ea typeface="Century Gothic Paneuropean"/>
                <a:cs typeface="Century Gothic Paneuropean"/>
                <a:sym typeface="Century Gothic Paneuropean"/>
              </a:rPr>
              <a:t>en</a:t>
            </a:r>
            <a:r>
              <a:rPr lang="en-US" sz="3500" dirty="0">
                <a:solidFill>
                  <a:srgbClr val="FFFFFF"/>
                </a:solidFill>
                <a:latin typeface="Century Gothic Paneuropean"/>
                <a:ea typeface="Century Gothic Paneuropean"/>
                <a:cs typeface="Century Gothic Paneuropean"/>
                <a:sym typeface="Century Gothic Paneuropean"/>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bericht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einsenden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annebens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guttachtliche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meynung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gedanken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beyfügen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sollen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auf was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arth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etwa</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Waldung</a:t>
            </a:r>
            <a:r>
              <a:rPr lang="en-US" sz="3500" dirty="0">
                <a:solidFill>
                  <a:srgbClr val="FFFFFF"/>
                </a:solidFill>
                <a:latin typeface="Century Gothic Paneuropean"/>
                <a:ea typeface="Century Gothic Paneuropean"/>
                <a:cs typeface="Century Gothic Paneuropean"/>
                <a:sym typeface="Century Gothic Paneuropean"/>
              </a:rPr>
              <a:t>[</a:t>
            </a:r>
            <a:r>
              <a:rPr lang="en-US" sz="3500" dirty="0" err="1">
                <a:solidFill>
                  <a:srgbClr val="FFFFFF"/>
                </a:solidFill>
                <a:latin typeface="Century Gothic Paneuropean"/>
                <a:ea typeface="Century Gothic Paneuropean"/>
                <a:cs typeface="Century Gothic Paneuropean"/>
                <a:sym typeface="Century Gothic Paneuropean"/>
              </a:rPr>
              <a:t>en</a:t>
            </a:r>
            <a:r>
              <a:rPr lang="en-US" sz="3500" dirty="0">
                <a:solidFill>
                  <a:srgbClr val="FFFFFF"/>
                </a:solidFill>
                <a:latin typeface="Century Gothic Paneuropean"/>
                <a:ea typeface="Century Gothic Paneuropean"/>
                <a:cs typeface="Century Gothic Paneuropean"/>
                <a:sym typeface="Century Gothic Paneuropean"/>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wieder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aufzuhelffen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in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guttem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standt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erhalten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seye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sodan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welcher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gestalt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bestandsmäßige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Liefferung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anordirten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Kohlholz</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a:t>
            </a:r>
            <a:r>
              <a:rPr lang="en-US" sz="3500" dirty="0">
                <a:solidFill>
                  <a:srgbClr val="FFFFFF"/>
                </a:solidFill>
                <a:latin typeface="Century Gothic Paneuropean"/>
                <a:ea typeface="Century Gothic Paneuropean"/>
                <a:cs typeface="Century Gothic Paneuropean"/>
                <a:sym typeface="Century Gothic Paneuropean"/>
              </a:rPr>
              <a:t>[</a:t>
            </a:r>
            <a:r>
              <a:rPr lang="en-US" sz="3500" dirty="0" err="1">
                <a:solidFill>
                  <a:srgbClr val="FFFFFF"/>
                </a:solidFill>
                <a:latin typeface="Century Gothic Paneuropean"/>
                <a:ea typeface="Century Gothic Paneuropean"/>
                <a:cs typeface="Century Gothic Paneuropean"/>
                <a:sym typeface="Century Gothic Paneuropean"/>
              </a:rPr>
              <a:t>er</a:t>
            </a:r>
            <a:r>
              <a:rPr lang="en-US" sz="3500" dirty="0">
                <a:solidFill>
                  <a:srgbClr val="FFFFFF"/>
                </a:solidFill>
                <a:latin typeface="Century Gothic Paneuropean"/>
                <a:ea typeface="Century Gothic Paneuropean"/>
                <a:cs typeface="Century Gothic Paneuropean"/>
                <a:sym typeface="Century Gothic Paneuropean"/>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St.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Ingberther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schmeltz</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continuirt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was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hierunter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für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mesurs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genohmen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werden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smtClean="0">
                <a:solidFill>
                  <a:srgbClr val="FFFFFF"/>
                </a:solidFill>
                <a:latin typeface="Century Gothic Paneuropean Italics"/>
                <a:ea typeface="Century Gothic Paneuropean Italics"/>
                <a:cs typeface="Century Gothic Paneuropean Italics"/>
                <a:sym typeface="Century Gothic Paneuropean Italics"/>
              </a:rPr>
              <a:t>können.</a:t>
            </a:r>
            <a:r>
              <a:rPr lang="en-US" sz="3500" i="1" baseline="30000" dirty="0" smtClean="0">
                <a:solidFill>
                  <a:srgbClr val="FFFFFF"/>
                </a:solidFill>
                <a:latin typeface="Century Gothic Paneuropean Italics"/>
                <a:ea typeface="Century Gothic Paneuropean Italics"/>
                <a:cs typeface="Century Gothic Paneuropean Italics"/>
                <a:sym typeface="Century Gothic Paneuropean Italics"/>
              </a:rPr>
              <a:t>9</a:t>
            </a:r>
            <a:endParaRPr lang="en-US" sz="3500" i="1" baseline="30000" dirty="0">
              <a:solidFill>
                <a:srgbClr val="FFFFFF"/>
              </a:solidFill>
              <a:latin typeface="Century Gothic Paneuropean Italics"/>
              <a:ea typeface="Century Gothic Paneuropean Italics"/>
              <a:cs typeface="Century Gothic Paneuropean Italics"/>
              <a:sym typeface="Century Gothic Paneuropean Italics"/>
            </a:endParaRPr>
          </a:p>
        </p:txBody>
      </p:sp>
      <p:sp>
        <p:nvSpPr>
          <p:cNvPr id="9" name="TextBox 9"/>
          <p:cNvSpPr txBox="1"/>
          <p:nvPr/>
        </p:nvSpPr>
        <p:spPr>
          <a:xfrm>
            <a:off x="7194546" y="8017331"/>
            <a:ext cx="4616454" cy="436017"/>
          </a:xfrm>
          <a:prstGeom prst="rect">
            <a:avLst/>
          </a:prstGeom>
        </p:spPr>
        <p:txBody>
          <a:bodyPr wrap="square" lIns="0" tIns="0" rIns="0" bIns="0" rtlCol="0" anchor="t">
            <a:spAutoFit/>
          </a:bodyPr>
          <a:lstStyle/>
          <a:p>
            <a:pPr algn="ctr">
              <a:lnSpc>
                <a:spcPts val="1650"/>
              </a:lnSpc>
              <a:spcBef>
                <a:spcPct val="0"/>
              </a:spcBef>
            </a:pPr>
            <a:r>
              <a:rPr lang="en-US" sz="1500" dirty="0" err="1">
                <a:solidFill>
                  <a:srgbClr val="C9F635"/>
                </a:solidFill>
                <a:latin typeface="Century Gothic Paneuropean"/>
                <a:ea typeface="Century Gothic Paneuropean"/>
                <a:cs typeface="Century Gothic Paneuropean"/>
                <a:sym typeface="Century Gothic Paneuropean"/>
              </a:rPr>
              <a:t>Bliescasteller</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waldt</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visitationsprothocoll</a:t>
            </a:r>
            <a:r>
              <a:rPr lang="en-US" sz="1500" dirty="0">
                <a:solidFill>
                  <a:srgbClr val="C9F635"/>
                </a:solidFill>
                <a:latin typeface="Century Gothic Paneuropean"/>
                <a:ea typeface="Century Gothic Paneuropean"/>
                <a:cs typeface="Century Gothic Paneuropean"/>
                <a:sym typeface="Century Gothic Paneuropean"/>
              </a:rPr>
              <a:t> , 1739</a:t>
            </a:r>
          </a:p>
          <a:p>
            <a:pPr algn="ctr">
              <a:lnSpc>
                <a:spcPts val="1650"/>
              </a:lnSpc>
              <a:spcBef>
                <a:spcPct val="0"/>
              </a:spcBef>
            </a:pPr>
            <a:endParaRPr lang="en-US" sz="1500" dirty="0">
              <a:solidFill>
                <a:srgbClr val="C9F635"/>
              </a:solidFill>
              <a:latin typeface="Century Gothic Paneuropean"/>
              <a:ea typeface="Century Gothic Paneuropean"/>
              <a:cs typeface="Century Gothic Paneuropean"/>
              <a:sym typeface="Century Gothic Paneuropean"/>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7000"/>
            </a:blip>
            <a:stretch>
              <a:fillRect t="-74823" b="-87211"/>
            </a:stretch>
          </a:blipFill>
        </p:spPr>
      </p:sp>
      <p:grpSp>
        <p:nvGrpSpPr>
          <p:cNvPr id="4" name="Group 4"/>
          <p:cNvGrpSpPr/>
          <p:nvPr/>
        </p:nvGrpSpPr>
        <p:grpSpPr>
          <a:xfrm>
            <a:off x="1028700" y="1812955"/>
            <a:ext cx="9950035" cy="8474045"/>
            <a:chOff x="0" y="0"/>
            <a:chExt cx="2620585" cy="2583520"/>
          </a:xfrm>
        </p:grpSpPr>
        <p:sp>
          <p:nvSpPr>
            <p:cNvPr id="5" name="Freeform 5"/>
            <p:cNvSpPr/>
            <p:nvPr/>
          </p:nvSpPr>
          <p:spPr>
            <a:xfrm>
              <a:off x="0" y="0"/>
              <a:ext cx="2620585" cy="2583520"/>
            </a:xfrm>
            <a:custGeom>
              <a:avLst/>
              <a:gdLst/>
              <a:ahLst/>
              <a:cxnLst/>
              <a:rect l="l" t="t" r="r" b="b"/>
              <a:pathLst>
                <a:path w="2620585" h="2583520">
                  <a:moveTo>
                    <a:pt x="0" y="0"/>
                  </a:moveTo>
                  <a:lnTo>
                    <a:pt x="2620585" y="0"/>
                  </a:lnTo>
                  <a:lnTo>
                    <a:pt x="2620585" y="2583520"/>
                  </a:lnTo>
                  <a:lnTo>
                    <a:pt x="0" y="2583520"/>
                  </a:lnTo>
                  <a:close/>
                </a:path>
              </a:pathLst>
            </a:custGeom>
            <a:solidFill>
              <a:srgbClr val="0D2440">
                <a:alpha val="80000"/>
              </a:srgbClr>
            </a:solidFill>
          </p:spPr>
        </p:sp>
        <p:sp>
          <p:nvSpPr>
            <p:cNvPr id="6" name="TextBox 6"/>
            <p:cNvSpPr txBox="1"/>
            <p:nvPr/>
          </p:nvSpPr>
          <p:spPr>
            <a:xfrm>
              <a:off x="0" y="-38100"/>
              <a:ext cx="2620585" cy="2621620"/>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2013031" y="2564546"/>
            <a:ext cx="7912590" cy="1749673"/>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Überprüft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herrschaftlichen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Waldungen</a:t>
            </a:r>
            <a:r>
              <a:rPr lang="en-US" sz="2000" dirty="0">
                <a:solidFill>
                  <a:srgbClr val="FFFFFF"/>
                </a:solidFill>
                <a:latin typeface="Century Gothic Paneuropean"/>
                <a:ea typeface="Century Gothic Paneuropean"/>
                <a:cs typeface="Century Gothic Paneuropean"/>
                <a:sym typeface="Century Gothic Paneuropean"/>
              </a:rPr>
              <a:t> im Amt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Waldstücke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zwischen</a:t>
            </a:r>
            <a:r>
              <a:rPr lang="en-US" sz="2000" dirty="0">
                <a:solidFill>
                  <a:srgbClr val="FFFFFF"/>
                </a:solidFill>
                <a:latin typeface="Century Gothic Paneuropean"/>
                <a:ea typeface="Century Gothic Paneuropean"/>
                <a:cs typeface="Century Gothic Paneuropean"/>
                <a:sym typeface="Century Gothic Paneuropean"/>
              </a:rPr>
              <a:t> Aßweiler und Biesingen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Großbusch</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Erfweiler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Ballweiler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Wittersheim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Bebelsheim</a:t>
            </a:r>
            <a:r>
              <a:rPr lang="en-US" sz="2000" dirty="0">
                <a:solidFill>
                  <a:srgbClr val="FFFFFF"/>
                </a:solidFill>
                <a:latin typeface="Century Gothic Paneuropean"/>
                <a:ea typeface="Century Gothic Paneuropean"/>
                <a:cs typeface="Century Gothic Paneuropean"/>
                <a:sym typeface="Century Gothic Paneuropean"/>
              </a:rPr>
              <a:t>, Reinheim, Gersheim, </a:t>
            </a:r>
            <a:r>
              <a:rPr lang="en-US" sz="2000" dirty="0" err="1">
                <a:solidFill>
                  <a:srgbClr val="FFFFFF"/>
                </a:solidFill>
                <a:latin typeface="Century Gothic Paneuropean"/>
                <a:ea typeface="Century Gothic Paneuropean"/>
                <a:cs typeface="Century Gothic Paneuropean"/>
                <a:sym typeface="Century Gothic Paneuropean"/>
              </a:rPr>
              <a:t>Medelsheim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Peppenkum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Seyweiler</a:t>
            </a:r>
            <a:r>
              <a:rPr lang="en-US" sz="2000" dirty="0">
                <a:solidFill>
                  <a:srgbClr val="FFFFFF"/>
                </a:solidFill>
                <a:latin typeface="Century Gothic Paneuropean"/>
                <a:ea typeface="Century Gothic Paneuropean"/>
                <a:cs typeface="Century Gothic Paneuropean"/>
                <a:sym typeface="Century Gothic Paneuropean"/>
              </a:rPr>
              <a:t>, Ormesheim, </a:t>
            </a:r>
            <a:r>
              <a:rPr lang="en-US" sz="2000" dirty="0" err="1">
                <a:solidFill>
                  <a:srgbClr val="FFFFFF"/>
                </a:solidFill>
                <a:latin typeface="Century Gothic Paneuropean"/>
                <a:ea typeface="Century Gothic Paneuropean"/>
                <a:cs typeface="Century Gothic Paneuropean"/>
                <a:sym typeface="Century Gothic Paneuropean"/>
              </a:rPr>
              <a:t>Ommersheim</a:t>
            </a:r>
            <a:r>
              <a:rPr lang="en-US" sz="2000" dirty="0">
                <a:solidFill>
                  <a:srgbClr val="FFFFFF"/>
                </a:solidFill>
                <a:latin typeface="Century Gothic Paneuropean"/>
                <a:ea typeface="Century Gothic Paneuropean"/>
                <a:cs typeface="Century Gothic Paneuropean"/>
                <a:sym typeface="Century Gothic Paneuropean"/>
              </a:rPr>
              <a:t> und St. </a:t>
            </a:r>
            <a:r>
              <a:rPr lang="en-US" sz="2000" dirty="0" err="1">
                <a:solidFill>
                  <a:srgbClr val="FFFFFF"/>
                </a:solidFill>
                <a:latin typeface="Century Gothic Paneuropean"/>
                <a:ea typeface="Century Gothic Paneuropean"/>
                <a:cs typeface="Century Gothic Paneuropean"/>
                <a:sym typeface="Century Gothic Paneuropean"/>
              </a:rPr>
              <a:t>Ingbert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gehörten</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8" name="TextBox 8"/>
          <p:cNvSpPr txBox="1"/>
          <p:nvPr/>
        </p:nvSpPr>
        <p:spPr>
          <a:xfrm>
            <a:off x="2013031" y="4784564"/>
            <a:ext cx="7912590" cy="1749673"/>
          </a:xfrm>
          <a:prstGeom prst="rect">
            <a:avLst/>
          </a:prstGeom>
        </p:spPr>
        <p:txBody>
          <a:bodyPr lIns="0" tIns="0" rIns="0" bIns="0" rtlCol="0" anchor="t">
            <a:spAutoFit/>
          </a:bodyPr>
          <a:lstStyle/>
          <a:p>
            <a:pPr algn="just">
              <a:lnSpc>
                <a:spcPts val="2800"/>
              </a:lnSpc>
            </a:pPr>
            <a:r>
              <a:rPr lang="en-US" sz="2000">
                <a:solidFill>
                  <a:srgbClr val="C9F635"/>
                </a:solidFill>
                <a:latin typeface="Century Gothic Paneuropean"/>
                <a:ea typeface="Century Gothic Paneuropean"/>
                <a:cs typeface="Century Gothic Paneuropean"/>
                <a:sym typeface="Century Gothic Paneuropean"/>
              </a:rPr>
              <a:t>Der Bericht der Oberjäger enthielt Informationen über die vorkommenden Baumarten der Laubmischwälder aus Buchen, Eichen, Hainbuchen, Haselnuss, Eschen und Birken, zu deren Alter, zu ihrem Verwendungszweck als Brenn-, Lager-, Kohl- oder Triftholz sowie zur Bodenqualität des jeweiligen Standortes.</a:t>
            </a:r>
          </a:p>
        </p:txBody>
      </p:sp>
      <p:sp>
        <p:nvSpPr>
          <p:cNvPr id="9" name="TextBox 9"/>
          <p:cNvSpPr txBox="1"/>
          <p:nvPr/>
        </p:nvSpPr>
        <p:spPr>
          <a:xfrm>
            <a:off x="2013031" y="7014108"/>
            <a:ext cx="7912590" cy="1740148"/>
          </a:xfrm>
          <a:prstGeom prst="rect">
            <a:avLst/>
          </a:prstGeom>
        </p:spPr>
        <p:txBody>
          <a:bodyPr lIns="0" tIns="0" rIns="0" bIns="0" rtlCol="0" anchor="t">
            <a:spAutoFit/>
          </a:bodyPr>
          <a:lstStyle/>
          <a:p>
            <a:pPr algn="just">
              <a:lnSpc>
                <a:spcPts val="2799"/>
              </a:lnSpc>
            </a:pPr>
            <a:r>
              <a:rPr lang="en-US" sz="1999">
                <a:solidFill>
                  <a:srgbClr val="FFFFFF"/>
                </a:solidFill>
                <a:latin typeface="Century Gothic Paneuropean"/>
                <a:ea typeface="Century Gothic Paneuropean"/>
                <a:cs typeface="Century Gothic Paneuropean"/>
                <a:sym typeface="Century Gothic Paneuropean"/>
              </a:rPr>
              <a:t>Krankheiten wie die Weißfäule und Schäden durch Windbruch dokumentierten die Gutachter ebenfalls. Zur Förderung des Wachstums von Naturverjüngungen wurde kurz vor Beginn der Buchen- und Eichelmast die Arbeitskraft der ortsansässigen Bevölkerung genutzt.</a:t>
            </a:r>
          </a:p>
        </p:txBody>
      </p:sp>
      <p:sp>
        <p:nvSpPr>
          <p:cNvPr id="10" name="Freeform 10"/>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591773" y="8750980"/>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0" y="2001019"/>
            <a:ext cx="18288000" cy="6284963"/>
            <a:chOff x="0" y="0"/>
            <a:chExt cx="4816593" cy="1655299"/>
          </a:xfrm>
        </p:grpSpPr>
        <p:sp>
          <p:nvSpPr>
            <p:cNvPr id="6" name="Freeform 6"/>
            <p:cNvSpPr/>
            <p:nvPr/>
          </p:nvSpPr>
          <p:spPr>
            <a:xfrm>
              <a:off x="0" y="0"/>
              <a:ext cx="4816592" cy="1655299"/>
            </a:xfrm>
            <a:custGeom>
              <a:avLst/>
              <a:gdLst/>
              <a:ahLst/>
              <a:cxnLst/>
              <a:rect l="l" t="t" r="r" b="b"/>
              <a:pathLst>
                <a:path w="4816592" h="1655299">
                  <a:moveTo>
                    <a:pt x="0" y="0"/>
                  </a:moveTo>
                  <a:lnTo>
                    <a:pt x="4816592" y="0"/>
                  </a:lnTo>
                  <a:lnTo>
                    <a:pt x="4816592" y="1655299"/>
                  </a:lnTo>
                  <a:lnTo>
                    <a:pt x="0" y="1655299"/>
                  </a:lnTo>
                  <a:close/>
                </a:path>
              </a:pathLst>
            </a:custGeom>
            <a:solidFill>
              <a:srgbClr val="0D2440">
                <a:alpha val="85882"/>
              </a:srgbClr>
            </a:solidFill>
          </p:spPr>
        </p:sp>
        <p:sp>
          <p:nvSpPr>
            <p:cNvPr id="7" name="TextBox 7"/>
            <p:cNvSpPr txBox="1"/>
            <p:nvPr/>
          </p:nvSpPr>
          <p:spPr>
            <a:xfrm>
              <a:off x="0" y="9525"/>
              <a:ext cx="4816593" cy="1645774"/>
            </a:xfrm>
            <a:prstGeom prst="rect">
              <a:avLst/>
            </a:prstGeom>
          </p:spPr>
          <p:txBody>
            <a:bodyPr lIns="50800" tIns="50800" rIns="50800" bIns="50800" rtlCol="0" anchor="ctr"/>
            <a:lstStyle/>
            <a:p>
              <a:pPr algn="ctr">
                <a:lnSpc>
                  <a:spcPts val="1650"/>
                </a:lnSpc>
              </a:pPr>
              <a:endParaRPr/>
            </a:p>
          </p:txBody>
        </p:sp>
      </p:grpSp>
      <p:sp>
        <p:nvSpPr>
          <p:cNvPr id="8" name="TextBox 8"/>
          <p:cNvSpPr txBox="1"/>
          <p:nvPr/>
        </p:nvSpPr>
        <p:spPr>
          <a:xfrm>
            <a:off x="1028700" y="2635250"/>
            <a:ext cx="16230600" cy="5027017"/>
          </a:xfrm>
          <a:prstGeom prst="rect">
            <a:avLst/>
          </a:prstGeom>
        </p:spPr>
        <p:txBody>
          <a:bodyPr lIns="0" tIns="0" rIns="0" bIns="0" rtlCol="0" anchor="t">
            <a:spAutoFit/>
          </a:bodyPr>
          <a:lstStyle/>
          <a:p>
            <a:pPr algn="ctr">
              <a:lnSpc>
                <a:spcPts val="4900"/>
              </a:lnSpc>
            </a:pP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Verschiedene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lichte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placken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darin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aber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weg</a:t>
            </a:r>
            <a:r>
              <a:rPr lang="en-US" sz="3500" dirty="0">
                <a:solidFill>
                  <a:srgbClr val="FFFFFF"/>
                </a:solidFill>
                <a:latin typeface="Century Gothic Paneuropean"/>
                <a:ea typeface="Century Gothic Paneuropean"/>
                <a:cs typeface="Century Gothic Paneuropean"/>
                <a:sym typeface="Century Gothic Paneuropean"/>
              </a:rPr>
              <a:t>[</a:t>
            </a:r>
            <a:r>
              <a:rPr lang="en-US" sz="3500" dirty="0" err="1">
                <a:solidFill>
                  <a:srgbClr val="FFFFFF"/>
                </a:solidFill>
                <a:latin typeface="Century Gothic Paneuropean"/>
                <a:ea typeface="Century Gothic Paneuropean"/>
                <a:cs typeface="Century Gothic Paneuropean"/>
                <a:sym typeface="Century Gothic Paneuropean"/>
              </a:rPr>
              <a:t>en</a:t>
            </a:r>
            <a:r>
              <a:rPr lang="en-US" sz="3500" dirty="0">
                <a:solidFill>
                  <a:srgbClr val="FFFFFF"/>
                </a:solidFill>
                <a:latin typeface="Century Gothic Paneuropean"/>
                <a:ea typeface="Century Gothic Paneuropean"/>
                <a:cs typeface="Century Gothic Paneuropean"/>
                <a:sym typeface="Century Gothic Paneuropean"/>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fetten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boden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gahr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viel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graß</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producirt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wodurch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junge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ersticken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alß</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hatt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man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vor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gutt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befunden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diese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placken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im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herbst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wan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Eicheln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Buchen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sähen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will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zuforderst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durch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Unterthanen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umhacken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laßt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selbige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desto</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eher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aufgehen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schiessen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mögen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a:t>
            </a:r>
            <a:r>
              <a:rPr lang="en-US" sz="3500" dirty="0">
                <a:solidFill>
                  <a:srgbClr val="FFFFFF"/>
                </a:solidFill>
                <a:latin typeface="Century Gothic Paneuropean"/>
                <a:ea typeface="Century Gothic Paneuropean"/>
                <a:cs typeface="Century Gothic Paneuropean"/>
                <a:sym typeface="Century Gothic Paneuropean"/>
              </a:rPr>
              <a:t> [...]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kruppige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Schatten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bringende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Buchen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abgehau</a:t>
            </a:r>
            <a:r>
              <a:rPr lang="en-US" sz="3500" dirty="0">
                <a:solidFill>
                  <a:srgbClr val="FFFFFF"/>
                </a:solidFill>
                <a:latin typeface="Century Gothic Paneuropean"/>
                <a:ea typeface="Century Gothic Paneuropean"/>
                <a:cs typeface="Century Gothic Paneuropean"/>
                <a:sym typeface="Century Gothic Paneuropean"/>
              </a:rPr>
              <a:t>[</a:t>
            </a:r>
            <a:r>
              <a:rPr lang="en-US" sz="3500" dirty="0" err="1">
                <a:solidFill>
                  <a:srgbClr val="FFFFFF"/>
                </a:solidFill>
                <a:latin typeface="Century Gothic Paneuropean"/>
                <a:ea typeface="Century Gothic Paneuropean"/>
                <a:cs typeface="Century Gothic Paneuropean"/>
                <a:sym typeface="Century Gothic Paneuropean"/>
              </a:rPr>
              <a:t>en</a:t>
            </a:r>
            <a:r>
              <a:rPr lang="en-US" sz="3500" dirty="0">
                <a:solidFill>
                  <a:srgbClr val="FFFFFF"/>
                </a:solidFill>
                <a:latin typeface="Century Gothic Paneuropean"/>
                <a:ea typeface="Century Gothic Paneuropean"/>
                <a:cs typeface="Century Gothic Paneuropean"/>
                <a:sym typeface="Century Gothic Paneuropean"/>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werden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sollen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sowohl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Buchen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unterwuchs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besseren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Trieb</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Lufft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bekomme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nicht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versticke</a:t>
            </a:r>
            <a:r>
              <a:rPr lang="en-US" sz="3500" dirty="0">
                <a:solidFill>
                  <a:srgbClr val="FFFFFF"/>
                </a:solidFill>
                <a:latin typeface="Century Gothic Paneuropean"/>
                <a:ea typeface="Century Gothic Paneuropean"/>
                <a:cs typeface="Century Gothic Paneuropean"/>
                <a:sym typeface="Century Gothic Paneuropean"/>
              </a:rPr>
              <a:t>.</a:t>
            </a:r>
            <a:r>
              <a:rPr lang="en-US" sz="3500" baseline="30000" dirty="0">
                <a:solidFill>
                  <a:srgbClr val="FFFFFF"/>
                </a:solidFill>
                <a:latin typeface="Century Gothic Paneuropean"/>
                <a:ea typeface="Century Gothic Paneuropean"/>
                <a:cs typeface="Century Gothic Paneuropean"/>
                <a:sym typeface="Century Gothic Paneuropean"/>
              </a:rPr>
              <a:t>10</a:t>
            </a:r>
            <a:r>
              <a:rPr lang="en-US" sz="3500" dirty="0">
                <a:solidFill>
                  <a:srgbClr val="FFFFFF"/>
                </a:solidFill>
                <a:latin typeface="Century Gothic Paneuropean"/>
                <a:ea typeface="Century Gothic Paneuropean"/>
                <a:cs typeface="Century Gothic Paneuropean"/>
                <a:sym typeface="Century Gothic Paneuropean"/>
              </a:rPr>
              <a:t> </a:t>
            </a:r>
          </a:p>
        </p:txBody>
      </p:sp>
      <p:sp>
        <p:nvSpPr>
          <p:cNvPr id="9" name="TextBox 9"/>
          <p:cNvSpPr txBox="1"/>
          <p:nvPr/>
        </p:nvSpPr>
        <p:spPr>
          <a:xfrm>
            <a:off x="7035974" y="7886749"/>
            <a:ext cx="4216053" cy="219125"/>
          </a:xfrm>
          <a:prstGeom prst="rect">
            <a:avLst/>
          </a:prstGeom>
        </p:spPr>
        <p:txBody>
          <a:bodyPr lIns="0" tIns="0" rIns="0" bIns="0" rtlCol="0" anchor="t">
            <a:spAutoFit/>
          </a:bodyPr>
          <a:lstStyle/>
          <a:p>
            <a:pPr algn="ctr">
              <a:lnSpc>
                <a:spcPts val="1650"/>
              </a:lnSpc>
              <a:spcBef>
                <a:spcPct val="0"/>
              </a:spcBef>
            </a:pPr>
            <a:r>
              <a:rPr lang="en-US" sz="1500">
                <a:solidFill>
                  <a:srgbClr val="C9F635"/>
                </a:solidFill>
                <a:latin typeface="Century Gothic Paneuropean"/>
                <a:ea typeface="Century Gothic Paneuropean"/>
                <a:cs typeface="Century Gothic Paneuropean"/>
                <a:sym typeface="Century Gothic Paneuropean"/>
              </a:rPr>
              <a:t>Bliescasteller waldt visitationsprothocoll , 1739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Freeform 2"/>
          <p:cNvSpPr/>
          <p:nvPr/>
        </p:nvSpPr>
        <p:spPr>
          <a:xfrm>
            <a:off x="8175" y="0"/>
            <a:ext cx="18279825" cy="10250664"/>
          </a:xfrm>
          <a:custGeom>
            <a:avLst/>
            <a:gdLst/>
            <a:ahLst/>
            <a:cxnLst/>
            <a:rect l="l" t="t" r="r" b="b"/>
            <a:pathLst>
              <a:path w="18279825" h="10250664">
                <a:moveTo>
                  <a:pt x="0" y="0"/>
                </a:moveTo>
                <a:lnTo>
                  <a:pt x="18279825" y="0"/>
                </a:lnTo>
                <a:lnTo>
                  <a:pt x="18279825" y="10250664"/>
                </a:lnTo>
                <a:lnTo>
                  <a:pt x="0" y="10250664"/>
                </a:lnTo>
                <a:lnTo>
                  <a:pt x="0" y="0"/>
                </a:lnTo>
                <a:close/>
              </a:path>
            </a:pathLst>
          </a:custGeom>
          <a:blipFill>
            <a:blip r:embed="rId2"/>
            <a:stretch>
              <a:fillRect t="-13387" b="-13387"/>
            </a:stretch>
          </a:blipFill>
        </p:spPr>
      </p:sp>
      <p:grpSp>
        <p:nvGrpSpPr>
          <p:cNvPr id="3" name="Group 3"/>
          <p:cNvGrpSpPr/>
          <p:nvPr/>
        </p:nvGrpSpPr>
        <p:grpSpPr>
          <a:xfrm>
            <a:off x="1028700" y="1488889"/>
            <a:ext cx="9780228" cy="8798111"/>
            <a:chOff x="0" y="0"/>
            <a:chExt cx="2575862" cy="2668871"/>
          </a:xfrm>
        </p:grpSpPr>
        <p:sp>
          <p:nvSpPr>
            <p:cNvPr id="4" name="Freeform 4"/>
            <p:cNvSpPr/>
            <p:nvPr/>
          </p:nvSpPr>
          <p:spPr>
            <a:xfrm>
              <a:off x="0" y="0"/>
              <a:ext cx="2575863" cy="2668871"/>
            </a:xfrm>
            <a:custGeom>
              <a:avLst/>
              <a:gdLst/>
              <a:ahLst/>
              <a:cxnLst/>
              <a:rect l="l" t="t" r="r" b="b"/>
              <a:pathLst>
                <a:path w="2575863" h="2668871">
                  <a:moveTo>
                    <a:pt x="0" y="0"/>
                  </a:moveTo>
                  <a:lnTo>
                    <a:pt x="2575863" y="0"/>
                  </a:lnTo>
                  <a:lnTo>
                    <a:pt x="2575863" y="2668871"/>
                  </a:lnTo>
                  <a:lnTo>
                    <a:pt x="0" y="2668871"/>
                  </a:lnTo>
                  <a:close/>
                </a:path>
              </a:pathLst>
            </a:custGeom>
            <a:solidFill>
              <a:srgbClr val="0D2440">
                <a:alpha val="69804"/>
              </a:srgbClr>
            </a:solidFill>
          </p:spPr>
        </p:sp>
        <p:sp>
          <p:nvSpPr>
            <p:cNvPr id="5" name="TextBox 5"/>
            <p:cNvSpPr txBox="1"/>
            <p:nvPr/>
          </p:nvSpPr>
          <p:spPr>
            <a:xfrm>
              <a:off x="0" y="-38100"/>
              <a:ext cx="2575862" cy="2706971"/>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98507" y="1002889"/>
            <a:ext cx="9610420" cy="952500"/>
          </a:xfrm>
          <a:prstGeom prst="rect">
            <a:avLst/>
          </a:prstGeom>
        </p:spPr>
        <p:txBody>
          <a:bodyPr lIns="0" tIns="0" rIns="0" bIns="0" rtlCol="0" anchor="t">
            <a:spAutoFit/>
          </a:bodyPr>
          <a:lstStyle/>
          <a:p>
            <a:pPr algn="ctr">
              <a:lnSpc>
                <a:spcPts val="7500"/>
              </a:lnSpc>
            </a:pPr>
            <a:r>
              <a:rPr lang="en-US" sz="6000">
                <a:solidFill>
                  <a:srgbClr val="C9F635"/>
                </a:solidFill>
                <a:latin typeface="League Spartan"/>
                <a:ea typeface="League Spartan"/>
                <a:cs typeface="League Spartan"/>
                <a:sym typeface="League Spartan"/>
              </a:rPr>
              <a:t>Der Wald in Blieskastel</a:t>
            </a:r>
          </a:p>
        </p:txBody>
      </p:sp>
      <p:sp>
        <p:nvSpPr>
          <p:cNvPr id="8" name="TextBox 8"/>
          <p:cNvSpPr txBox="1"/>
          <p:nvPr/>
        </p:nvSpPr>
        <p:spPr>
          <a:xfrm>
            <a:off x="1489378" y="2760723"/>
            <a:ext cx="7130969" cy="339775"/>
          </a:xfrm>
          <a:prstGeom prst="rect">
            <a:avLst/>
          </a:prstGeom>
        </p:spPr>
        <p:txBody>
          <a:bodyPr lIns="0" tIns="0" rIns="0" bIns="0" rtlCol="0" anchor="t">
            <a:spAutoFit/>
          </a:bodyPr>
          <a:lstStyle/>
          <a:p>
            <a:pPr algn="l">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Einleitung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hölzernen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Zeitalter</a:t>
            </a:r>
            <a:r>
              <a:rPr lang="en-US" sz="2000" dirty="0">
                <a:solidFill>
                  <a:srgbClr val="FFFFFF"/>
                </a:solidFill>
                <a:latin typeface="Century Gothic Paneuropean"/>
                <a:ea typeface="Century Gothic Paneuropean"/>
                <a:cs typeface="Century Gothic Paneuropean"/>
                <a:sym typeface="Century Gothic Paneuropean"/>
              </a:rPr>
              <a:t> ins 21. </a:t>
            </a:r>
            <a:r>
              <a:rPr lang="en-US" sz="2000" dirty="0" err="1">
                <a:solidFill>
                  <a:srgbClr val="FFFFFF"/>
                </a:solidFill>
                <a:latin typeface="Century Gothic Paneuropean"/>
                <a:ea typeface="Century Gothic Paneuropean"/>
                <a:cs typeface="Century Gothic Paneuropean"/>
                <a:sym typeface="Century Gothic Paneuropean"/>
              </a:rPr>
              <a:t>Jahrhundert</a:t>
            </a:r>
            <a:endParaRPr lang="en-US" sz="2000" dirty="0">
              <a:solidFill>
                <a:srgbClr val="FFFFFF"/>
              </a:solidFill>
              <a:latin typeface="Century Gothic Paneuropean"/>
              <a:ea typeface="Century Gothic Paneuropean"/>
              <a:cs typeface="Century Gothic Paneuropean"/>
              <a:sym typeface="Century Gothic Paneuropean"/>
            </a:endParaRPr>
          </a:p>
        </p:txBody>
      </p:sp>
      <p:sp>
        <p:nvSpPr>
          <p:cNvPr id="9" name="TextBox 9"/>
          <p:cNvSpPr txBox="1"/>
          <p:nvPr/>
        </p:nvSpPr>
        <p:spPr>
          <a:xfrm>
            <a:off x="1497399" y="3414046"/>
            <a:ext cx="8310198" cy="359073"/>
          </a:xfrm>
          <a:prstGeom prst="rect">
            <a:avLst/>
          </a:prstGeom>
        </p:spPr>
        <p:txBody>
          <a:bodyPr wrap="square" lIns="0" tIns="0" rIns="0" bIns="0" rtlCol="0" anchor="t">
            <a:spAutoFit/>
          </a:bodyPr>
          <a:lstStyle/>
          <a:p>
            <a:pPr>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Forstwirtschaft im Amt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während</a:t>
            </a:r>
            <a:r>
              <a:rPr lang="en-US" sz="2000" dirty="0">
                <a:solidFill>
                  <a:srgbClr val="FFFFFF"/>
                </a:solidFill>
                <a:latin typeface="Century Gothic Paneuropean"/>
                <a:ea typeface="Century Gothic Paneuropean"/>
                <a:cs typeface="Century Gothic Paneuropean"/>
                <a:sym typeface="Century Gothic Paneuropean"/>
              </a:rPr>
              <a:t> des 18. </a:t>
            </a:r>
            <a:r>
              <a:rPr lang="en-US" sz="2000" dirty="0" err="1">
                <a:solidFill>
                  <a:srgbClr val="FFFFFF"/>
                </a:solidFill>
                <a:latin typeface="Century Gothic Paneuropean"/>
                <a:ea typeface="Century Gothic Paneuropean"/>
                <a:cs typeface="Century Gothic Paneuropean"/>
                <a:sym typeface="Century Gothic Paneuropean"/>
              </a:rPr>
              <a:t>Jahrhunderts</a:t>
            </a:r>
            <a:endParaRPr lang="en-US" sz="2000" dirty="0">
              <a:solidFill>
                <a:srgbClr val="FFFFFF"/>
              </a:solidFill>
              <a:latin typeface="Century Gothic Paneuropean"/>
              <a:ea typeface="Century Gothic Paneuropean"/>
              <a:cs typeface="Century Gothic Paneuropean"/>
              <a:sym typeface="Century Gothic Paneuropean"/>
            </a:endParaRPr>
          </a:p>
        </p:txBody>
      </p:sp>
      <p:sp>
        <p:nvSpPr>
          <p:cNvPr id="10" name="TextBox 10"/>
          <p:cNvSpPr txBox="1"/>
          <p:nvPr/>
        </p:nvSpPr>
        <p:spPr>
          <a:xfrm>
            <a:off x="1477346" y="4096984"/>
            <a:ext cx="5459388" cy="339775"/>
          </a:xfrm>
          <a:prstGeom prst="rect">
            <a:avLst/>
          </a:prstGeom>
        </p:spPr>
        <p:txBody>
          <a:bodyPr lIns="0" tIns="0" rIns="0" bIns="0" rtlCol="0" anchor="t">
            <a:spAutoFit/>
          </a:bodyPr>
          <a:lstStyle/>
          <a:p>
            <a:pPr algn="ctr">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Entstehung</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Oberforstamtes</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11" name="TextBox 11"/>
          <p:cNvSpPr txBox="1"/>
          <p:nvPr/>
        </p:nvSpPr>
        <p:spPr>
          <a:xfrm>
            <a:off x="1477346" y="4793774"/>
            <a:ext cx="8269568" cy="359073"/>
          </a:xfrm>
          <a:prstGeom prst="rect">
            <a:avLst/>
          </a:prstGeom>
        </p:spPr>
        <p:txBody>
          <a:bodyPr wrap="square" lIns="0" tIns="0" rIns="0" bIns="0" rtlCol="0" anchor="t">
            <a:spAutoFit/>
          </a:bodyPr>
          <a:lstStyle/>
          <a:p>
            <a:pPr>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Wald- und </a:t>
            </a:r>
            <a:r>
              <a:rPr lang="en-US" sz="2000" dirty="0" err="1">
                <a:solidFill>
                  <a:srgbClr val="FFFFFF"/>
                </a:solidFill>
                <a:latin typeface="Century Gothic Paneuropean"/>
                <a:ea typeface="Century Gothic Paneuropean"/>
                <a:cs typeface="Century Gothic Paneuropean"/>
                <a:sym typeface="Century Gothic Paneuropean"/>
              </a:rPr>
              <a:t>Weidestreitigkeiten</a:t>
            </a:r>
            <a:r>
              <a:rPr lang="en-US" sz="2000" dirty="0">
                <a:solidFill>
                  <a:srgbClr val="FFFFFF"/>
                </a:solidFill>
                <a:latin typeface="Century Gothic Paneuropean"/>
                <a:ea typeface="Century Gothic Paneuropean"/>
                <a:cs typeface="Century Gothic Paneuropean"/>
                <a:sym typeface="Century Gothic Paneuropean"/>
              </a:rPr>
              <a:t> im 18. und 19. </a:t>
            </a:r>
            <a:r>
              <a:rPr lang="en-US" sz="2000" dirty="0" err="1">
                <a:solidFill>
                  <a:srgbClr val="FFFFFF"/>
                </a:solidFill>
                <a:latin typeface="Century Gothic Paneuropean"/>
                <a:ea typeface="Century Gothic Paneuropean"/>
                <a:cs typeface="Century Gothic Paneuropean"/>
                <a:sym typeface="Century Gothic Paneuropean"/>
              </a:rPr>
              <a:t>Jahrhundert</a:t>
            </a:r>
            <a:endParaRPr lang="en-US" sz="2000" dirty="0">
              <a:solidFill>
                <a:srgbClr val="FFFFFF"/>
              </a:solidFill>
              <a:latin typeface="Century Gothic Paneuropean"/>
              <a:ea typeface="Century Gothic Paneuropean"/>
              <a:cs typeface="Century Gothic Paneuropean"/>
              <a:sym typeface="Century Gothic Paneuropean"/>
            </a:endParaRPr>
          </a:p>
        </p:txBody>
      </p:sp>
      <p:sp>
        <p:nvSpPr>
          <p:cNvPr id="12" name="TextBox 12"/>
          <p:cNvSpPr txBox="1"/>
          <p:nvPr/>
        </p:nvSpPr>
        <p:spPr>
          <a:xfrm>
            <a:off x="1497399" y="5444911"/>
            <a:ext cx="6997030" cy="359073"/>
          </a:xfrm>
          <a:prstGeom prst="rect">
            <a:avLst/>
          </a:prstGeom>
        </p:spPr>
        <p:txBody>
          <a:bodyPr wrap="square" lIns="0" tIns="0" rIns="0" bIns="0" rtlCol="0" anchor="t">
            <a:spAutoFit/>
          </a:bodyPr>
          <a:lstStyle/>
          <a:p>
            <a:pPr>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Königlich-bayerische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Forstverwaltung</a:t>
            </a:r>
            <a:r>
              <a:rPr lang="en-US" sz="2000" dirty="0">
                <a:solidFill>
                  <a:srgbClr val="FFFFFF"/>
                </a:solidFill>
                <a:latin typeface="Century Gothic Paneuropean"/>
                <a:ea typeface="Century Gothic Paneuropean"/>
                <a:cs typeface="Century Gothic Paneuropean"/>
                <a:sym typeface="Century Gothic Paneuropean"/>
              </a:rPr>
              <a:t> 1816-1919</a:t>
            </a:r>
          </a:p>
        </p:txBody>
      </p:sp>
      <p:sp>
        <p:nvSpPr>
          <p:cNvPr id="13" name="TextBox 13"/>
          <p:cNvSpPr txBox="1"/>
          <p:nvPr/>
        </p:nvSpPr>
        <p:spPr>
          <a:xfrm>
            <a:off x="1497399" y="6125661"/>
            <a:ext cx="6412491" cy="359073"/>
          </a:xfrm>
          <a:prstGeom prst="rect">
            <a:avLst/>
          </a:prstGeom>
        </p:spPr>
        <p:txBody>
          <a:bodyPr wrap="square" lIns="0" tIns="0" rIns="0" bIns="0" rtlCol="0" anchor="t">
            <a:spAutoFit/>
          </a:bodyPr>
          <a:lstStyle/>
          <a:p>
            <a:pPr>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Entstehung</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Stadtwaldes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1974</a:t>
            </a:r>
          </a:p>
        </p:txBody>
      </p:sp>
      <p:sp>
        <p:nvSpPr>
          <p:cNvPr id="14" name="TextBox 14"/>
          <p:cNvSpPr txBox="1"/>
          <p:nvPr/>
        </p:nvSpPr>
        <p:spPr>
          <a:xfrm>
            <a:off x="1497399" y="6850980"/>
            <a:ext cx="8310198" cy="692249"/>
          </a:xfrm>
          <a:prstGeom prst="rect">
            <a:avLst/>
          </a:prstGeom>
        </p:spPr>
        <p:txBody>
          <a:bodyPr lIns="0" tIns="0" rIns="0" bIns="0" rtlCol="0" anchor="t">
            <a:spAutoFit/>
          </a:bodyPr>
          <a:lstStyle/>
          <a:p>
            <a:pPr algn="l">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Wald-, </a:t>
            </a:r>
            <a:r>
              <a:rPr lang="en-US" sz="2000" dirty="0" err="1">
                <a:solidFill>
                  <a:srgbClr val="FFFFFF"/>
                </a:solidFill>
                <a:latin typeface="Century Gothic Paneuropean"/>
                <a:ea typeface="Century Gothic Paneuropean"/>
                <a:cs typeface="Century Gothic Paneuropean"/>
                <a:sym typeface="Century Gothic Paneuropean"/>
              </a:rPr>
              <a:t>Forst</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Holzwirtschaft</a:t>
            </a:r>
            <a:r>
              <a:rPr lang="en-US" sz="2000" dirty="0">
                <a:solidFill>
                  <a:srgbClr val="FFFFFF"/>
                </a:solidFill>
                <a:latin typeface="Century Gothic Paneuropean"/>
                <a:ea typeface="Century Gothic Paneuropean"/>
                <a:cs typeface="Century Gothic Paneuropean"/>
                <a:sym typeface="Century Gothic Paneuropean"/>
              </a:rPr>
              <a:t> im 20. </a:t>
            </a:r>
            <a:r>
              <a:rPr lang="en-US" sz="2000" dirty="0" err="1">
                <a:solidFill>
                  <a:srgbClr val="FFFFFF"/>
                </a:solidFill>
                <a:latin typeface="Century Gothic Paneuropean"/>
                <a:ea typeface="Century Gothic Paneuropean"/>
                <a:cs typeface="Century Gothic Paneuropean"/>
                <a:sym typeface="Century Gothic Paneuropean"/>
              </a:rPr>
              <a:t>Jahrhundert</a:t>
            </a:r>
            <a:r>
              <a:rPr lang="en-US" sz="2000" dirty="0">
                <a:solidFill>
                  <a:srgbClr val="FFFFFF"/>
                </a:solidFill>
                <a:latin typeface="Century Gothic Paneuropean"/>
                <a:ea typeface="Century Gothic Paneuropean"/>
                <a:cs typeface="Century Gothic Paneuropean"/>
                <a:sym typeface="Century Gothic Paneuropean"/>
              </a:rPr>
              <a:t>. </a:t>
            </a:r>
          </a:p>
          <a:p>
            <a:pPr algn="l">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Fotoserie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Bestand</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ehemaligen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Forstamtes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endParaRPr lang="en-US" sz="200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7000"/>
            </a:blip>
            <a:stretch>
              <a:fillRect t="-89713" b="-72322"/>
            </a:stretch>
          </a:blipFill>
        </p:spPr>
      </p:sp>
      <p:grpSp>
        <p:nvGrpSpPr>
          <p:cNvPr id="4" name="Group 4"/>
          <p:cNvGrpSpPr/>
          <p:nvPr/>
        </p:nvGrpSpPr>
        <p:grpSpPr>
          <a:xfrm>
            <a:off x="1028700" y="1713251"/>
            <a:ext cx="9950035" cy="8573750"/>
            <a:chOff x="0" y="0"/>
            <a:chExt cx="2620585" cy="2609780"/>
          </a:xfrm>
        </p:grpSpPr>
        <p:sp>
          <p:nvSpPr>
            <p:cNvPr id="5" name="Freeform 5"/>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6" name="TextBox 6"/>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2116156" y="2482379"/>
            <a:ext cx="7774373" cy="2848921"/>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Abschließend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schätzten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Solff</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Kohlman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lange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herrschaftliche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Bestand</a:t>
            </a:r>
            <a:r>
              <a:rPr lang="en-US" sz="2000" dirty="0">
                <a:solidFill>
                  <a:srgbClr val="FFFFFF"/>
                </a:solidFill>
                <a:latin typeface="Century Gothic Paneuropean"/>
                <a:ea typeface="Century Gothic Paneuropean"/>
                <a:cs typeface="Century Gothic Paneuropean"/>
                <a:sym typeface="Century Gothic Paneuropean"/>
              </a:rPr>
              <a:t> </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ohne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destruirung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Waldung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wenn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man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forstmäßig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verfahret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a:t>
            </a:r>
            <a:r>
              <a:rPr lang="en-US" sz="2000" dirty="0">
                <a:solidFill>
                  <a:srgbClr val="FFFFFF"/>
                </a:solidFill>
                <a:latin typeface="Century Gothic Paneuropean"/>
                <a:ea typeface="Century Gothic Paneuropean"/>
                <a:cs typeface="Century Gothic Paneuropean"/>
                <a:sym typeface="Century Gothic Paneuropean"/>
              </a:rPr>
              <a:t> die 1733 in </a:t>
            </a:r>
            <a:r>
              <a:rPr lang="en-US" sz="2000" dirty="0" err="1">
                <a:solidFill>
                  <a:srgbClr val="FFFFFF"/>
                </a:solidFill>
                <a:latin typeface="Century Gothic Paneuropean"/>
                <a:ea typeface="Century Gothic Paneuropean"/>
                <a:cs typeface="Century Gothic Paneuropean"/>
                <a:sym typeface="Century Gothic Paneuropean"/>
              </a:rPr>
              <a:t>Betrieb</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genommenen</a:t>
            </a:r>
            <a:r>
              <a:rPr lang="en-US" sz="2000" dirty="0">
                <a:solidFill>
                  <a:srgbClr val="FFFFFF"/>
                </a:solidFill>
                <a:latin typeface="Century Gothic Paneuropean"/>
                <a:ea typeface="Century Gothic Paneuropean"/>
                <a:cs typeface="Century Gothic Paneuropean"/>
                <a:sym typeface="Century Gothic Paneuropean"/>
              </a:rPr>
              <a:t> St.-</a:t>
            </a:r>
            <a:r>
              <a:rPr lang="en-US" sz="2000" dirty="0" err="1">
                <a:solidFill>
                  <a:srgbClr val="FFFFFF"/>
                </a:solidFill>
                <a:latin typeface="Century Gothic Paneuropean"/>
                <a:ea typeface="Century Gothic Paneuropean"/>
                <a:cs typeface="Century Gothic Paneuropean"/>
                <a:sym typeface="Century Gothic Paneuropean"/>
              </a:rPr>
              <a:t>Ingberter</a:t>
            </a:r>
            <a:r>
              <a:rPr lang="en-US" sz="2000" dirty="0">
                <a:solidFill>
                  <a:srgbClr val="FFFFFF"/>
                </a:solidFill>
                <a:latin typeface="Century Gothic Paneuropean"/>
                <a:ea typeface="Century Gothic Paneuropean"/>
                <a:cs typeface="Century Gothic Paneuropean"/>
                <a:sym typeface="Century Gothic Paneuropean"/>
              </a:rPr>
              <a:t>-</a:t>
            </a:r>
            <a:r>
              <a:rPr lang="en-US" sz="2000" dirty="0" err="1">
                <a:solidFill>
                  <a:srgbClr val="FFFFFF"/>
                </a:solidFill>
                <a:latin typeface="Century Gothic Paneuropean"/>
                <a:ea typeface="Century Gothic Paneuropean"/>
                <a:cs typeface="Century Gothic Paneuropean"/>
                <a:sym typeface="Century Gothic Paneuropean"/>
              </a:rPr>
              <a:t>Eisenwerke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Rohstoffen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beliefern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könnte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Verweis</a:t>
            </a:r>
            <a:r>
              <a:rPr lang="en-US" sz="2000" dirty="0">
                <a:solidFill>
                  <a:srgbClr val="FFFFFF"/>
                </a:solidFill>
                <a:latin typeface="Century Gothic Paneuropean"/>
                <a:ea typeface="Century Gothic Paneuropean"/>
                <a:cs typeface="Century Gothic Paneuropean"/>
                <a:sym typeface="Century Gothic Paneuropean"/>
              </a:rPr>
              <a:t> auf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Waldvisitation</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Jahres</a:t>
            </a:r>
            <a:r>
              <a:rPr lang="en-US" sz="2000" dirty="0">
                <a:solidFill>
                  <a:srgbClr val="FFFFFF"/>
                </a:solidFill>
                <a:latin typeface="Century Gothic Paneuropean"/>
                <a:ea typeface="Century Gothic Paneuropean"/>
                <a:cs typeface="Century Gothic Paneuropean"/>
                <a:sym typeface="Century Gothic Paneuropean"/>
              </a:rPr>
              <a:t> 1732 </a:t>
            </a:r>
            <a:r>
              <a:rPr lang="en-US" sz="2000" dirty="0" err="1">
                <a:solidFill>
                  <a:srgbClr val="FFFFFF"/>
                </a:solidFill>
                <a:latin typeface="Century Gothic Paneuropean"/>
                <a:ea typeface="Century Gothic Paneuropean"/>
                <a:cs typeface="Century Gothic Paneuropean"/>
                <a:sym typeface="Century Gothic Paneuropean"/>
              </a:rPr>
              <a:t>kamen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Ergebnis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dass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jährlichen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Abgabe</a:t>
            </a:r>
            <a:r>
              <a:rPr lang="en-US" sz="2000" dirty="0">
                <a:solidFill>
                  <a:srgbClr val="FFFFFF"/>
                </a:solidFill>
                <a:latin typeface="Century Gothic Paneuropean"/>
                <a:ea typeface="Century Gothic Paneuropean"/>
                <a:cs typeface="Century Gothic Paneuropean"/>
                <a:sym typeface="Century Gothic Paneuropean"/>
              </a:rPr>
              <a:t> von 4.000 </a:t>
            </a:r>
            <a:r>
              <a:rPr lang="en-US" sz="2000" dirty="0" err="1">
                <a:solidFill>
                  <a:srgbClr val="FFFFFF"/>
                </a:solidFill>
                <a:latin typeface="Century Gothic Paneuropean"/>
                <a:ea typeface="Century Gothic Paneuropean"/>
                <a:cs typeface="Century Gothic Paneuropean"/>
                <a:sym typeface="Century Gothic Paneuropean"/>
              </a:rPr>
              <a:t>Klaftern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Kohlholz</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Hüttenwerke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20 </a:t>
            </a:r>
            <a:r>
              <a:rPr lang="en-US" sz="2000" dirty="0" err="1">
                <a:solidFill>
                  <a:srgbClr val="FFFFFF"/>
                </a:solidFill>
                <a:latin typeface="Century Gothic Paneuropean"/>
                <a:ea typeface="Century Gothic Paneuropean"/>
                <a:cs typeface="Century Gothic Paneuropean"/>
                <a:sym typeface="Century Gothic Paneuropean"/>
              </a:rPr>
              <a:t>Jahre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länger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beliefert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werden</a:t>
            </a:r>
            <a:r>
              <a:rPr lang="en-US" sz="2000" dirty="0">
                <a:solidFill>
                  <a:srgbClr val="FFFFFF"/>
                </a:solidFill>
                <a:latin typeface="Century Gothic Paneuropean"/>
                <a:ea typeface="Century Gothic Paneuropean"/>
                <a:cs typeface="Century Gothic Paneuropean"/>
                <a:sym typeface="Century Gothic Paneuropean"/>
              </a:rPr>
              <a:t> können.</a:t>
            </a:r>
            <a:r>
              <a:rPr lang="en-US" sz="2000" baseline="30000" dirty="0">
                <a:solidFill>
                  <a:srgbClr val="FFFFFF"/>
                </a:solidFill>
                <a:latin typeface="Century Gothic Paneuropean"/>
                <a:ea typeface="Century Gothic Paneuropean"/>
                <a:cs typeface="Century Gothic Paneuropean"/>
                <a:sym typeface="Century Gothic Paneuropean"/>
              </a:rPr>
              <a:t>11</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8" name="TextBox 8"/>
          <p:cNvSpPr txBox="1"/>
          <p:nvPr/>
        </p:nvSpPr>
        <p:spPr>
          <a:xfrm>
            <a:off x="2116156" y="5746254"/>
            <a:ext cx="7773622" cy="2872581"/>
          </a:xfrm>
          <a:prstGeom prst="rect">
            <a:avLst/>
          </a:prstGeom>
        </p:spPr>
        <p:txBody>
          <a:bodyPr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Der </a:t>
            </a:r>
            <a:r>
              <a:rPr lang="en-US" sz="2000" dirty="0" err="1">
                <a:solidFill>
                  <a:srgbClr val="FFFFFF"/>
                </a:solidFill>
                <a:latin typeface="Century Gothic Paneuropean"/>
                <a:ea typeface="Century Gothic Paneuropean"/>
                <a:cs typeface="Century Gothic Paneuropean"/>
                <a:sym typeface="Century Gothic Paneuropean"/>
              </a:rPr>
              <a:t>Prognose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Oberjäger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standen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mehrere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Verordnungen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gräflichen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Familie</a:t>
            </a:r>
            <a:r>
              <a:rPr lang="en-US" sz="2000" dirty="0">
                <a:solidFill>
                  <a:srgbClr val="FFFFFF"/>
                </a:solidFill>
                <a:latin typeface="Century Gothic Paneuropean"/>
                <a:ea typeface="Century Gothic Paneuropean"/>
                <a:cs typeface="Century Gothic Paneuropean"/>
                <a:sym typeface="Century Gothic Paneuropean"/>
              </a:rPr>
              <a:t> von der </a:t>
            </a:r>
            <a:r>
              <a:rPr lang="en-US" sz="2000" dirty="0" err="1">
                <a:solidFill>
                  <a:srgbClr val="FFFFFF"/>
                </a:solidFill>
                <a:latin typeface="Century Gothic Paneuropean"/>
                <a:ea typeface="Century Gothic Paneuropean"/>
                <a:cs typeface="Century Gothic Paneuropean"/>
                <a:sym typeface="Century Gothic Paneuropean"/>
              </a:rPr>
              <a:t>Leyen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Jahren</a:t>
            </a:r>
            <a:r>
              <a:rPr lang="en-US" sz="2000" dirty="0">
                <a:solidFill>
                  <a:srgbClr val="FFFFFF"/>
                </a:solidFill>
                <a:latin typeface="Century Gothic Paneuropean"/>
                <a:ea typeface="Century Gothic Paneuropean"/>
                <a:cs typeface="Century Gothic Paneuropean"/>
                <a:sym typeface="Century Gothic Paneuropean"/>
              </a:rPr>
              <a:t> 1747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1788 </a:t>
            </a:r>
            <a:r>
              <a:rPr lang="en-US" sz="2000" dirty="0" err="1">
                <a:solidFill>
                  <a:srgbClr val="FFFFFF"/>
                </a:solidFill>
                <a:latin typeface="Century Gothic Paneuropean"/>
                <a:ea typeface="Century Gothic Paneuropean"/>
                <a:cs typeface="Century Gothic Paneuropean"/>
                <a:sym typeface="Century Gothic Paneuropean"/>
              </a:rPr>
              <a:t>gegenüber</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Ersparnis</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Holz</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Handwerk</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bei</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Bevölkerung</a:t>
            </a:r>
            <a:r>
              <a:rPr lang="en-US" sz="2000" dirty="0">
                <a:solidFill>
                  <a:srgbClr val="FFFFFF"/>
                </a:solidFill>
                <a:latin typeface="Century Gothic Paneuropean"/>
                <a:ea typeface="Century Gothic Paneuropean"/>
                <a:cs typeface="Century Gothic Paneuropean"/>
                <a:sym typeface="Century Gothic Paneuropean"/>
              </a:rPr>
              <a:t> anstrebten.</a:t>
            </a:r>
            <a:r>
              <a:rPr lang="en-US" sz="2000" baseline="30000" dirty="0">
                <a:solidFill>
                  <a:srgbClr val="FFFFFF"/>
                </a:solidFill>
                <a:latin typeface="Century Gothic Paneuropean"/>
                <a:ea typeface="Century Gothic Paneuropean"/>
                <a:cs typeface="Century Gothic Paneuropean"/>
                <a:sym typeface="Century Gothic Paneuropean"/>
              </a:rPr>
              <a:t>12</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Lösungsansätze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Abwendung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potenziellen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Holzknappheit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u.a</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Preisfestsetzungen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Beschränkungen</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Abgabemengen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Ausfuhrverboten</a:t>
            </a:r>
            <a:r>
              <a:rPr lang="en-US" sz="2000" dirty="0">
                <a:solidFill>
                  <a:srgbClr val="FFFFFF"/>
                </a:solidFill>
                <a:latin typeface="Century Gothic Paneuropean"/>
                <a:ea typeface="Century Gothic Paneuropean"/>
                <a:cs typeface="Century Gothic Paneuropean"/>
                <a:sym typeface="Century Gothic Paneuropean"/>
              </a:rPr>
              <a:t> für </a:t>
            </a:r>
            <a:r>
              <a:rPr lang="en-US" sz="2000" dirty="0" err="1">
                <a:solidFill>
                  <a:srgbClr val="FFFFFF"/>
                </a:solidFill>
                <a:latin typeface="Century Gothic Paneuropean"/>
                <a:ea typeface="Century Gothic Paneuropean"/>
                <a:cs typeface="Century Gothic Paneuropean"/>
                <a:sym typeface="Century Gothic Paneuropean"/>
              </a:rPr>
              <a:t>Bauholz</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Vorgaben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Verwendung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alternativer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Brenn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Baustoffe</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9" name="Freeform 9"/>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2244398"/>
            <a:ext cx="18288000" cy="5365823"/>
            <a:chOff x="0" y="0"/>
            <a:chExt cx="4816593" cy="1413221"/>
          </a:xfrm>
        </p:grpSpPr>
        <p:sp>
          <p:nvSpPr>
            <p:cNvPr id="4" name="Freeform 4"/>
            <p:cNvSpPr/>
            <p:nvPr/>
          </p:nvSpPr>
          <p:spPr>
            <a:xfrm>
              <a:off x="0" y="0"/>
              <a:ext cx="4816592" cy="1413221"/>
            </a:xfrm>
            <a:custGeom>
              <a:avLst/>
              <a:gdLst/>
              <a:ahLst/>
              <a:cxnLst/>
              <a:rect l="l" t="t" r="r" b="b"/>
              <a:pathLst>
                <a:path w="4816592" h="1413221">
                  <a:moveTo>
                    <a:pt x="0" y="0"/>
                  </a:moveTo>
                  <a:lnTo>
                    <a:pt x="4816592" y="0"/>
                  </a:lnTo>
                  <a:lnTo>
                    <a:pt x="4816592" y="1413221"/>
                  </a:lnTo>
                  <a:lnTo>
                    <a:pt x="0" y="1413221"/>
                  </a:lnTo>
                  <a:close/>
                </a:path>
              </a:pathLst>
            </a:custGeom>
            <a:solidFill>
              <a:srgbClr val="0D2440">
                <a:alpha val="85882"/>
              </a:srgbClr>
            </a:solidFill>
          </p:spPr>
        </p:sp>
        <p:sp>
          <p:nvSpPr>
            <p:cNvPr id="5" name="TextBox 5"/>
            <p:cNvSpPr txBox="1"/>
            <p:nvPr/>
          </p:nvSpPr>
          <p:spPr>
            <a:xfrm>
              <a:off x="0" y="9525"/>
              <a:ext cx="4816593" cy="1403696"/>
            </a:xfrm>
            <a:prstGeom prst="rect">
              <a:avLst/>
            </a:prstGeom>
          </p:spPr>
          <p:txBody>
            <a:bodyPr lIns="50800" tIns="50800" rIns="50800" bIns="50800" rtlCol="0" anchor="ctr"/>
            <a:lstStyle/>
            <a:p>
              <a:pPr algn="ctr">
                <a:lnSpc>
                  <a:spcPts val="1650"/>
                </a:lnSpc>
              </a:pPr>
              <a:endParaRPr/>
            </a:p>
          </p:txBody>
        </p:sp>
      </p:grpSp>
      <p:grpSp>
        <p:nvGrpSpPr>
          <p:cNvPr id="6" name="Group 6"/>
          <p:cNvGrpSpPr/>
          <p:nvPr/>
        </p:nvGrpSpPr>
        <p:grpSpPr>
          <a:xfrm>
            <a:off x="14227585" y="5981102"/>
            <a:ext cx="3277198" cy="327719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9145" b="-18184"/>
              </a:stretch>
            </a:blipFill>
          </p:spPr>
        </p:sp>
      </p:grpSp>
      <p:sp>
        <p:nvSpPr>
          <p:cNvPr id="8" name="TextBox 8"/>
          <p:cNvSpPr txBox="1"/>
          <p:nvPr/>
        </p:nvSpPr>
        <p:spPr>
          <a:xfrm>
            <a:off x="1028700" y="2740216"/>
            <a:ext cx="16230600" cy="3702050"/>
          </a:xfrm>
          <a:prstGeom prst="rect">
            <a:avLst/>
          </a:prstGeom>
        </p:spPr>
        <p:txBody>
          <a:bodyPr lIns="0" tIns="0" rIns="0" bIns="0" rtlCol="0" anchor="t">
            <a:spAutoFit/>
          </a:bodyPr>
          <a:lstStyle/>
          <a:p>
            <a:pPr algn="ctr">
              <a:lnSpc>
                <a:spcPts val="4900"/>
              </a:lnSpc>
            </a:pP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Demnach</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Uns</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nicht</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allein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pflichtmäßige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Anzeige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geschehen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sondern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selbsten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bisher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mißfällig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wahrgenommen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haben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daß</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so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allgemein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nöthigen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Bauholz</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nicht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in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Ordnung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wünschen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schon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hie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da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Mangel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desselben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zeiget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verfahren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werde</a:t>
            </a:r>
            <a:r>
              <a:rPr lang="en-US" sz="3500" dirty="0">
                <a:solidFill>
                  <a:srgbClr val="FFFFFF"/>
                </a:solidFill>
                <a:latin typeface="Century Gothic Paneuropean"/>
                <a:ea typeface="Century Gothic Paneuropean"/>
                <a:cs typeface="Century Gothic Paneuropean"/>
                <a:sym typeface="Century Gothic Paneuropean"/>
              </a:rPr>
              <a:t> [...] </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um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diesem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Uebel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Zeiten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noch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steuern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gemüsiget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nachstehende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Verordnung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ergehen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lassen</a:t>
            </a:r>
            <a:r>
              <a:rPr lang="en-US" sz="3500" dirty="0" smtClean="0">
                <a:solidFill>
                  <a:srgbClr val="FFFFFF"/>
                </a:solidFill>
                <a:latin typeface="Century Gothic Paneuropean"/>
                <a:ea typeface="Century Gothic Paneuropean"/>
                <a:cs typeface="Century Gothic Paneuropean"/>
                <a:sym typeface="Century Gothic Paneuropean"/>
              </a:rPr>
              <a:t>. </a:t>
            </a:r>
            <a:r>
              <a:rPr lang="en-US" sz="3500" baseline="30000" dirty="0" smtClean="0">
                <a:solidFill>
                  <a:srgbClr val="FFFFFF"/>
                </a:solidFill>
                <a:latin typeface="Century Gothic Paneuropean"/>
                <a:ea typeface="Century Gothic Paneuropean"/>
                <a:cs typeface="Century Gothic Paneuropean"/>
                <a:sym typeface="Century Gothic Paneuropean"/>
              </a:rPr>
              <a:t>13</a:t>
            </a:r>
            <a:endParaRPr lang="en-US" sz="3500" baseline="30000" dirty="0">
              <a:solidFill>
                <a:srgbClr val="FFFFFF"/>
              </a:solidFill>
              <a:latin typeface="Century Gothic Paneuropean"/>
              <a:ea typeface="Century Gothic Paneuropean"/>
              <a:cs typeface="Century Gothic Paneuropean"/>
              <a:sym typeface="Century Gothic Paneuropean"/>
            </a:endParaRPr>
          </a:p>
        </p:txBody>
      </p:sp>
      <p:sp>
        <p:nvSpPr>
          <p:cNvPr id="9" name="TextBox 9"/>
          <p:cNvSpPr txBox="1"/>
          <p:nvPr/>
        </p:nvSpPr>
        <p:spPr>
          <a:xfrm>
            <a:off x="5661794" y="6873473"/>
            <a:ext cx="6964412" cy="219125"/>
          </a:xfrm>
          <a:prstGeom prst="rect">
            <a:avLst/>
          </a:prstGeom>
        </p:spPr>
        <p:txBody>
          <a:bodyPr lIns="0" tIns="0" rIns="0" bIns="0" rtlCol="0" anchor="t">
            <a:spAutoFit/>
          </a:bodyPr>
          <a:lstStyle/>
          <a:p>
            <a:pPr algn="ctr">
              <a:lnSpc>
                <a:spcPts val="1650"/>
              </a:lnSpc>
              <a:spcBef>
                <a:spcPct val="0"/>
              </a:spcBef>
            </a:pPr>
            <a:r>
              <a:rPr lang="en-US" sz="1500">
                <a:solidFill>
                  <a:srgbClr val="C9F635"/>
                </a:solidFill>
                <a:latin typeface="Century Gothic Paneuropean"/>
                <a:ea typeface="Century Gothic Paneuropean"/>
                <a:cs typeface="Century Gothic Paneuropean"/>
                <a:sym typeface="Century Gothic Paneuropean"/>
              </a:rPr>
              <a:t>Verordnung der Reichsgräfin Maria Anna von der Leyen zum Bauholz , 1787 </a:t>
            </a:r>
          </a:p>
        </p:txBody>
      </p:sp>
      <p:sp>
        <p:nvSpPr>
          <p:cNvPr id="10" name="Freeform 10"/>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6591773" y="8750980"/>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grpSp>
        <p:nvGrpSpPr>
          <p:cNvPr id="3" name="Group 3"/>
          <p:cNvGrpSpPr/>
          <p:nvPr/>
        </p:nvGrpSpPr>
        <p:grpSpPr>
          <a:xfrm>
            <a:off x="9170276" y="-32845"/>
            <a:ext cx="9144000" cy="5143500"/>
            <a:chOff x="0" y="0"/>
            <a:chExt cx="2408296" cy="1354667"/>
          </a:xfrm>
        </p:grpSpPr>
        <p:sp>
          <p:nvSpPr>
            <p:cNvPr id="4" name="Freeform 4"/>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0D2440">
                <a:alpha val="78824"/>
              </a:srgbClr>
            </a:solidFill>
          </p:spPr>
        </p:sp>
        <p:sp>
          <p:nvSpPr>
            <p:cNvPr id="5" name="TextBox 5"/>
            <p:cNvSpPr txBox="1"/>
            <p:nvPr/>
          </p:nvSpPr>
          <p:spPr>
            <a:xfrm>
              <a:off x="0" y="-38100"/>
              <a:ext cx="2408296" cy="1392767"/>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3037876" y="8416256"/>
            <a:ext cx="4439763"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Umland aus übernutzten Wäldern, Schloss Zeil, 18. Jahrhundert</a:t>
            </a:r>
          </a:p>
        </p:txBody>
      </p:sp>
      <p:sp>
        <p:nvSpPr>
          <p:cNvPr id="7" name="TextBox 7"/>
          <p:cNvSpPr txBox="1"/>
          <p:nvPr/>
        </p:nvSpPr>
        <p:spPr>
          <a:xfrm>
            <a:off x="9930985" y="620440"/>
            <a:ext cx="7480715" cy="3926139"/>
          </a:xfrm>
          <a:prstGeom prst="rect">
            <a:avLst/>
          </a:prstGeom>
        </p:spPr>
        <p:txBody>
          <a:bodyPr lIns="0" tIns="0" rIns="0" bIns="0" rtlCol="0" anchor="t">
            <a:spAutoFit/>
          </a:bodyPr>
          <a:lstStyle/>
          <a:p>
            <a:pPr algn="just">
              <a:lnSpc>
                <a:spcPts val="2800"/>
              </a:lnSpc>
            </a:pPr>
            <a:r>
              <a:rPr lang="en-US" sz="2000" dirty="0">
                <a:solidFill>
                  <a:srgbClr val="C9F635"/>
                </a:solidFill>
                <a:latin typeface="Century Gothic Paneuropean"/>
                <a:ea typeface="Century Gothic Paneuropean"/>
                <a:cs typeface="Century Gothic Paneuropean"/>
                <a:sym typeface="Century Gothic Paneuropean"/>
              </a:rPr>
              <a:t>Die </a:t>
            </a:r>
            <a:r>
              <a:rPr lang="en-US" sz="2000" dirty="0" err="1">
                <a:solidFill>
                  <a:srgbClr val="C9F635"/>
                </a:solidFill>
                <a:latin typeface="Century Gothic Paneuropean"/>
                <a:ea typeface="Century Gothic Paneuropean"/>
                <a:cs typeface="Century Gothic Paneuropean"/>
                <a:sym typeface="Century Gothic Paneuropean"/>
              </a:rPr>
              <a:t>Verordnung</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Reichsgräfin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zielte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darauf</a:t>
            </a:r>
            <a:r>
              <a:rPr lang="en-US" sz="2000" dirty="0">
                <a:solidFill>
                  <a:srgbClr val="C9F635"/>
                </a:solidFill>
                <a:latin typeface="Century Gothic Paneuropean"/>
                <a:ea typeface="Century Gothic Paneuropean"/>
                <a:cs typeface="Century Gothic Paneuropean"/>
                <a:sym typeface="Century Gothic Paneuropean"/>
              </a:rPr>
              <a:t> ab, </a:t>
            </a:r>
            <a:r>
              <a:rPr lang="en-US" sz="2000" dirty="0" err="1">
                <a:solidFill>
                  <a:srgbClr val="C9F635"/>
                </a:solidFill>
                <a:latin typeface="Century Gothic Paneuropean"/>
                <a:ea typeface="Century Gothic Paneuropean"/>
                <a:cs typeface="Century Gothic Paneuropean"/>
                <a:sym typeface="Century Gothic Paneuropean"/>
              </a:rPr>
              <a:t>Bauholz</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ausschließlich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solchen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Zwecken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verwenden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denen</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Einsatz</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alternativer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Baumaterialien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unmöglich</a:t>
            </a:r>
            <a:r>
              <a:rPr lang="en-US" sz="2000" dirty="0">
                <a:solidFill>
                  <a:srgbClr val="C9F635"/>
                </a:solidFill>
                <a:latin typeface="Century Gothic Paneuropean"/>
                <a:ea typeface="Century Gothic Paneuropean"/>
                <a:cs typeface="Century Gothic Paneuropean"/>
                <a:sym typeface="Century Gothic Paneuropean"/>
              </a:rPr>
              <a:t> erschien.</a:t>
            </a:r>
            <a:r>
              <a:rPr lang="en-US" sz="2000" baseline="30000" dirty="0">
                <a:solidFill>
                  <a:srgbClr val="C9F635"/>
                </a:solidFill>
                <a:latin typeface="Century Gothic Paneuropean"/>
                <a:ea typeface="Century Gothic Paneuropean"/>
                <a:cs typeface="Century Gothic Paneuropean"/>
                <a:sym typeface="Century Gothic Paneuropean"/>
              </a:rPr>
              <a:t>14</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Nachvollziehbarkeit</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Bauholzverbrauchs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legte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Regentin</a:t>
            </a:r>
            <a:r>
              <a:rPr lang="en-US" sz="2000" dirty="0">
                <a:solidFill>
                  <a:srgbClr val="FFFFFF"/>
                </a:solidFill>
                <a:latin typeface="Century Gothic Paneuropean"/>
                <a:ea typeface="Century Gothic Paneuropean"/>
                <a:cs typeface="Century Gothic Paneuropean"/>
                <a:sym typeface="Century Gothic Paneuropean"/>
              </a:rPr>
              <a:t> fest, </a:t>
            </a:r>
            <a:r>
              <a:rPr lang="en-US" sz="2000" dirty="0" err="1">
                <a:solidFill>
                  <a:srgbClr val="FFFFFF"/>
                </a:solidFill>
                <a:latin typeface="Century Gothic Paneuropean"/>
                <a:ea typeface="Century Gothic Paneuropean"/>
                <a:cs typeface="Century Gothic Paneuropean"/>
                <a:sym typeface="Century Gothic Paneuropean"/>
              </a:rPr>
              <a:t>dass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zugewiesenes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Bauholz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ausschließlich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zweckgebunden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innerhalb</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zwei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Jahren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verbrauchen</a:t>
            </a:r>
            <a:r>
              <a:rPr lang="en-US" sz="2000" dirty="0">
                <a:solidFill>
                  <a:srgbClr val="FFFFFF"/>
                </a:solidFill>
                <a:latin typeface="Century Gothic Paneuropean"/>
                <a:ea typeface="Century Gothic Paneuropean"/>
                <a:cs typeface="Century Gothic Paneuropean"/>
                <a:sym typeface="Century Gothic Paneuropean"/>
              </a:rPr>
              <a:t> war.</a:t>
            </a:r>
          </a:p>
          <a:p>
            <a:pPr algn="just">
              <a:lnSpc>
                <a:spcPts val="2800"/>
              </a:lnSpc>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Nach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Ablauf</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dieser</a:t>
            </a:r>
            <a:r>
              <a:rPr lang="en-US" sz="2000" dirty="0">
                <a:solidFill>
                  <a:srgbClr val="FFFFFF"/>
                </a:solidFill>
                <a:latin typeface="Century Gothic Paneuropean"/>
                <a:ea typeface="Century Gothic Paneuropean"/>
                <a:cs typeface="Century Gothic Paneuropean"/>
                <a:sym typeface="Century Gothic Paneuropean"/>
              </a:rPr>
              <a:t> Frist </a:t>
            </a:r>
            <a:r>
              <a:rPr lang="en-US" sz="2000" dirty="0" err="1">
                <a:solidFill>
                  <a:srgbClr val="FFFFFF"/>
                </a:solidFill>
                <a:latin typeface="Century Gothic Paneuropean"/>
                <a:ea typeface="Century Gothic Paneuropean"/>
                <a:cs typeface="Century Gothic Paneuropean"/>
                <a:sym typeface="Century Gothic Paneuropean"/>
              </a:rPr>
              <a:t>hatten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Herrschaft</a:t>
            </a:r>
            <a:r>
              <a:rPr lang="en-US" sz="2000" dirty="0">
                <a:solidFill>
                  <a:srgbClr val="FFFFFF"/>
                </a:solidFill>
                <a:latin typeface="Century Gothic Paneuropean"/>
                <a:ea typeface="Century Gothic Paneuropean"/>
                <a:cs typeface="Century Gothic Paneuropean"/>
                <a:sym typeface="Century Gothic Paneuropean"/>
              </a:rPr>
              <a:t> und die </a:t>
            </a:r>
            <a:r>
              <a:rPr lang="en-US" sz="2000" dirty="0" err="1">
                <a:solidFill>
                  <a:srgbClr val="FFFFFF"/>
                </a:solidFill>
                <a:latin typeface="Century Gothic Paneuropean"/>
                <a:ea typeface="Century Gothic Paneuropean"/>
                <a:cs typeface="Century Gothic Paneuropean"/>
                <a:sym typeface="Century Gothic Paneuropean"/>
              </a:rPr>
              <a:t>Gemeinden</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Recht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unverbrauchtes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Bauholz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ersatzlos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einzuziehen.</a:t>
            </a:r>
            <a:r>
              <a:rPr lang="en-US" sz="2000" baseline="30000" dirty="0" smtClean="0">
                <a:solidFill>
                  <a:srgbClr val="FFFFFF"/>
                </a:solidFill>
                <a:latin typeface="Century Gothic Paneuropean"/>
                <a:ea typeface="Century Gothic Paneuropean"/>
                <a:cs typeface="Century Gothic Paneuropean"/>
                <a:sym typeface="Century Gothic Paneuropean"/>
              </a:rPr>
              <a:t>15</a:t>
            </a:r>
            <a:endParaRPr lang="en-US" sz="2000" baseline="30000" dirty="0">
              <a:solidFill>
                <a:srgbClr val="FFFFFF"/>
              </a:solidFill>
              <a:latin typeface="Century Gothic Paneuropean"/>
              <a:ea typeface="Century Gothic Paneuropean"/>
              <a:cs typeface="Century Gothic Paneuropean"/>
              <a:sym typeface="Century Gothic Paneuropean"/>
            </a:endParaRPr>
          </a:p>
        </p:txBody>
      </p:sp>
      <p:sp>
        <p:nvSpPr>
          <p:cNvPr id="8" name="Freeform 8"/>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2438031"/>
            <a:ext cx="16230600" cy="6820269"/>
            <a:chOff x="0" y="0"/>
            <a:chExt cx="4274726" cy="1796285"/>
          </a:xfrm>
        </p:grpSpPr>
        <p:sp>
          <p:nvSpPr>
            <p:cNvPr id="4" name="Freeform 4"/>
            <p:cNvSpPr/>
            <p:nvPr/>
          </p:nvSpPr>
          <p:spPr>
            <a:xfrm>
              <a:off x="0" y="0"/>
              <a:ext cx="4274726" cy="1796285"/>
            </a:xfrm>
            <a:custGeom>
              <a:avLst/>
              <a:gdLst/>
              <a:ahLst/>
              <a:cxnLst/>
              <a:rect l="l" t="t" r="r" b="b"/>
              <a:pathLst>
                <a:path w="4274726" h="1796285">
                  <a:moveTo>
                    <a:pt x="0" y="0"/>
                  </a:moveTo>
                  <a:lnTo>
                    <a:pt x="4274726" y="0"/>
                  </a:lnTo>
                  <a:lnTo>
                    <a:pt x="4274726" y="1796285"/>
                  </a:lnTo>
                  <a:lnTo>
                    <a:pt x="0" y="1796285"/>
                  </a:lnTo>
                  <a:close/>
                </a:path>
              </a:pathLst>
            </a:custGeom>
            <a:solidFill>
              <a:srgbClr val="0D2440">
                <a:alpha val="69804"/>
              </a:srgbClr>
            </a:solidFill>
          </p:spPr>
        </p:sp>
        <p:sp>
          <p:nvSpPr>
            <p:cNvPr id="5" name="TextBox 5"/>
            <p:cNvSpPr txBox="1"/>
            <p:nvPr/>
          </p:nvSpPr>
          <p:spPr>
            <a:xfrm>
              <a:off x="0" y="-38100"/>
              <a:ext cx="4274726" cy="1834385"/>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583806" y="1801304"/>
            <a:ext cx="12784090" cy="2105124"/>
          </a:xfrm>
          <a:prstGeom prst="rect">
            <a:avLst/>
          </a:prstGeom>
        </p:spPr>
        <p:txBody>
          <a:bodyPr lIns="0" tIns="0" rIns="0" bIns="0" rtlCol="0" anchor="t">
            <a:spAutoFit/>
          </a:bodyPr>
          <a:lstStyle/>
          <a:p>
            <a:pPr algn="ctr">
              <a:lnSpc>
                <a:spcPts val="8400"/>
              </a:lnSpc>
            </a:pPr>
            <a:r>
              <a:rPr lang="en-US" sz="6000">
                <a:solidFill>
                  <a:srgbClr val="C9F635"/>
                </a:solidFill>
                <a:latin typeface="League Spartan"/>
                <a:ea typeface="League Spartan"/>
                <a:cs typeface="League Spartan"/>
                <a:sym typeface="League Spartan"/>
              </a:rPr>
              <a:t>Entstehung des Oberforstamtes in Blieskastel </a:t>
            </a:r>
          </a:p>
        </p:txBody>
      </p:sp>
      <p:sp>
        <p:nvSpPr>
          <p:cNvPr id="8" name="TextBox 8"/>
          <p:cNvSpPr txBox="1"/>
          <p:nvPr/>
        </p:nvSpPr>
        <p:spPr>
          <a:xfrm>
            <a:off x="1909475" y="4454918"/>
            <a:ext cx="6343926" cy="2513509"/>
          </a:xfrm>
          <a:prstGeom prst="rect">
            <a:avLst/>
          </a:prstGeom>
        </p:spPr>
        <p:txBody>
          <a:bodyPr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Bediensteten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Forstämter</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leyen´schen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Herrschaftsgebiet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unterstanden</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Weisungen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Grafen</a:t>
            </a:r>
            <a:r>
              <a:rPr lang="en-US" sz="2000" dirty="0">
                <a:solidFill>
                  <a:srgbClr val="FFFFFF"/>
                </a:solidFill>
                <a:latin typeface="Century Gothic Paneuropean"/>
                <a:ea typeface="Century Gothic Paneuropean"/>
                <a:cs typeface="Century Gothic Paneuropean"/>
                <a:sym typeface="Century Gothic Paneuropean"/>
              </a:rPr>
              <a:t> von der </a:t>
            </a:r>
            <a:r>
              <a:rPr lang="en-US" sz="2000" dirty="0" err="1">
                <a:solidFill>
                  <a:srgbClr val="FFFFFF"/>
                </a:solidFill>
                <a:latin typeface="Century Gothic Paneuropean"/>
                <a:ea typeface="Century Gothic Paneuropean"/>
                <a:cs typeface="Century Gothic Paneuropean"/>
                <a:sym typeface="Century Gothic Paneuropean"/>
              </a:rPr>
              <a:t>Leyen</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Jahr</a:t>
            </a:r>
            <a:r>
              <a:rPr lang="en-US" sz="2000" dirty="0">
                <a:solidFill>
                  <a:srgbClr val="FFFFFF"/>
                </a:solidFill>
                <a:latin typeface="Century Gothic Paneuropean"/>
                <a:ea typeface="Century Gothic Paneuropean"/>
                <a:cs typeface="Century Gothic Paneuropean"/>
                <a:sym typeface="Century Gothic Paneuropean"/>
              </a:rPr>
              <a:t> 1764 </a:t>
            </a:r>
            <a:r>
              <a:rPr lang="en-US" sz="2000" dirty="0" err="1">
                <a:solidFill>
                  <a:srgbClr val="FFFFFF"/>
                </a:solidFill>
                <a:latin typeface="Century Gothic Paneuropean"/>
                <a:ea typeface="Century Gothic Paneuropean"/>
                <a:cs typeface="Century Gothic Paneuropean"/>
                <a:sym typeface="Century Gothic Paneuropean"/>
              </a:rPr>
              <a:t>erließ</a:t>
            </a:r>
            <a:r>
              <a:rPr lang="en-US" sz="2000" dirty="0">
                <a:solidFill>
                  <a:srgbClr val="FFFFFF"/>
                </a:solidFill>
                <a:latin typeface="Century Gothic Paneuropean"/>
                <a:ea typeface="Century Gothic Paneuropean"/>
                <a:cs typeface="Century Gothic Paneuropean"/>
                <a:sym typeface="Century Gothic Paneuropean"/>
              </a:rPr>
              <a:t> Franz Carl von der </a:t>
            </a:r>
            <a:r>
              <a:rPr lang="en-US" sz="2000" dirty="0" err="1">
                <a:solidFill>
                  <a:srgbClr val="FFFFFF"/>
                </a:solidFill>
                <a:latin typeface="Century Gothic Paneuropean"/>
                <a:ea typeface="Century Gothic Paneuropean"/>
                <a:cs typeface="Century Gothic Paneuropean"/>
                <a:sym typeface="Century Gothic Paneuropean"/>
              </a:rPr>
              <a:t>Leyen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Verordnung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Schaffung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Oberforstamtes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Bestimmungen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eigenen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Besichtigungen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Waldbestände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resultierten.</a:t>
            </a:r>
            <a:r>
              <a:rPr lang="en-US" sz="2000" baseline="30000" dirty="0" smtClean="0">
                <a:solidFill>
                  <a:srgbClr val="FFFFFF"/>
                </a:solidFill>
                <a:latin typeface="Century Gothic Paneuropean"/>
                <a:ea typeface="Century Gothic Paneuropean"/>
                <a:cs typeface="Century Gothic Paneuropean"/>
                <a:sym typeface="Century Gothic Paneuropean"/>
              </a:rPr>
              <a:t>16</a:t>
            </a:r>
            <a:endParaRPr lang="en-US" sz="2000" baseline="30000" dirty="0">
              <a:solidFill>
                <a:srgbClr val="FFFFFF"/>
              </a:solidFill>
              <a:latin typeface="Century Gothic Paneuropean"/>
              <a:ea typeface="Century Gothic Paneuropean"/>
              <a:cs typeface="Century Gothic Paneuropean"/>
              <a:sym typeface="Century Gothic Paneuropean"/>
            </a:endParaRPr>
          </a:p>
        </p:txBody>
      </p:sp>
      <p:sp>
        <p:nvSpPr>
          <p:cNvPr id="9" name="TextBox 9"/>
          <p:cNvSpPr txBox="1"/>
          <p:nvPr/>
        </p:nvSpPr>
        <p:spPr>
          <a:xfrm>
            <a:off x="9134175" y="4450977"/>
            <a:ext cx="7452452" cy="2848921"/>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Ziel</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Oberforstamtes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sollte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es</a:t>
            </a:r>
            <a:r>
              <a:rPr lang="en-US" sz="2000" dirty="0">
                <a:solidFill>
                  <a:srgbClr val="FFFFFF"/>
                </a:solidFill>
                <a:latin typeface="Century Gothic Paneuropean"/>
                <a:ea typeface="Century Gothic Paneuropean"/>
                <a:cs typeface="Century Gothic Paneuropean"/>
                <a:sym typeface="Century Gothic Paneuropean"/>
              </a:rPr>
              <a:t> sein,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systematische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Aufsicht</a:t>
            </a:r>
            <a:r>
              <a:rPr lang="en-US" sz="2000" dirty="0">
                <a:solidFill>
                  <a:srgbClr val="FFFFFF"/>
                </a:solidFill>
                <a:latin typeface="Century Gothic Paneuropean"/>
                <a:ea typeface="Century Gothic Paneuropean"/>
                <a:cs typeface="Century Gothic Paneuropean"/>
                <a:sym typeface="Century Gothic Paneuropean"/>
              </a:rPr>
              <a:t> und Administration der </a:t>
            </a:r>
            <a:r>
              <a:rPr lang="en-US" sz="2000" dirty="0" err="1">
                <a:solidFill>
                  <a:srgbClr val="FFFFFF"/>
                </a:solidFill>
                <a:latin typeface="Century Gothic Paneuropean"/>
                <a:ea typeface="Century Gothic Paneuropean"/>
                <a:cs typeface="Century Gothic Paneuropean"/>
                <a:sym typeface="Century Gothic Paneuropean"/>
              </a:rPr>
              <a:t>untergeordneten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Forstämter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innerhalb</a:t>
            </a:r>
            <a:r>
              <a:rPr lang="en-US" sz="2000" dirty="0">
                <a:solidFill>
                  <a:srgbClr val="FFFFFF"/>
                </a:solidFill>
                <a:latin typeface="Century Gothic Paneuropean"/>
                <a:ea typeface="Century Gothic Paneuropean"/>
                <a:cs typeface="Century Gothic Paneuropean"/>
                <a:sym typeface="Century Gothic Paneuropean"/>
              </a:rPr>
              <a:t> seines </a:t>
            </a:r>
            <a:r>
              <a:rPr lang="en-US" sz="2000" dirty="0" err="1">
                <a:solidFill>
                  <a:srgbClr val="FFFFFF"/>
                </a:solidFill>
                <a:latin typeface="Century Gothic Paneuropean"/>
                <a:ea typeface="Century Gothic Paneuropean"/>
                <a:cs typeface="Century Gothic Paneuropean"/>
                <a:sym typeface="Century Gothic Paneuropean"/>
              </a:rPr>
              <a:t>Herrschaftsgebietes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gewährleisten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Leitung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Direktors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drei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Räte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ein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Sekretär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Seite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gestellt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hatte</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Oberforstamt</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Aufsicht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Forstämter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Zudem</a:t>
            </a:r>
            <a:r>
              <a:rPr lang="en-US" sz="2000" dirty="0">
                <a:solidFill>
                  <a:srgbClr val="FFFFFF"/>
                </a:solidFill>
                <a:latin typeface="Century Gothic Paneuropean"/>
                <a:ea typeface="Century Gothic Paneuropean"/>
                <a:cs typeface="Century Gothic Paneuropean"/>
                <a:sym typeface="Century Gothic Paneuropean"/>
              </a:rPr>
              <a:t> war das </a:t>
            </a:r>
            <a:r>
              <a:rPr lang="en-US" sz="2000" dirty="0" err="1">
                <a:solidFill>
                  <a:srgbClr val="FFFFFF"/>
                </a:solidFill>
                <a:latin typeface="Century Gothic Paneuropean"/>
                <a:ea typeface="Century Gothic Paneuropean"/>
                <a:cs typeface="Century Gothic Paneuropean"/>
                <a:sym typeface="Century Gothic Paneuropean"/>
              </a:rPr>
              <a:t>Oberforstamt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Dokumentation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forstlicher</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jagdlicher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Belange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betraut.</a:t>
            </a:r>
            <a:r>
              <a:rPr lang="en-US" sz="2000" baseline="30000" dirty="0" smtClean="0">
                <a:solidFill>
                  <a:srgbClr val="FFFFFF"/>
                </a:solidFill>
                <a:latin typeface="Century Gothic Paneuropean"/>
                <a:ea typeface="Century Gothic Paneuropean"/>
                <a:cs typeface="Century Gothic Paneuropean"/>
                <a:sym typeface="Century Gothic Paneuropean"/>
              </a:rPr>
              <a:t>17</a:t>
            </a:r>
            <a:endParaRPr lang="en-US" sz="2000" baseline="3000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1536020"/>
            <a:ext cx="18288000" cy="7112680"/>
            <a:chOff x="0" y="0"/>
            <a:chExt cx="4816593" cy="1526825"/>
          </a:xfrm>
        </p:grpSpPr>
        <p:sp>
          <p:nvSpPr>
            <p:cNvPr id="4" name="Freeform 4"/>
            <p:cNvSpPr/>
            <p:nvPr/>
          </p:nvSpPr>
          <p:spPr>
            <a:xfrm>
              <a:off x="0" y="0"/>
              <a:ext cx="4816592" cy="1526825"/>
            </a:xfrm>
            <a:custGeom>
              <a:avLst/>
              <a:gdLst/>
              <a:ahLst/>
              <a:cxnLst/>
              <a:rect l="l" t="t" r="r" b="b"/>
              <a:pathLst>
                <a:path w="4816592" h="1526825">
                  <a:moveTo>
                    <a:pt x="0" y="0"/>
                  </a:moveTo>
                  <a:lnTo>
                    <a:pt x="4816592" y="0"/>
                  </a:lnTo>
                  <a:lnTo>
                    <a:pt x="4816592" y="1526825"/>
                  </a:lnTo>
                  <a:lnTo>
                    <a:pt x="0" y="1526825"/>
                  </a:lnTo>
                  <a:close/>
                </a:path>
              </a:pathLst>
            </a:custGeom>
            <a:solidFill>
              <a:srgbClr val="0D2440">
                <a:alpha val="85882"/>
              </a:srgbClr>
            </a:solidFill>
          </p:spPr>
        </p:sp>
        <p:sp>
          <p:nvSpPr>
            <p:cNvPr id="5" name="TextBox 5"/>
            <p:cNvSpPr txBox="1"/>
            <p:nvPr/>
          </p:nvSpPr>
          <p:spPr>
            <a:xfrm>
              <a:off x="0" y="9525"/>
              <a:ext cx="4816593" cy="1517300"/>
            </a:xfrm>
            <a:prstGeom prst="rect">
              <a:avLst/>
            </a:prstGeom>
          </p:spPr>
          <p:txBody>
            <a:bodyPr lIns="50800" tIns="50800" rIns="50800" bIns="50800" rtlCol="0" anchor="ctr"/>
            <a:lstStyle/>
            <a:p>
              <a:pPr algn="ctr">
                <a:lnSpc>
                  <a:spcPts val="1650"/>
                </a:lnSpc>
              </a:pPr>
              <a:endParaRPr/>
            </a:p>
          </p:txBody>
        </p:sp>
      </p:grpSp>
      <p:sp>
        <p:nvSpPr>
          <p:cNvPr id="6" name="TextBox 6"/>
          <p:cNvSpPr txBox="1"/>
          <p:nvPr/>
        </p:nvSpPr>
        <p:spPr>
          <a:xfrm>
            <a:off x="2000247" y="1989360"/>
            <a:ext cx="14287502" cy="4985660"/>
          </a:xfrm>
          <a:prstGeom prst="rect">
            <a:avLst/>
          </a:prstGeom>
        </p:spPr>
        <p:txBody>
          <a:bodyPr wrap="square" lIns="0" tIns="0" rIns="0" bIns="0" rtlCol="0" anchor="t">
            <a:spAutoFit/>
          </a:bodyPr>
          <a:lstStyle/>
          <a:p>
            <a:pPr algn="ctr">
              <a:lnSpc>
                <a:spcPts val="4900"/>
              </a:lnSpc>
            </a:pPr>
            <a:r>
              <a:rPr lang="en-US" sz="3500" dirty="0">
                <a:solidFill>
                  <a:srgbClr val="FFFFFF"/>
                </a:solidFill>
                <a:latin typeface="Century Gothic Paneuropean"/>
                <a:ea typeface="Century Gothic Paneuropean"/>
                <a:cs typeface="Century Gothic Paneuropean"/>
                <a:sym typeface="Century Gothic Paneuropean"/>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selbsten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gesehen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haben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daß</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sowohl</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uns</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in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privato</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gemeinden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particular-</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unterthanen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aigenthumlich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zustehenden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waldungen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büsche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von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sehr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großen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Ertrag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seien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folglich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besondere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genaue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systematische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aufsicht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administration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erfordern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haben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für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nöthig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erachtet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nebst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beamten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jeder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Herrschaft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aufgetragenen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inspection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verwaltung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annoch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besonderes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oberforstamt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dergestalten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anzuordnen</a:t>
            </a:r>
            <a:r>
              <a:rPr lang="en-US" sz="3500" dirty="0">
                <a:solidFill>
                  <a:srgbClr val="FFFFFF"/>
                </a:solidFill>
                <a:latin typeface="Century Gothic Paneuropean"/>
                <a:ea typeface="Century Gothic Paneuropean"/>
                <a:cs typeface="Century Gothic Paneuropean"/>
                <a:sym typeface="Century Gothic Paneuropean"/>
              </a:rPr>
              <a:t>.</a:t>
            </a:r>
            <a:r>
              <a:rPr lang="en-US" sz="3500" baseline="30000" dirty="0">
                <a:solidFill>
                  <a:srgbClr val="FFFFFF"/>
                </a:solidFill>
                <a:latin typeface="Century Gothic Paneuropean"/>
                <a:ea typeface="Century Gothic Paneuropean"/>
                <a:cs typeface="Century Gothic Paneuropean"/>
                <a:sym typeface="Century Gothic Paneuropean"/>
              </a:rPr>
              <a:t>18</a:t>
            </a:r>
          </a:p>
        </p:txBody>
      </p:sp>
      <p:grpSp>
        <p:nvGrpSpPr>
          <p:cNvPr id="7" name="Group 7"/>
          <p:cNvGrpSpPr/>
          <p:nvPr/>
        </p:nvGrpSpPr>
        <p:grpSpPr>
          <a:xfrm>
            <a:off x="14010675" y="6667500"/>
            <a:ext cx="3277198" cy="327719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3664" r="-23664"/>
              </a:stretch>
            </a:blipFill>
          </p:spPr>
        </p:sp>
      </p:grpSp>
      <p:sp>
        <p:nvSpPr>
          <p:cNvPr id="9" name="TextBox 9"/>
          <p:cNvSpPr txBox="1"/>
          <p:nvPr/>
        </p:nvSpPr>
        <p:spPr>
          <a:xfrm>
            <a:off x="6248400" y="7781152"/>
            <a:ext cx="6318113" cy="218008"/>
          </a:xfrm>
          <a:prstGeom prst="rect">
            <a:avLst/>
          </a:prstGeom>
        </p:spPr>
        <p:txBody>
          <a:bodyPr wrap="square" lIns="0" tIns="0" rIns="0" bIns="0" rtlCol="0" anchor="t">
            <a:spAutoFit/>
          </a:bodyPr>
          <a:lstStyle/>
          <a:p>
            <a:pPr>
              <a:lnSpc>
                <a:spcPts val="1650"/>
              </a:lnSpc>
              <a:spcBef>
                <a:spcPct val="0"/>
              </a:spcBef>
            </a:pPr>
            <a:r>
              <a:rPr lang="en-US" sz="1500" dirty="0" err="1">
                <a:solidFill>
                  <a:srgbClr val="C9F635"/>
                </a:solidFill>
                <a:latin typeface="Century Gothic Paneuropean"/>
                <a:ea typeface="Century Gothic Paneuropean"/>
                <a:cs typeface="Century Gothic Paneuropean"/>
                <a:sym typeface="Century Gothic Paneuropean"/>
              </a:rPr>
              <a:t>Verordnung</a:t>
            </a:r>
            <a:r>
              <a:rPr lang="en-US" sz="1500" dirty="0">
                <a:solidFill>
                  <a:srgbClr val="C9F635"/>
                </a:solidFill>
                <a:latin typeface="Century Gothic Paneuropean"/>
                <a:ea typeface="Century Gothic Paneuropean"/>
                <a:cs typeface="Century Gothic Paneuropean"/>
                <a:sym typeface="Century Gothic Paneuropean"/>
              </a:rPr>
              <a:t> des </a:t>
            </a:r>
            <a:r>
              <a:rPr lang="en-US" sz="1500" dirty="0" err="1">
                <a:solidFill>
                  <a:srgbClr val="C9F635"/>
                </a:solidFill>
                <a:latin typeface="Century Gothic Paneuropean"/>
                <a:ea typeface="Century Gothic Paneuropean"/>
                <a:cs typeface="Century Gothic Paneuropean"/>
                <a:sym typeface="Century Gothic Paneuropean"/>
              </a:rPr>
              <a:t>Reichsgrafen</a:t>
            </a:r>
            <a:r>
              <a:rPr lang="en-US" sz="1500" dirty="0">
                <a:solidFill>
                  <a:srgbClr val="C9F635"/>
                </a:solidFill>
                <a:latin typeface="Century Gothic Paneuropean"/>
                <a:ea typeface="Century Gothic Paneuropean"/>
                <a:cs typeface="Century Gothic Paneuropean"/>
                <a:sym typeface="Century Gothic Paneuropean"/>
              </a:rPr>
              <a:t> Franz Carl von der </a:t>
            </a:r>
            <a:r>
              <a:rPr lang="en-US" sz="1500" dirty="0" err="1">
                <a:solidFill>
                  <a:srgbClr val="C9F635"/>
                </a:solidFill>
                <a:latin typeface="Century Gothic Paneuropean"/>
                <a:ea typeface="Century Gothic Paneuropean"/>
                <a:cs typeface="Century Gothic Paneuropean"/>
                <a:sym typeface="Century Gothic Paneuropean"/>
              </a:rPr>
              <a:t>Leyen</a:t>
            </a:r>
            <a:r>
              <a:rPr lang="en-US" sz="1500" dirty="0">
                <a:solidFill>
                  <a:srgbClr val="C9F635"/>
                </a:solidFill>
                <a:latin typeface="Century Gothic Paneuropean"/>
                <a:ea typeface="Century Gothic Paneuropean"/>
                <a:cs typeface="Century Gothic Paneuropean"/>
                <a:sym typeface="Century Gothic Paneuropean"/>
              </a:rPr>
              <a:t>, 1764 </a:t>
            </a:r>
          </a:p>
        </p:txBody>
      </p:sp>
      <p:sp>
        <p:nvSpPr>
          <p:cNvPr id="10" name="Freeform 10"/>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6591773" y="8750980"/>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7000"/>
            </a:blip>
            <a:stretch>
              <a:fillRect l="-368" t="-20776" r="-7730" b="-50860"/>
            </a:stretch>
          </a:blipFill>
        </p:spPr>
      </p:sp>
      <p:grpSp>
        <p:nvGrpSpPr>
          <p:cNvPr id="4" name="Group 4"/>
          <p:cNvGrpSpPr/>
          <p:nvPr/>
        </p:nvGrpSpPr>
        <p:grpSpPr>
          <a:xfrm>
            <a:off x="1028700" y="1713251"/>
            <a:ext cx="9950035" cy="8573750"/>
            <a:chOff x="0" y="0"/>
            <a:chExt cx="2620585" cy="2609780"/>
          </a:xfrm>
        </p:grpSpPr>
        <p:sp>
          <p:nvSpPr>
            <p:cNvPr id="5" name="Freeform 5"/>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6" name="TextBox 6"/>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736331" y="2839715"/>
            <a:ext cx="8534773" cy="4667945"/>
          </a:xfrm>
          <a:prstGeom prst="rect">
            <a:avLst/>
          </a:prstGeom>
        </p:spPr>
        <p:txBody>
          <a:bodyPr lIns="0" tIns="0" rIns="0" bIns="0" rtlCol="0" anchor="t">
            <a:spAutoFit/>
          </a:bodyPr>
          <a:lstStyle/>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Ausgehend</a:t>
            </a:r>
            <a:r>
              <a:rPr lang="en-US" sz="2000" dirty="0">
                <a:solidFill>
                  <a:srgbClr val="FFFFFF"/>
                </a:solidFill>
                <a:latin typeface="Century Gothic Paneuropean"/>
                <a:ea typeface="Century Gothic Paneuropean"/>
                <a:cs typeface="Century Gothic Paneuropean"/>
                <a:sym typeface="Century Gothic Paneuropean"/>
              </a:rPr>
              <a:t> von den </a:t>
            </a:r>
            <a:r>
              <a:rPr lang="en-US" sz="2000" dirty="0" err="1">
                <a:solidFill>
                  <a:srgbClr val="FFFFFF"/>
                </a:solidFill>
                <a:latin typeface="Century Gothic Paneuropean"/>
                <a:ea typeface="Century Gothic Paneuropean"/>
                <a:cs typeface="Century Gothic Paneuropean"/>
                <a:sym typeface="Century Gothic Paneuropean"/>
              </a:rPr>
              <a:t>Daten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untergeordneten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Forstämter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kam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Oberforstamt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Vorschläge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künftigen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herrschaftlichen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Wälder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Beseitigung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Missständen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auszuarbeiten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Überwachung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Fäll</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Abgabemengen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Preis</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Gebührenfestsetzung</a:t>
            </a:r>
            <a:r>
              <a:rPr lang="en-US" sz="2000" dirty="0">
                <a:solidFill>
                  <a:srgbClr val="FFFFFF"/>
                </a:solidFill>
                <a:latin typeface="Century Gothic Paneuropean"/>
                <a:ea typeface="Century Gothic Paneuropean"/>
                <a:cs typeface="Century Gothic Paneuropean"/>
                <a:sym typeface="Century Gothic Paneuropean"/>
              </a:rPr>
              <a:t> für Stock- und </a:t>
            </a:r>
            <a:r>
              <a:rPr lang="en-US" sz="2000" dirty="0" err="1">
                <a:solidFill>
                  <a:srgbClr val="FFFFFF"/>
                </a:solidFill>
                <a:latin typeface="Century Gothic Paneuropean"/>
                <a:ea typeface="Century Gothic Paneuropean"/>
                <a:cs typeface="Century Gothic Paneuropean"/>
                <a:sym typeface="Century Gothic Paneuropean"/>
              </a:rPr>
              <a:t>Stammgeld</a:t>
            </a:r>
            <a:r>
              <a:rPr lang="en-US" sz="2000" dirty="0">
                <a:solidFill>
                  <a:srgbClr val="FFFFFF"/>
                </a:solidFill>
                <a:latin typeface="Century Gothic Paneuropean"/>
                <a:ea typeface="Century Gothic Paneuropean"/>
                <a:cs typeface="Century Gothic Paneuropean"/>
                <a:sym typeface="Century Gothic Paneuropean"/>
              </a:rPr>
              <a:t> in den </a:t>
            </a:r>
            <a:r>
              <a:rPr lang="en-US" sz="2000" dirty="0" err="1">
                <a:solidFill>
                  <a:srgbClr val="FFFFFF"/>
                </a:solidFill>
                <a:latin typeface="Century Gothic Paneuropean"/>
                <a:ea typeface="Century Gothic Paneuropean"/>
                <a:cs typeface="Century Gothic Paneuropean"/>
                <a:sym typeface="Century Gothic Paneuropean"/>
              </a:rPr>
              <a:t>Forsten</a:t>
            </a:r>
            <a:r>
              <a:rPr lang="en-US" sz="2000" dirty="0">
                <a:solidFill>
                  <a:srgbClr val="FFFFFF"/>
                </a:solidFill>
                <a:latin typeface="Century Gothic Paneuropean"/>
                <a:ea typeface="Century Gothic Paneuropean"/>
                <a:cs typeface="Century Gothic Paneuropean"/>
                <a:sym typeface="Century Gothic Paneuropean"/>
              </a:rPr>
              <a:t> Hohengeroldseck und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lag </a:t>
            </a:r>
            <a:r>
              <a:rPr lang="en-US" sz="2000" dirty="0" err="1">
                <a:solidFill>
                  <a:srgbClr val="FFFFFF"/>
                </a:solidFill>
                <a:latin typeface="Century Gothic Paneuropean"/>
                <a:ea typeface="Century Gothic Paneuropean"/>
                <a:cs typeface="Century Gothic Paneuropean"/>
                <a:sym typeface="Century Gothic Paneuropean"/>
              </a:rPr>
              <a:t>ebenfalls</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Verantwortungsbereich</a:t>
            </a:r>
            <a:r>
              <a:rPr lang="en-US" sz="2000" dirty="0">
                <a:solidFill>
                  <a:srgbClr val="FFFFFF"/>
                </a:solidFill>
                <a:latin typeface="Century Gothic Paneuropean"/>
                <a:ea typeface="Century Gothic Paneuropean"/>
                <a:cs typeface="Century Gothic Paneuropean"/>
                <a:sym typeface="Century Gothic Paneuropean"/>
              </a:rPr>
              <a:t> des Oberforstamtes.</a:t>
            </a:r>
            <a:r>
              <a:rPr lang="en-US" sz="2000" baseline="30000" dirty="0">
                <a:solidFill>
                  <a:srgbClr val="FFFFFF"/>
                </a:solidFill>
                <a:latin typeface="Century Gothic Paneuropean"/>
                <a:ea typeface="Century Gothic Paneuropean"/>
                <a:cs typeface="Century Gothic Paneuropean"/>
                <a:sym typeface="Century Gothic Paneuropean"/>
              </a:rPr>
              <a:t>19</a:t>
            </a:r>
            <a:r>
              <a:rPr lang="en-US" sz="2000" dirty="0">
                <a:solidFill>
                  <a:srgbClr val="FFFFFF"/>
                </a:solidFill>
                <a:latin typeface="Century Gothic Paneuropean"/>
                <a:ea typeface="Century Gothic Paneuropean"/>
                <a:cs typeface="Century Gothic Paneuropean"/>
                <a:sym typeface="Century Gothic Paneuropean"/>
              </a:rPr>
              <a:t> </a:t>
            </a:r>
          </a:p>
          <a:p>
            <a:pPr algn="just">
              <a:lnSpc>
                <a:spcPts val="2800"/>
              </a:lnSpc>
              <a:spcBef>
                <a:spcPct val="0"/>
              </a:spcBef>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err="1">
                <a:solidFill>
                  <a:srgbClr val="C9F635"/>
                </a:solidFill>
                <a:latin typeface="Century Gothic Paneuropean"/>
                <a:ea typeface="Century Gothic Paneuropean"/>
                <a:cs typeface="Century Gothic Paneuropean"/>
                <a:sym typeface="Century Gothic Paneuropean"/>
              </a:rPr>
              <a:t>Spätestens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mit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Inkrafttreten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dieser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Verordnung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unterstanden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alle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Wälder</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Aufsicht</a:t>
            </a:r>
            <a:r>
              <a:rPr lang="en-US" sz="2000" dirty="0">
                <a:solidFill>
                  <a:srgbClr val="C9F635"/>
                </a:solidFill>
                <a:latin typeface="Century Gothic Paneuropean"/>
                <a:ea typeface="Century Gothic Paneuropean"/>
                <a:cs typeface="Century Gothic Paneuropean"/>
                <a:sym typeface="Century Gothic Paneuropean"/>
              </a:rPr>
              <a:t> des </a:t>
            </a:r>
            <a:r>
              <a:rPr lang="en-US" sz="2000" dirty="0" err="1">
                <a:solidFill>
                  <a:srgbClr val="C9F635"/>
                </a:solidFill>
                <a:latin typeface="Century Gothic Paneuropean"/>
                <a:ea typeface="Century Gothic Paneuropean"/>
                <a:cs typeface="Century Gothic Paneuropean"/>
                <a:sym typeface="Century Gothic Paneuropean"/>
              </a:rPr>
              <a:t>Oberforstamtes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mit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seinen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nachgeordneten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Revierförstern</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Oberjägern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übernahmen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sowohl</a:t>
            </a:r>
            <a:r>
              <a:rPr lang="en-US" sz="2000" dirty="0">
                <a:solidFill>
                  <a:srgbClr val="FFFFFF"/>
                </a:solidFill>
                <a:latin typeface="Century Gothic Paneuropean"/>
                <a:ea typeface="Century Gothic Paneuropean"/>
                <a:cs typeface="Century Gothic Paneuropean"/>
                <a:sym typeface="Century Gothic Paneuropean"/>
              </a:rPr>
              <a:t> in den </a:t>
            </a:r>
            <a:r>
              <a:rPr lang="en-US" sz="2000" dirty="0" err="1">
                <a:solidFill>
                  <a:srgbClr val="FFFFFF"/>
                </a:solidFill>
                <a:latin typeface="Century Gothic Paneuropean"/>
                <a:ea typeface="Century Gothic Paneuropean"/>
                <a:cs typeface="Century Gothic Paneuropean"/>
                <a:sym typeface="Century Gothic Paneuropean"/>
              </a:rPr>
              <a:t>herrschaftlichen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auch</a:t>
            </a:r>
            <a:r>
              <a:rPr lang="en-US" sz="2000" dirty="0">
                <a:solidFill>
                  <a:srgbClr val="FFFFFF"/>
                </a:solidFill>
                <a:latin typeface="Century Gothic Paneuropean"/>
                <a:ea typeface="Century Gothic Paneuropean"/>
                <a:cs typeface="Century Gothic Paneuropean"/>
                <a:sym typeface="Century Gothic Paneuropean"/>
              </a:rPr>
              <a:t> in den </a:t>
            </a:r>
            <a:r>
              <a:rPr lang="en-US" sz="2000" dirty="0" err="1">
                <a:solidFill>
                  <a:srgbClr val="FFFFFF"/>
                </a:solidFill>
                <a:latin typeface="Century Gothic Paneuropean"/>
                <a:ea typeface="Century Gothic Paneuropean"/>
                <a:cs typeface="Century Gothic Paneuropean"/>
                <a:sym typeface="Century Gothic Paneuropean"/>
              </a:rPr>
              <a:t>Wäldern</a:t>
            </a:r>
            <a:r>
              <a:rPr lang="en-US" sz="2000" dirty="0">
                <a:solidFill>
                  <a:srgbClr val="FFFFFF"/>
                </a:solidFill>
                <a:latin typeface="Century Gothic Paneuropean"/>
                <a:ea typeface="Century Gothic Paneuropean"/>
                <a:cs typeface="Century Gothic Paneuropean"/>
                <a:sym typeface="Century Gothic Paneuropean"/>
              </a:rPr>
              <a:t>, die im </a:t>
            </a:r>
            <a:r>
              <a:rPr lang="en-US" sz="2000" dirty="0" err="1">
                <a:solidFill>
                  <a:srgbClr val="FFFFFF"/>
                </a:solidFill>
                <a:latin typeface="Century Gothic Paneuropean"/>
                <a:ea typeface="Century Gothic Paneuropean"/>
                <a:cs typeface="Century Gothic Paneuropean"/>
                <a:sym typeface="Century Gothic Paneuropean"/>
              </a:rPr>
              <a:t>Eigentum</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Gemeinden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standen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Pflege</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8" name="Freeform 8"/>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17000"/>
            </a:blip>
            <a:stretch>
              <a:fillRect t="-7468" r="-8099" b="-64168"/>
            </a:stretch>
          </a:blipFill>
        </p:spPr>
      </p:sp>
      <p:grpSp>
        <p:nvGrpSpPr>
          <p:cNvPr id="4" name="Group 4"/>
          <p:cNvGrpSpPr/>
          <p:nvPr/>
        </p:nvGrpSpPr>
        <p:grpSpPr>
          <a:xfrm>
            <a:off x="1028700" y="1713251"/>
            <a:ext cx="9950035" cy="8573750"/>
            <a:chOff x="0" y="0"/>
            <a:chExt cx="2620585" cy="2609780"/>
          </a:xfrm>
        </p:grpSpPr>
        <p:sp>
          <p:nvSpPr>
            <p:cNvPr id="5" name="Freeform 5"/>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6" name="TextBox 6"/>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722717" y="3079413"/>
            <a:ext cx="8561999" cy="2872581"/>
          </a:xfrm>
          <a:prstGeom prst="rect">
            <a:avLst/>
          </a:prstGeom>
        </p:spPr>
        <p:txBody>
          <a:bodyPr wrap="square" lIns="0" tIns="0" rIns="0" bIns="0" rtlCol="0" anchor="t">
            <a:spAutoFit/>
          </a:bodyPr>
          <a:lstStyle/>
          <a:p>
            <a:pPr algn="just">
              <a:lnSpc>
                <a:spcPts val="2799"/>
              </a:lnSpc>
            </a:pPr>
            <a:r>
              <a:rPr lang="en-US" sz="1999" dirty="0">
                <a:solidFill>
                  <a:srgbClr val="C9F635"/>
                </a:solidFill>
                <a:latin typeface="Century Gothic Paneuropean"/>
                <a:ea typeface="Century Gothic Paneuropean"/>
                <a:cs typeface="Century Gothic Paneuropean"/>
                <a:sym typeface="Century Gothic Paneuropean"/>
              </a:rPr>
              <a:t>Im </a:t>
            </a:r>
            <a:r>
              <a:rPr lang="en-US" sz="1999" dirty="0" err="1">
                <a:solidFill>
                  <a:srgbClr val="C9F635"/>
                </a:solidFill>
                <a:latin typeface="Century Gothic Paneuropean"/>
                <a:ea typeface="Century Gothic Paneuropean"/>
                <a:cs typeface="Century Gothic Paneuropean"/>
                <a:sym typeface="Century Gothic Paneuropean"/>
              </a:rPr>
              <a:t>Gegenzug</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waren</a:t>
            </a:r>
            <a:r>
              <a:rPr lang="en-US" sz="1999" dirty="0">
                <a:solidFill>
                  <a:srgbClr val="C9F635"/>
                </a:solidFill>
                <a:latin typeface="Century Gothic Paneuropean"/>
                <a:ea typeface="Century Gothic Paneuropean"/>
                <a:cs typeface="Century Gothic Paneuropean"/>
                <a:sym typeface="Century Gothic Paneuropean"/>
              </a:rPr>
              <a:t> die </a:t>
            </a:r>
            <a:r>
              <a:rPr lang="en-US" sz="1999" dirty="0" err="1">
                <a:solidFill>
                  <a:srgbClr val="C9F635"/>
                </a:solidFill>
                <a:latin typeface="Century Gothic Paneuropean"/>
                <a:ea typeface="Century Gothic Paneuropean"/>
                <a:cs typeface="Century Gothic Paneuropean"/>
                <a:sym typeface="Century Gothic Paneuropean"/>
              </a:rPr>
              <a:t>Untertanen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verpflichtet</a:t>
            </a:r>
            <a:r>
              <a:rPr lang="en-US" sz="1999" dirty="0">
                <a:solidFill>
                  <a:srgbClr val="C9F635"/>
                </a:solidFill>
                <a:latin typeface="Century Gothic Paneuropean"/>
                <a:ea typeface="Century Gothic Paneuropean"/>
                <a:cs typeface="Century Gothic Paneuropean"/>
                <a:sym typeface="Century Gothic Paneuropean"/>
              </a:rPr>
              <a:t>, für </a:t>
            </a:r>
            <a:r>
              <a:rPr lang="en-US" sz="1999" dirty="0" err="1">
                <a:solidFill>
                  <a:srgbClr val="C9F635"/>
                </a:solidFill>
                <a:latin typeface="Century Gothic Paneuropean"/>
                <a:ea typeface="Century Gothic Paneuropean"/>
                <a:cs typeface="Century Gothic Paneuropean"/>
                <a:sym typeface="Century Gothic Paneuropean"/>
              </a:rPr>
              <a:t>diese</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Leistungen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innerhalb</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ihrer</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Gemeindewaldungen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oder</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bei</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Zuweisungen</a:t>
            </a:r>
            <a:r>
              <a:rPr lang="en-US" sz="1999" dirty="0">
                <a:solidFill>
                  <a:srgbClr val="C9F635"/>
                </a:solidFill>
                <a:latin typeface="Century Gothic Paneuropean"/>
                <a:ea typeface="Century Gothic Paneuropean"/>
                <a:cs typeface="Century Gothic Paneuropean"/>
                <a:sym typeface="Century Gothic Paneuropean"/>
              </a:rPr>
              <a:t> von </a:t>
            </a:r>
            <a:r>
              <a:rPr lang="en-US" sz="1999" dirty="0" err="1">
                <a:solidFill>
                  <a:srgbClr val="C9F635"/>
                </a:solidFill>
                <a:latin typeface="Century Gothic Paneuropean"/>
                <a:ea typeface="Century Gothic Paneuropean"/>
                <a:cs typeface="Century Gothic Paneuropean"/>
                <a:sym typeface="Century Gothic Paneuropean"/>
              </a:rPr>
              <a:t>Holz</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aus</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herrschaftlichen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Waldungen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Abgaben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zu</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zahlen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Eine</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gängige</a:t>
            </a:r>
            <a:r>
              <a:rPr lang="en-US" sz="1999" dirty="0">
                <a:solidFill>
                  <a:srgbClr val="FFFFFF"/>
                </a:solidFill>
                <a:latin typeface="Century Gothic Paneuropean"/>
                <a:ea typeface="Century Gothic Paneuropean"/>
                <a:cs typeface="Century Gothic Paneuropean"/>
                <a:sym typeface="Century Gothic Paneuropean"/>
              </a:rPr>
              <a:t> Form der </a:t>
            </a:r>
            <a:r>
              <a:rPr lang="en-US" sz="1999" dirty="0" err="1">
                <a:solidFill>
                  <a:srgbClr val="FFFFFF"/>
                </a:solidFill>
                <a:latin typeface="Century Gothic Paneuropean"/>
                <a:ea typeface="Century Gothic Paneuropean"/>
                <a:cs typeface="Century Gothic Paneuropean"/>
                <a:sym typeface="Century Gothic Paneuropean"/>
              </a:rPr>
              <a:t>Gebühren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waren</a:t>
            </a:r>
            <a:r>
              <a:rPr lang="en-US" sz="1999" dirty="0">
                <a:solidFill>
                  <a:srgbClr val="FFFFFF"/>
                </a:solidFill>
                <a:latin typeface="Century Gothic Paneuropean"/>
                <a:ea typeface="Century Gothic Paneuropean"/>
                <a:cs typeface="Century Gothic Paneuropean"/>
                <a:sym typeface="Century Gothic Paneuropean"/>
              </a:rPr>
              <a:t> Stock- </a:t>
            </a:r>
            <a:r>
              <a:rPr lang="en-US" sz="1999" dirty="0" err="1">
                <a:solidFill>
                  <a:srgbClr val="FFFFFF"/>
                </a:solidFill>
                <a:latin typeface="Century Gothic Paneuropean"/>
                <a:ea typeface="Century Gothic Paneuropean"/>
                <a:cs typeface="Century Gothic Paneuropean"/>
                <a:sym typeface="Century Gothic Paneuropean"/>
              </a:rPr>
              <a:t>oder</a:t>
            </a:r>
            <a:r>
              <a:rPr lang="en-US" sz="1999" dirty="0">
                <a:solidFill>
                  <a:srgbClr val="FFFFFF"/>
                </a:solidFill>
                <a:latin typeface="Century Gothic Paneuropean"/>
                <a:ea typeface="Century Gothic Paneuropean"/>
                <a:cs typeface="Century Gothic Paneuropean"/>
                <a:sym typeface="Century Gothic Paneuropean"/>
              </a:rPr>
              <a:t> Stammgeld</a:t>
            </a:r>
            <a:r>
              <a:rPr lang="en-US" sz="1999" baseline="30000" dirty="0">
                <a:solidFill>
                  <a:srgbClr val="FFFFFF"/>
                </a:solidFill>
                <a:latin typeface="Century Gothic Paneuropean"/>
                <a:ea typeface="Century Gothic Paneuropean"/>
                <a:cs typeface="Century Gothic Paneuropean"/>
                <a:sym typeface="Century Gothic Paneuropean"/>
              </a:rPr>
              <a:t>20</a:t>
            </a:r>
            <a:r>
              <a:rPr lang="en-US" sz="1999" dirty="0">
                <a:solidFill>
                  <a:srgbClr val="FFFFFF"/>
                </a:solidFill>
                <a:latin typeface="Century Gothic Paneuropean"/>
                <a:ea typeface="Century Gothic Paneuropean"/>
                <a:cs typeface="Century Gothic Paneuropean"/>
                <a:sym typeface="Century Gothic Paneuropean"/>
              </a:rPr>
              <a:t>, das </a:t>
            </a:r>
            <a:r>
              <a:rPr lang="en-US" sz="1999" dirty="0" err="1">
                <a:solidFill>
                  <a:srgbClr val="FFFFFF"/>
                </a:solidFill>
                <a:latin typeface="Century Gothic Paneuropean"/>
                <a:ea typeface="Century Gothic Paneuropean"/>
                <a:cs typeface="Century Gothic Paneuropean"/>
                <a:sym typeface="Century Gothic Paneuropean"/>
              </a:rPr>
              <a:t>neben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dem</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Kaufpreis</a:t>
            </a:r>
            <a:r>
              <a:rPr lang="en-US" sz="1999" dirty="0">
                <a:solidFill>
                  <a:srgbClr val="FFFFFF"/>
                </a:solidFill>
                <a:latin typeface="Century Gothic Paneuropean"/>
                <a:ea typeface="Century Gothic Paneuropean"/>
                <a:cs typeface="Century Gothic Paneuropean"/>
                <a:sym typeface="Century Gothic Paneuropean"/>
              </a:rPr>
              <a:t> für </a:t>
            </a:r>
            <a:r>
              <a:rPr lang="en-US" sz="1999" dirty="0" err="1">
                <a:solidFill>
                  <a:srgbClr val="FFFFFF"/>
                </a:solidFill>
                <a:latin typeface="Century Gothic Paneuropean"/>
                <a:ea typeface="Century Gothic Paneuropean"/>
                <a:cs typeface="Century Gothic Paneuropean"/>
                <a:sym typeface="Century Gothic Paneuropean"/>
              </a:rPr>
              <a:t>Holz</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aus</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herrschaftlichem</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Bestand</a:t>
            </a:r>
            <a:r>
              <a:rPr lang="en-US" sz="1999" dirty="0">
                <a:solidFill>
                  <a:srgbClr val="FFFFFF"/>
                </a:solidFill>
                <a:latin typeface="Century Gothic Paneuropean"/>
                <a:ea typeface="Century Gothic Paneuropean"/>
                <a:cs typeface="Century Gothic Paneuropean"/>
                <a:sym typeface="Century Gothic Paneuropean"/>
              </a:rPr>
              <a:t> an den </a:t>
            </a:r>
            <a:r>
              <a:rPr lang="en-US" sz="1999" dirty="0" err="1">
                <a:solidFill>
                  <a:srgbClr val="FFFFFF"/>
                </a:solidFill>
                <a:latin typeface="Century Gothic Paneuropean"/>
                <a:ea typeface="Century Gothic Paneuropean"/>
                <a:cs typeface="Century Gothic Paneuropean"/>
                <a:sym typeface="Century Gothic Paneuropean"/>
              </a:rPr>
              <a:t>zuständigen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Oberjäger</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bzw</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Revierförster</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zu</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zahlen</a:t>
            </a:r>
            <a:r>
              <a:rPr lang="en-US" sz="1999" dirty="0">
                <a:solidFill>
                  <a:srgbClr val="FFFFFF"/>
                </a:solidFill>
                <a:latin typeface="Century Gothic Paneuropean"/>
                <a:ea typeface="Century Gothic Paneuropean"/>
                <a:cs typeface="Century Gothic Paneuropean"/>
                <a:sym typeface="Century Gothic Paneuropean"/>
              </a:rPr>
              <a:t> war. Des </a:t>
            </a:r>
            <a:r>
              <a:rPr lang="en-US" sz="1999" dirty="0" err="1">
                <a:solidFill>
                  <a:srgbClr val="FFFFFF"/>
                </a:solidFill>
                <a:latin typeface="Century Gothic Paneuropean"/>
                <a:ea typeface="Century Gothic Paneuropean"/>
                <a:cs typeface="Century Gothic Paneuropean"/>
                <a:sym typeface="Century Gothic Paneuropean"/>
              </a:rPr>
              <a:t>Weiteren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hatten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Gemeinden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eine</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bestimmte</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Menge</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Holz</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aus</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ihren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Waldungen</a:t>
            </a:r>
            <a:r>
              <a:rPr lang="en-US" sz="1999" dirty="0">
                <a:solidFill>
                  <a:srgbClr val="FFFFFF"/>
                </a:solidFill>
                <a:latin typeface="Century Gothic Paneuropean"/>
                <a:ea typeface="Century Gothic Paneuropean"/>
                <a:cs typeface="Century Gothic Paneuropean"/>
                <a:sym typeface="Century Gothic Paneuropean"/>
              </a:rPr>
              <a:t> an die </a:t>
            </a:r>
            <a:r>
              <a:rPr lang="en-US" sz="1999" dirty="0" err="1">
                <a:solidFill>
                  <a:srgbClr val="FFFFFF"/>
                </a:solidFill>
                <a:latin typeface="Century Gothic Paneuropean"/>
                <a:ea typeface="Century Gothic Paneuropean"/>
                <a:cs typeface="Century Gothic Paneuropean"/>
                <a:sym typeface="Century Gothic Paneuropean"/>
              </a:rPr>
              <a:t>Herrschaft</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abzugeben</a:t>
            </a:r>
            <a:r>
              <a:rPr lang="en-US" sz="1999" dirty="0">
                <a:solidFill>
                  <a:srgbClr val="FFFFFF"/>
                </a:solidFill>
                <a:latin typeface="Century Gothic Paneuropean"/>
                <a:ea typeface="Century Gothic Paneuropean"/>
                <a:cs typeface="Century Gothic Paneuropean"/>
                <a:sym typeface="Century Gothic Paneuropean"/>
              </a:rPr>
              <a:t> (</a:t>
            </a:r>
            <a:r>
              <a:rPr lang="en-US" sz="1999" dirty="0" err="1">
                <a:solidFill>
                  <a:srgbClr val="FFFFFF"/>
                </a:solidFill>
                <a:latin typeface="Century Gothic Paneuropean"/>
                <a:ea typeface="Century Gothic Paneuropean"/>
                <a:cs typeface="Century Gothic Paneuropean"/>
                <a:sym typeface="Century Gothic Paneuropean"/>
              </a:rPr>
              <a:t>Fronholz</a:t>
            </a:r>
            <a:r>
              <a:rPr lang="en-US" sz="1999" dirty="0">
                <a:solidFill>
                  <a:srgbClr val="FFFFFF"/>
                </a:solidFill>
                <a:latin typeface="Century Gothic Paneuropean"/>
                <a:ea typeface="Century Gothic Paneuropean"/>
                <a:cs typeface="Century Gothic Paneuropean"/>
                <a:sym typeface="Century Gothic Paneuropean"/>
              </a:rPr>
              <a:t>).</a:t>
            </a:r>
          </a:p>
        </p:txBody>
      </p:sp>
      <p:sp>
        <p:nvSpPr>
          <p:cNvPr id="8" name="Freeform 8"/>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843" b="-11780"/>
            </a:stretch>
          </a:blipFill>
        </p:spPr>
      </p:sp>
      <p:grpSp>
        <p:nvGrpSpPr>
          <p:cNvPr id="3" name="Group 3"/>
          <p:cNvGrpSpPr/>
          <p:nvPr/>
        </p:nvGrpSpPr>
        <p:grpSpPr>
          <a:xfrm>
            <a:off x="547091" y="2509322"/>
            <a:ext cx="7731600" cy="7777678"/>
            <a:chOff x="0" y="0"/>
            <a:chExt cx="2036306" cy="2419810"/>
          </a:xfrm>
        </p:grpSpPr>
        <p:sp>
          <p:nvSpPr>
            <p:cNvPr id="4" name="Freeform 4"/>
            <p:cNvSpPr/>
            <p:nvPr/>
          </p:nvSpPr>
          <p:spPr>
            <a:xfrm>
              <a:off x="0" y="0"/>
              <a:ext cx="2036306" cy="2419810"/>
            </a:xfrm>
            <a:custGeom>
              <a:avLst/>
              <a:gdLst/>
              <a:ahLst/>
              <a:cxnLst/>
              <a:rect l="l" t="t" r="r" b="b"/>
              <a:pathLst>
                <a:path w="2036306" h="2419810">
                  <a:moveTo>
                    <a:pt x="0" y="0"/>
                  </a:moveTo>
                  <a:lnTo>
                    <a:pt x="2036306" y="0"/>
                  </a:lnTo>
                  <a:lnTo>
                    <a:pt x="2036306" y="2419810"/>
                  </a:lnTo>
                  <a:lnTo>
                    <a:pt x="0" y="2419810"/>
                  </a:lnTo>
                  <a:close/>
                </a:path>
              </a:pathLst>
            </a:custGeom>
            <a:solidFill>
              <a:srgbClr val="0D2440">
                <a:alpha val="80000"/>
              </a:srgbClr>
            </a:solidFill>
          </p:spPr>
        </p:sp>
        <p:sp>
          <p:nvSpPr>
            <p:cNvPr id="5" name="TextBox 5"/>
            <p:cNvSpPr txBox="1"/>
            <p:nvPr/>
          </p:nvSpPr>
          <p:spPr>
            <a:xfrm>
              <a:off x="0" y="-38100"/>
              <a:ext cx="2036306" cy="245791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982076" y="3720902"/>
            <a:ext cx="6861629" cy="2807097"/>
          </a:xfrm>
          <a:prstGeom prst="rect">
            <a:avLst/>
          </a:prstGeom>
        </p:spPr>
        <p:txBody>
          <a:bodyPr lIns="0" tIns="0" rIns="0" bIns="0" rtlCol="0" anchor="t">
            <a:spAutoFit/>
          </a:bodyPr>
          <a:lstStyle/>
          <a:p>
            <a:pPr marL="0" lvl="0" indent="0"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den Blieskasteler </a:t>
            </a:r>
            <a:r>
              <a:rPr lang="en-US" sz="2000" dirty="0" err="1">
                <a:solidFill>
                  <a:srgbClr val="FFFFFF"/>
                </a:solidFill>
                <a:latin typeface="Century Gothic Paneuropean"/>
                <a:ea typeface="Century Gothic Paneuropean"/>
                <a:cs typeface="Century Gothic Paneuropean"/>
                <a:sym typeface="Century Gothic Paneuropean"/>
              </a:rPr>
              <a:t>Quellen</a:t>
            </a:r>
            <a:r>
              <a:rPr lang="en-US" sz="2000" dirty="0">
                <a:solidFill>
                  <a:srgbClr val="FFFFFF"/>
                </a:solidFill>
                <a:latin typeface="Century Gothic Paneuropean"/>
                <a:ea typeface="Century Gothic Paneuropean"/>
                <a:cs typeface="Century Gothic Paneuropean"/>
                <a:sym typeface="Century Gothic Paneuropean"/>
              </a:rPr>
              <a:t> des 18.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wird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deutlich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dass</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Waldnutzung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nicht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mehr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bisher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funktionierte</a:t>
            </a:r>
            <a:r>
              <a:rPr lang="en-US" sz="2000" dirty="0">
                <a:solidFill>
                  <a:srgbClr val="FFFFFF"/>
                </a:solidFill>
                <a:latin typeface="Century Gothic Paneuropean"/>
                <a:ea typeface="Century Gothic Paneuropean"/>
                <a:cs typeface="Century Gothic Paneuropean"/>
                <a:sym typeface="Century Gothic Paneuropean"/>
              </a:rPr>
              <a:t> und die </a:t>
            </a:r>
            <a:r>
              <a:rPr lang="en-US" sz="2000" dirty="0" err="1">
                <a:solidFill>
                  <a:srgbClr val="FFFFFF"/>
                </a:solidFill>
                <a:latin typeface="Century Gothic Paneuropean"/>
                <a:ea typeface="Century Gothic Paneuropean"/>
                <a:cs typeface="Century Gothic Paneuropean"/>
                <a:sym typeface="Century Gothic Paneuropean"/>
              </a:rPr>
              <a:t>Ressourcen</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Waldes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endlich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schienen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a:t>
            </a:r>
            <a:r>
              <a:rPr lang="en-US" sz="2000" dirty="0">
                <a:solidFill>
                  <a:srgbClr val="C9F635"/>
                </a:solidFill>
                <a:latin typeface="Century Gothic Paneuropean"/>
                <a:ea typeface="Century Gothic Paneuropean"/>
                <a:cs typeface="Century Gothic Paneuropean"/>
                <a:sym typeface="Century Gothic Paneuropean"/>
              </a:rPr>
              <a:t> im </a:t>
            </a:r>
            <a:r>
              <a:rPr lang="en-US" sz="2000" dirty="0" err="1">
                <a:solidFill>
                  <a:srgbClr val="C9F635"/>
                </a:solidFill>
                <a:latin typeface="Century Gothic Paneuropean"/>
                <a:ea typeface="Century Gothic Paneuropean"/>
                <a:cs typeface="Century Gothic Paneuropean"/>
                <a:sym typeface="Century Gothic Paneuropean"/>
              </a:rPr>
              <a:t>Vergleich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zum</a:t>
            </a:r>
            <a:r>
              <a:rPr lang="en-US" sz="2000" dirty="0">
                <a:solidFill>
                  <a:srgbClr val="C9F635"/>
                </a:solidFill>
                <a:latin typeface="Century Gothic Paneuropean"/>
                <a:ea typeface="Century Gothic Paneuropean"/>
                <a:cs typeface="Century Gothic Paneuropean"/>
                <a:sym typeface="Century Gothic Paneuropean"/>
              </a:rPr>
              <a:t> 17. </a:t>
            </a:r>
            <a:r>
              <a:rPr lang="en-US" sz="2000" dirty="0" err="1">
                <a:solidFill>
                  <a:srgbClr val="C9F635"/>
                </a:solidFill>
                <a:latin typeface="Century Gothic Paneuropean"/>
                <a:ea typeface="Century Gothic Paneuropean"/>
                <a:cs typeface="Century Gothic Paneuropean"/>
                <a:sym typeface="Century Gothic Paneuropean"/>
              </a:rPr>
              <a:t>Jahrhundert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stetig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wachsende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Bevölkerung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zusammen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mit</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Entstehung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erster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Industriebetriebe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führte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einem</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höheren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Bedarf</a:t>
            </a:r>
            <a:r>
              <a:rPr lang="en-US" sz="2000" dirty="0">
                <a:solidFill>
                  <a:srgbClr val="C9F635"/>
                </a:solidFill>
                <a:latin typeface="Century Gothic Paneuropean"/>
                <a:ea typeface="Century Gothic Paneuropean"/>
                <a:cs typeface="Century Gothic Paneuropean"/>
                <a:sym typeface="Century Gothic Paneuropean"/>
              </a:rPr>
              <a:t> an </a:t>
            </a:r>
            <a:r>
              <a:rPr lang="en-US" sz="2000" dirty="0" err="1">
                <a:solidFill>
                  <a:srgbClr val="C9F635"/>
                </a:solidFill>
                <a:latin typeface="Century Gothic Paneuropean"/>
                <a:ea typeface="Century Gothic Paneuropean"/>
                <a:cs typeface="Century Gothic Paneuropean"/>
                <a:sym typeface="Century Gothic Paneuropean"/>
              </a:rPr>
              <a:t>Holz</a:t>
            </a:r>
            <a:r>
              <a:rPr lang="en-US" sz="2000" dirty="0">
                <a:solidFill>
                  <a:srgbClr val="C9F635"/>
                </a:solidFill>
                <a:latin typeface="Century Gothic Paneuropean"/>
                <a:ea typeface="Century Gothic Paneuropean"/>
                <a:cs typeface="Century Gothic Paneuropean"/>
                <a:sym typeface="Century Gothic Paneuropean"/>
              </a:rPr>
              <a:t>.</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Anzahl</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Waldflächen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Holzentnahme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blieb</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jedoch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gleich</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7" name="TextBox 7"/>
          <p:cNvSpPr txBox="1"/>
          <p:nvPr/>
        </p:nvSpPr>
        <p:spPr>
          <a:xfrm>
            <a:off x="5900623" y="8650102"/>
            <a:ext cx="2206175" cy="339775"/>
          </a:xfrm>
          <a:prstGeom prst="rect">
            <a:avLst/>
          </a:prstGeom>
        </p:spPr>
        <p:txBody>
          <a:bodyPr lIns="0" tIns="0" rIns="0" bIns="0" rtlCol="0" anchor="t">
            <a:spAutoFit/>
          </a:bodyPr>
          <a:lstStyle/>
          <a:p>
            <a:pPr algn="ct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Bannkarte, 1755         </a:t>
            </a:r>
          </a:p>
        </p:txBody>
      </p:sp>
      <p:sp>
        <p:nvSpPr>
          <p:cNvPr id="8" name="Freeform 8"/>
          <p:cNvSpPr/>
          <p:nvPr/>
        </p:nvSpPr>
        <p:spPr>
          <a:xfrm>
            <a:off x="7180858"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2280175"/>
            <a:ext cx="16230600" cy="6820269"/>
            <a:chOff x="0" y="0"/>
            <a:chExt cx="4274726" cy="1796285"/>
          </a:xfrm>
        </p:grpSpPr>
        <p:sp>
          <p:nvSpPr>
            <p:cNvPr id="4" name="Freeform 4"/>
            <p:cNvSpPr/>
            <p:nvPr/>
          </p:nvSpPr>
          <p:spPr>
            <a:xfrm>
              <a:off x="0" y="0"/>
              <a:ext cx="4274726" cy="1796285"/>
            </a:xfrm>
            <a:custGeom>
              <a:avLst/>
              <a:gdLst/>
              <a:ahLst/>
              <a:cxnLst/>
              <a:rect l="l" t="t" r="r" b="b"/>
              <a:pathLst>
                <a:path w="4274726" h="1796285">
                  <a:moveTo>
                    <a:pt x="0" y="0"/>
                  </a:moveTo>
                  <a:lnTo>
                    <a:pt x="4274726" y="0"/>
                  </a:lnTo>
                  <a:lnTo>
                    <a:pt x="4274726" y="1796285"/>
                  </a:lnTo>
                  <a:lnTo>
                    <a:pt x="0" y="1796285"/>
                  </a:lnTo>
                  <a:close/>
                </a:path>
              </a:pathLst>
            </a:custGeom>
            <a:solidFill>
              <a:srgbClr val="0D2440">
                <a:alpha val="69804"/>
              </a:srgbClr>
            </a:solidFill>
          </p:spPr>
        </p:sp>
        <p:sp>
          <p:nvSpPr>
            <p:cNvPr id="5" name="TextBox 5"/>
            <p:cNvSpPr txBox="1"/>
            <p:nvPr/>
          </p:nvSpPr>
          <p:spPr>
            <a:xfrm>
              <a:off x="0" y="-38100"/>
              <a:ext cx="4274726" cy="1834385"/>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860778" y="1622671"/>
            <a:ext cx="12566444" cy="2105124"/>
          </a:xfrm>
          <a:prstGeom prst="rect">
            <a:avLst/>
          </a:prstGeom>
        </p:spPr>
        <p:txBody>
          <a:bodyPr lIns="0" tIns="0" rIns="0" bIns="0" rtlCol="0" anchor="t">
            <a:spAutoFit/>
          </a:bodyPr>
          <a:lstStyle/>
          <a:p>
            <a:pPr algn="ctr">
              <a:lnSpc>
                <a:spcPts val="8400"/>
              </a:lnSpc>
            </a:pPr>
            <a:r>
              <a:rPr lang="en-US" sz="6000" dirty="0">
                <a:solidFill>
                  <a:srgbClr val="C9F635"/>
                </a:solidFill>
                <a:latin typeface="League Spartan"/>
                <a:ea typeface="League Spartan"/>
                <a:cs typeface="League Spartan"/>
                <a:sym typeface="League Spartan"/>
              </a:rPr>
              <a:t>Wald- und </a:t>
            </a:r>
            <a:r>
              <a:rPr lang="en-US" sz="6000" dirty="0" err="1">
                <a:solidFill>
                  <a:srgbClr val="C9F635"/>
                </a:solidFill>
                <a:latin typeface="League Spartan"/>
                <a:ea typeface="League Spartan"/>
                <a:cs typeface="League Spartan"/>
                <a:sym typeface="League Spartan"/>
              </a:rPr>
              <a:t>Weidestreitigkeiten</a:t>
            </a:r>
            <a:r>
              <a:rPr lang="en-US" sz="6000" dirty="0">
                <a:solidFill>
                  <a:srgbClr val="C9F635"/>
                </a:solidFill>
                <a:latin typeface="League Spartan"/>
                <a:ea typeface="League Spartan"/>
                <a:cs typeface="League Spartan"/>
                <a:sym typeface="League Spartan"/>
              </a:rPr>
              <a:t> im 18. und 19. </a:t>
            </a:r>
            <a:r>
              <a:rPr lang="en-US" sz="6000" dirty="0" err="1">
                <a:solidFill>
                  <a:srgbClr val="C9F635"/>
                </a:solidFill>
                <a:latin typeface="League Spartan"/>
                <a:ea typeface="League Spartan"/>
                <a:cs typeface="League Spartan"/>
                <a:sym typeface="League Spartan"/>
              </a:rPr>
              <a:t>Jahrhundert</a:t>
            </a:r>
            <a:endParaRPr lang="en-US" sz="6000" dirty="0">
              <a:solidFill>
                <a:srgbClr val="C9F635"/>
              </a:solidFill>
              <a:latin typeface="League Spartan"/>
              <a:ea typeface="League Spartan"/>
              <a:cs typeface="League Spartan"/>
              <a:sym typeface="League Spartan"/>
            </a:endParaRPr>
          </a:p>
        </p:txBody>
      </p:sp>
      <p:sp>
        <p:nvSpPr>
          <p:cNvPr id="8" name="TextBox 8"/>
          <p:cNvSpPr txBox="1"/>
          <p:nvPr/>
        </p:nvSpPr>
        <p:spPr>
          <a:xfrm>
            <a:off x="2085069" y="4425851"/>
            <a:ext cx="7369683" cy="3231654"/>
          </a:xfrm>
          <a:prstGeom prst="rect">
            <a:avLst/>
          </a:prstGeom>
        </p:spPr>
        <p:txBody>
          <a:bodyPr wrap="square"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Gemeindewäldern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durch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landesherrschaftliche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Bedienstete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unterschiedliche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Auffassungen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Nutzungs</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Eigentumsrechten</a:t>
            </a:r>
            <a:r>
              <a:rPr lang="en-US" sz="2000" dirty="0">
                <a:solidFill>
                  <a:srgbClr val="FFFFFF"/>
                </a:solidFill>
                <a:latin typeface="Century Gothic Paneuropean"/>
                <a:ea typeface="Century Gothic Paneuropean"/>
                <a:cs typeface="Century Gothic Paneuropean"/>
                <a:sym typeface="Century Gothic Paneuropean"/>
              </a:rPr>
              <a:t> an </a:t>
            </a:r>
            <a:r>
              <a:rPr lang="en-US" sz="2000" dirty="0" err="1">
                <a:solidFill>
                  <a:srgbClr val="FFFFFF"/>
                </a:solidFill>
                <a:latin typeface="Century Gothic Paneuropean"/>
                <a:ea typeface="Century Gothic Paneuropean"/>
                <a:cs typeface="Century Gothic Paneuropean"/>
                <a:sym typeface="Century Gothic Paneuropean"/>
              </a:rPr>
              <a:t>Holz</a:t>
            </a:r>
            <a:r>
              <a:rPr lang="en-US" sz="2000" dirty="0">
                <a:solidFill>
                  <a:srgbClr val="FFFFFF"/>
                </a:solidFill>
                <a:latin typeface="Century Gothic Paneuropean"/>
                <a:ea typeface="Century Gothic Paneuropean"/>
                <a:cs typeface="Century Gothic Paneuropean"/>
                <a:sym typeface="Century Gothic Paneuropean"/>
              </a:rPr>
              <a:t>, Wald- und </a:t>
            </a:r>
            <a:r>
              <a:rPr lang="en-US" sz="2000" dirty="0" err="1">
                <a:solidFill>
                  <a:srgbClr val="FFFFFF"/>
                </a:solidFill>
                <a:latin typeface="Century Gothic Paneuropean"/>
                <a:ea typeface="Century Gothic Paneuropean"/>
                <a:cs typeface="Century Gothic Paneuropean"/>
                <a:sym typeface="Century Gothic Paneuropean"/>
              </a:rPr>
              <a:t>Weideflächen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führten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mehrfach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Konflikten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Welcher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Stellenwert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Wald und </a:t>
            </a:r>
            <a:r>
              <a:rPr lang="en-US" sz="2000" dirty="0" err="1">
                <a:solidFill>
                  <a:srgbClr val="FFFFFF"/>
                </a:solidFill>
                <a:latin typeface="Century Gothic Paneuropean"/>
                <a:ea typeface="Century Gothic Paneuropean"/>
                <a:cs typeface="Century Gothic Paneuropean"/>
                <a:sym typeface="Century Gothic Paneuropean"/>
              </a:rPr>
              <a:t>seinen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Ressourcen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während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zukam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zeigte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beispielsweise</a:t>
            </a:r>
            <a:r>
              <a:rPr lang="en-US" sz="2000" dirty="0">
                <a:solidFill>
                  <a:srgbClr val="FFFFFF"/>
                </a:solidFill>
                <a:latin typeface="Century Gothic Paneuropean"/>
                <a:ea typeface="Century Gothic Paneuropean"/>
                <a:cs typeface="Century Gothic Paneuropean"/>
                <a:sym typeface="Century Gothic Paneuropean"/>
              </a:rPr>
              <a:t> in der </a:t>
            </a:r>
            <a:r>
              <a:rPr lang="en-US" sz="2000" dirty="0" err="1">
                <a:solidFill>
                  <a:srgbClr val="FFFFFF"/>
                </a:solidFill>
                <a:latin typeface="Century Gothic Paneuropean"/>
                <a:ea typeface="Century Gothic Paneuropean"/>
                <a:cs typeface="Century Gothic Paneuropean"/>
                <a:sym typeface="Century Gothic Paneuropean"/>
              </a:rPr>
              <a:t>Dokumentation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gerichtlicher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Prozesse</a:t>
            </a:r>
            <a:r>
              <a:rPr lang="en-US" sz="2000" dirty="0">
                <a:solidFill>
                  <a:srgbClr val="FFFFFF"/>
                </a:solidFill>
                <a:latin typeface="Century Gothic Paneuropean"/>
                <a:ea typeface="Century Gothic Paneuropean"/>
                <a:cs typeface="Century Gothic Paneuropean"/>
                <a:sym typeface="Century Gothic Paneuropean"/>
              </a:rPr>
              <a:t> um </a:t>
            </a:r>
            <a:r>
              <a:rPr lang="en-US" sz="2000" dirty="0" err="1">
                <a:solidFill>
                  <a:srgbClr val="FFFFFF"/>
                </a:solidFill>
                <a:latin typeface="Century Gothic Paneuropean"/>
                <a:ea typeface="Century Gothic Paneuropean"/>
                <a:cs typeface="Century Gothic Paneuropean"/>
                <a:sym typeface="Century Gothic Paneuropean"/>
              </a:rPr>
              <a:t>Nutzungsrechte</a:t>
            </a:r>
            <a:r>
              <a:rPr lang="en-US" sz="2000" dirty="0">
                <a:solidFill>
                  <a:srgbClr val="FFFFFF"/>
                </a:solidFill>
                <a:latin typeface="Century Gothic Paneuropean"/>
                <a:ea typeface="Century Gothic Paneuropean"/>
                <a:cs typeface="Century Gothic Paneuropean"/>
                <a:sym typeface="Century Gothic Paneuropean"/>
              </a:rPr>
              <a:t> auf Blieskasteler und </a:t>
            </a:r>
            <a:r>
              <a:rPr lang="en-US" sz="2000" dirty="0" err="1">
                <a:solidFill>
                  <a:srgbClr val="FFFFFF"/>
                </a:solidFill>
                <a:latin typeface="Century Gothic Paneuropean"/>
                <a:ea typeface="Century Gothic Paneuropean"/>
                <a:cs typeface="Century Gothic Paneuropean"/>
                <a:sym typeface="Century Gothic Paneuropean"/>
              </a:rPr>
              <a:t>Lautzkircher</a:t>
            </a:r>
            <a:r>
              <a:rPr lang="en-US" sz="2000" dirty="0">
                <a:solidFill>
                  <a:srgbClr val="FFFFFF"/>
                </a:solidFill>
                <a:latin typeface="Century Gothic Paneuropean"/>
                <a:ea typeface="Century Gothic Paneuropean"/>
                <a:cs typeface="Century Gothic Paneuropean"/>
                <a:sym typeface="Century Gothic Paneuropean"/>
              </a:rPr>
              <a:t> Bann (1711-1843)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Streit</a:t>
            </a:r>
            <a:r>
              <a:rPr lang="en-US" sz="2000" dirty="0">
                <a:solidFill>
                  <a:srgbClr val="FFFFFF"/>
                </a:solidFill>
                <a:latin typeface="Century Gothic Paneuropean"/>
                <a:ea typeface="Century Gothic Paneuropean"/>
                <a:cs typeface="Century Gothic Paneuropean"/>
                <a:sym typeface="Century Gothic Paneuropean"/>
              </a:rPr>
              <a:t> um </a:t>
            </a:r>
            <a:r>
              <a:rPr lang="en-US" sz="2000" dirty="0" err="1">
                <a:solidFill>
                  <a:srgbClr val="FFFFFF"/>
                </a:solidFill>
                <a:latin typeface="Century Gothic Paneuropean"/>
                <a:ea typeface="Century Gothic Paneuropean"/>
                <a:cs typeface="Century Gothic Paneuropean"/>
                <a:sym typeface="Century Gothic Paneuropean"/>
              </a:rPr>
              <a:t>Anteile</a:t>
            </a:r>
            <a:r>
              <a:rPr lang="en-US" sz="2000" dirty="0">
                <a:solidFill>
                  <a:srgbClr val="FFFFFF"/>
                </a:solidFill>
                <a:latin typeface="Century Gothic Paneuropean"/>
                <a:ea typeface="Century Gothic Paneuropean"/>
                <a:cs typeface="Century Gothic Paneuropean"/>
                <a:sym typeface="Century Gothic Paneuropean"/>
              </a:rPr>
              <a:t> am </a:t>
            </a:r>
            <a:r>
              <a:rPr lang="en-US" sz="2000" dirty="0" err="1">
                <a:solidFill>
                  <a:srgbClr val="FFFFFF"/>
                </a:solidFill>
                <a:latin typeface="Century Gothic Paneuropean"/>
                <a:ea typeface="Century Gothic Paneuropean"/>
                <a:cs typeface="Century Gothic Paneuropean"/>
                <a:sym typeface="Century Gothic Paneuropean"/>
              </a:rPr>
              <a:t>Wittwald</a:t>
            </a:r>
            <a:r>
              <a:rPr lang="en-US" sz="2000" dirty="0">
                <a:solidFill>
                  <a:srgbClr val="FFFFFF"/>
                </a:solidFill>
                <a:latin typeface="Century Gothic Paneuropean"/>
                <a:ea typeface="Century Gothic Paneuropean"/>
                <a:cs typeface="Century Gothic Paneuropean"/>
                <a:sym typeface="Century Gothic Paneuropean"/>
              </a:rPr>
              <a:t> (1756-1780).</a:t>
            </a:r>
            <a:r>
              <a:rPr lang="en-US" sz="2000" baseline="30000" dirty="0">
                <a:solidFill>
                  <a:srgbClr val="FFFFFF"/>
                </a:solidFill>
                <a:latin typeface="Century Gothic Paneuropean"/>
                <a:ea typeface="Century Gothic Paneuropean"/>
                <a:cs typeface="Century Gothic Paneuropean"/>
                <a:sym typeface="Century Gothic Paneuropean"/>
              </a:rPr>
              <a:t>21</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9" name="TextBox 9"/>
          <p:cNvSpPr txBox="1"/>
          <p:nvPr/>
        </p:nvSpPr>
        <p:spPr>
          <a:xfrm>
            <a:off x="10511121" y="4425851"/>
            <a:ext cx="6095841" cy="2807097"/>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zeitweiligen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Unterbrechungen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stritten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die Blieskasteler </a:t>
            </a:r>
            <a:r>
              <a:rPr lang="en-US" sz="2000" dirty="0" err="1">
                <a:solidFill>
                  <a:srgbClr val="FFFFFF"/>
                </a:solidFill>
                <a:latin typeface="Century Gothic Paneuropean"/>
                <a:ea typeface="Century Gothic Paneuropean"/>
                <a:cs typeface="Century Gothic Paneuropean"/>
                <a:sym typeface="Century Gothic Paneuropean"/>
              </a:rPr>
              <a:t>Bürgerschaft</a:t>
            </a:r>
            <a:r>
              <a:rPr lang="en-US" sz="2000" dirty="0">
                <a:solidFill>
                  <a:srgbClr val="FFFFFF"/>
                </a:solidFill>
                <a:latin typeface="Century Gothic Paneuropean"/>
                <a:ea typeface="Century Gothic Paneuropean"/>
                <a:cs typeface="Century Gothic Paneuropean"/>
                <a:sym typeface="Century Gothic Paneuropean"/>
              </a:rPr>
              <a:t> und die </a:t>
            </a:r>
            <a:r>
              <a:rPr lang="en-US" sz="2000" dirty="0" err="1">
                <a:solidFill>
                  <a:srgbClr val="FFFFFF"/>
                </a:solidFill>
                <a:latin typeface="Century Gothic Paneuropean"/>
                <a:ea typeface="Century Gothic Paneuropean"/>
                <a:cs typeface="Century Gothic Paneuropean"/>
                <a:sym typeface="Century Gothic Paneuropean"/>
              </a:rPr>
              <a:t>Gemeinde</a:t>
            </a:r>
            <a:r>
              <a:rPr lang="en-US" sz="2000" dirty="0">
                <a:solidFill>
                  <a:srgbClr val="FFFFFF"/>
                </a:solidFill>
                <a:latin typeface="Century Gothic Paneuropean"/>
                <a:ea typeface="Century Gothic Paneuropean"/>
                <a:cs typeface="Century Gothic Paneuropean"/>
                <a:sym typeface="Century Gothic Paneuropean"/>
              </a:rPr>
              <a:t> Lautzkirchen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Jahrhundert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hinweg</a:t>
            </a:r>
            <a:r>
              <a:rPr lang="en-US" sz="2000" dirty="0">
                <a:solidFill>
                  <a:srgbClr val="FFFFFF"/>
                </a:solidFill>
                <a:latin typeface="Century Gothic Paneuropean"/>
                <a:ea typeface="Century Gothic Paneuropean"/>
                <a:cs typeface="Century Gothic Paneuropean"/>
                <a:sym typeface="Century Gothic Paneuropean"/>
              </a:rPr>
              <a:t> um </a:t>
            </a:r>
            <a:r>
              <a:rPr lang="en-US" sz="2000" dirty="0" err="1">
                <a:solidFill>
                  <a:srgbClr val="FFFFFF"/>
                </a:solidFill>
                <a:latin typeface="Century Gothic Paneuropean"/>
                <a:ea typeface="Century Gothic Paneuropean"/>
                <a:cs typeface="Century Gothic Paneuropean"/>
                <a:sym typeface="Century Gothic Paneuropean"/>
              </a:rPr>
              <a:t>gegenseitige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Nutzungsrechte</a:t>
            </a:r>
            <a:r>
              <a:rPr lang="en-US" sz="2000" dirty="0">
                <a:solidFill>
                  <a:srgbClr val="FFFFFF"/>
                </a:solidFill>
                <a:latin typeface="Century Gothic Paneuropean"/>
                <a:ea typeface="Century Gothic Paneuropean"/>
                <a:cs typeface="Century Gothic Paneuropean"/>
                <a:sym typeface="Century Gothic Paneuropean"/>
              </a:rPr>
              <a:t> am </a:t>
            </a:r>
            <a:r>
              <a:rPr lang="en-US" sz="2000" dirty="0" err="1">
                <a:solidFill>
                  <a:srgbClr val="FFFFFF"/>
                </a:solidFill>
                <a:latin typeface="Century Gothic Paneuropean"/>
                <a:ea typeface="Century Gothic Paneuropean"/>
                <a:cs typeface="Century Gothic Paneuropean"/>
                <a:sym typeface="Century Gothic Paneuropean"/>
              </a:rPr>
              <a:t>Wittwald</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gemeinschaftliche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Weiderechte</a:t>
            </a:r>
            <a:r>
              <a:rPr lang="en-US" sz="2000" dirty="0">
                <a:solidFill>
                  <a:srgbClr val="FFFFFF"/>
                </a:solidFill>
                <a:latin typeface="Century Gothic Paneuropean"/>
                <a:ea typeface="Century Gothic Paneuropean"/>
                <a:cs typeface="Century Gothic Paneuropean"/>
                <a:sym typeface="Century Gothic Paneuropean"/>
              </a:rPr>
              <a:t> auf </a:t>
            </a:r>
            <a:r>
              <a:rPr lang="en-US" sz="2000" dirty="0" err="1">
                <a:solidFill>
                  <a:srgbClr val="FFFFFF"/>
                </a:solidFill>
                <a:latin typeface="Century Gothic Paneuropean"/>
                <a:ea typeface="Century Gothic Paneuropean"/>
                <a:cs typeface="Century Gothic Paneuropean"/>
                <a:sym typeface="Century Gothic Paneuropean"/>
              </a:rPr>
              <a:t>Lautzkircher</a:t>
            </a:r>
            <a:r>
              <a:rPr lang="en-US" sz="2000" dirty="0">
                <a:solidFill>
                  <a:srgbClr val="FFFFFF"/>
                </a:solidFill>
                <a:latin typeface="Century Gothic Paneuropean"/>
                <a:ea typeface="Century Gothic Paneuropean"/>
                <a:cs typeface="Century Gothic Paneuropean"/>
                <a:sym typeface="Century Gothic Paneuropean"/>
              </a:rPr>
              <a:t> Bann. </a:t>
            </a:r>
            <a:r>
              <a:rPr lang="en-US" sz="2000" dirty="0" err="1">
                <a:solidFill>
                  <a:srgbClr val="FFFFFF"/>
                </a:solidFill>
                <a:latin typeface="Century Gothic Paneuropean"/>
                <a:ea typeface="Century Gothic Paneuropean"/>
                <a:cs typeface="Century Gothic Paneuropean"/>
                <a:sym typeface="Century Gothic Paneuropean"/>
              </a:rPr>
              <a:t>Nachdem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außergerichtliche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Klärung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gescheitert</a:t>
            </a:r>
            <a:r>
              <a:rPr lang="en-US" sz="2000" dirty="0">
                <a:solidFill>
                  <a:srgbClr val="FFFFFF"/>
                </a:solidFill>
                <a:latin typeface="Century Gothic Paneuropean"/>
                <a:ea typeface="Century Gothic Paneuropean"/>
                <a:cs typeface="Century Gothic Paneuropean"/>
                <a:sym typeface="Century Gothic Paneuropean"/>
              </a:rPr>
              <a:t> war, </a:t>
            </a:r>
            <a:r>
              <a:rPr lang="en-US" sz="2000" dirty="0" err="1">
                <a:solidFill>
                  <a:srgbClr val="FFFFFF"/>
                </a:solidFill>
                <a:latin typeface="Century Gothic Paneuropean"/>
                <a:ea typeface="Century Gothic Paneuropean"/>
                <a:cs typeface="Century Gothic Paneuropean"/>
                <a:sym typeface="Century Gothic Paneuropean"/>
              </a:rPr>
              <a:t>durchliefen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verschiedenen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Anklagepunkte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gerichtlichen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Instanzen</a:t>
            </a:r>
            <a:r>
              <a:rPr lang="en-US" sz="2000"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313" b="-9313"/>
            </a:stretch>
          </a:blipFill>
        </p:spPr>
      </p:sp>
      <p:grpSp>
        <p:nvGrpSpPr>
          <p:cNvPr id="3" name="Group 3"/>
          <p:cNvGrpSpPr/>
          <p:nvPr/>
        </p:nvGrpSpPr>
        <p:grpSpPr>
          <a:xfrm>
            <a:off x="0" y="-93"/>
            <a:ext cx="18288000" cy="10287093"/>
            <a:chOff x="0" y="0"/>
            <a:chExt cx="4816593" cy="2709358"/>
          </a:xfrm>
        </p:grpSpPr>
        <p:sp>
          <p:nvSpPr>
            <p:cNvPr id="4" name="Freeform 4"/>
            <p:cNvSpPr/>
            <p:nvPr/>
          </p:nvSpPr>
          <p:spPr>
            <a:xfrm>
              <a:off x="0" y="0"/>
              <a:ext cx="4816592" cy="2709358"/>
            </a:xfrm>
            <a:custGeom>
              <a:avLst/>
              <a:gdLst/>
              <a:ahLst/>
              <a:cxnLst/>
              <a:rect l="l" t="t" r="r" b="b"/>
              <a:pathLst>
                <a:path w="4816592" h="2709358">
                  <a:moveTo>
                    <a:pt x="0" y="0"/>
                  </a:moveTo>
                  <a:lnTo>
                    <a:pt x="4816592" y="0"/>
                  </a:lnTo>
                  <a:lnTo>
                    <a:pt x="4816592" y="2709358"/>
                  </a:lnTo>
                  <a:lnTo>
                    <a:pt x="0" y="2709358"/>
                  </a:lnTo>
                  <a:close/>
                </a:path>
              </a:pathLst>
            </a:custGeom>
            <a:solidFill>
              <a:srgbClr val="0D2440">
                <a:alpha val="69804"/>
              </a:srgbClr>
            </a:solidFill>
          </p:spPr>
        </p:sp>
        <p:sp>
          <p:nvSpPr>
            <p:cNvPr id="5" name="TextBox 5"/>
            <p:cNvSpPr txBox="1"/>
            <p:nvPr/>
          </p:nvSpPr>
          <p:spPr>
            <a:xfrm>
              <a:off x="0" y="-38100"/>
              <a:ext cx="4816593" cy="2747458"/>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2206682" y="8227371"/>
            <a:ext cx="5052618"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Bannkarte des Herrn- und Widt Waldes </a:t>
            </a:r>
          </a:p>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Blieskastel, 1761/1772</a:t>
            </a: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1322437" y="0"/>
            <a:ext cx="8499634" cy="10287000"/>
          </a:xfrm>
          <a:custGeom>
            <a:avLst/>
            <a:gdLst/>
            <a:ahLst/>
            <a:cxnLst/>
            <a:rect l="l" t="t" r="r" b="b"/>
            <a:pathLst>
              <a:path w="8499634" h="10287000">
                <a:moveTo>
                  <a:pt x="0" y="0"/>
                </a:moveTo>
                <a:lnTo>
                  <a:pt x="8499634" y="0"/>
                </a:lnTo>
                <a:lnTo>
                  <a:pt x="8499634" y="10287000"/>
                </a:lnTo>
                <a:lnTo>
                  <a:pt x="0" y="10287000"/>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591773" y="8750980"/>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0" y="3314700"/>
            <a:ext cx="18288000" cy="4189374"/>
            <a:chOff x="0" y="0"/>
            <a:chExt cx="4816593" cy="836937"/>
          </a:xfrm>
        </p:grpSpPr>
        <p:sp>
          <p:nvSpPr>
            <p:cNvPr id="6" name="Freeform 6"/>
            <p:cNvSpPr/>
            <p:nvPr/>
          </p:nvSpPr>
          <p:spPr>
            <a:xfrm>
              <a:off x="0" y="0"/>
              <a:ext cx="4816592" cy="836937"/>
            </a:xfrm>
            <a:custGeom>
              <a:avLst/>
              <a:gdLst/>
              <a:ahLst/>
              <a:cxnLst/>
              <a:rect l="l" t="t" r="r" b="b"/>
              <a:pathLst>
                <a:path w="4816592" h="836937">
                  <a:moveTo>
                    <a:pt x="0" y="0"/>
                  </a:moveTo>
                  <a:lnTo>
                    <a:pt x="4816592" y="0"/>
                  </a:lnTo>
                  <a:lnTo>
                    <a:pt x="4816592" y="836937"/>
                  </a:lnTo>
                  <a:lnTo>
                    <a:pt x="0" y="836937"/>
                  </a:lnTo>
                  <a:close/>
                </a:path>
              </a:pathLst>
            </a:custGeom>
            <a:solidFill>
              <a:srgbClr val="0D2440">
                <a:alpha val="85882"/>
              </a:srgbClr>
            </a:solidFill>
          </p:spPr>
        </p:sp>
        <p:sp>
          <p:nvSpPr>
            <p:cNvPr id="7" name="TextBox 7"/>
            <p:cNvSpPr txBox="1"/>
            <p:nvPr/>
          </p:nvSpPr>
          <p:spPr>
            <a:xfrm>
              <a:off x="0" y="9525"/>
              <a:ext cx="4816593" cy="827412"/>
            </a:xfrm>
            <a:prstGeom prst="rect">
              <a:avLst/>
            </a:prstGeom>
          </p:spPr>
          <p:txBody>
            <a:bodyPr lIns="50800" tIns="50800" rIns="50800" bIns="50800" rtlCol="0" anchor="ctr"/>
            <a:lstStyle/>
            <a:p>
              <a:pPr algn="ctr">
                <a:lnSpc>
                  <a:spcPts val="1650"/>
                </a:lnSpc>
              </a:pPr>
              <a:endParaRPr/>
            </a:p>
          </p:txBody>
        </p:sp>
      </p:grpSp>
      <p:sp>
        <p:nvSpPr>
          <p:cNvPr id="8" name="TextBox 8"/>
          <p:cNvSpPr txBox="1"/>
          <p:nvPr/>
        </p:nvSpPr>
        <p:spPr>
          <a:xfrm>
            <a:off x="3048000" y="3904614"/>
            <a:ext cx="11918050" cy="1885131"/>
          </a:xfrm>
          <a:prstGeom prst="rect">
            <a:avLst/>
          </a:prstGeom>
        </p:spPr>
        <p:txBody>
          <a:bodyPr lIns="0" tIns="0" rIns="0" bIns="0" rtlCol="0" anchor="t">
            <a:spAutoFit/>
          </a:bodyPr>
          <a:lstStyle/>
          <a:p>
            <a:pPr algn="ctr">
              <a:lnSpc>
                <a:spcPts val="4900"/>
              </a:lnSpc>
            </a:pPr>
            <a:r>
              <a:rPr lang="en-US" sz="3500" i="1" dirty="0">
                <a:solidFill>
                  <a:srgbClr val="C9F635"/>
                </a:solidFill>
                <a:latin typeface="Century Gothic Paneuropean Italics"/>
                <a:ea typeface="Century Gothic Paneuropean Italics"/>
                <a:cs typeface="Century Gothic Paneuropean Italics"/>
                <a:sym typeface="Century Gothic Paneuropean Italics"/>
              </a:rPr>
              <a:t>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Hauptgrundlage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des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Lebens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für den Menschen,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ohne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welche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Leute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ohnmöglich</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subsistieren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können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ist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in der Tat der </a:t>
            </a:r>
            <a:r>
              <a:rPr lang="en-US" sz="3500" i="1" dirty="0" smtClean="0">
                <a:solidFill>
                  <a:srgbClr val="FDF5F1"/>
                </a:solidFill>
                <a:latin typeface="Century Gothic Paneuropean Italics"/>
                <a:ea typeface="Century Gothic Paneuropean Italics"/>
                <a:cs typeface="Century Gothic Paneuropean Italics"/>
                <a:sym typeface="Century Gothic Paneuropean Italics"/>
              </a:rPr>
              <a:t>Wald</a:t>
            </a:r>
            <a:r>
              <a:rPr lang="en-US" sz="3500" dirty="0" smtClean="0">
                <a:solidFill>
                  <a:srgbClr val="FDF5F1"/>
                </a:solidFill>
                <a:latin typeface="Century Gothic Paneuropean"/>
                <a:ea typeface="Century Gothic Paneuropean"/>
                <a:cs typeface="Century Gothic Paneuropean"/>
                <a:sym typeface="Century Gothic Paneuropean"/>
              </a:rPr>
              <a:t>.</a:t>
            </a:r>
            <a:r>
              <a:rPr lang="en-US" sz="3500" baseline="30000" dirty="0">
                <a:solidFill>
                  <a:srgbClr val="FDF5F1"/>
                </a:solidFill>
                <a:latin typeface="Century Gothic Paneuropean"/>
                <a:ea typeface="Century Gothic Paneuropean"/>
                <a:cs typeface="Century Gothic Paneuropean"/>
                <a:sym typeface="Century Gothic Paneuropean"/>
              </a:rPr>
              <a:t>1</a:t>
            </a:r>
            <a:endParaRPr lang="en-US" sz="3500" dirty="0">
              <a:solidFill>
                <a:srgbClr val="FDF5F1"/>
              </a:solidFill>
              <a:latin typeface="Century Gothic Paneuropean"/>
              <a:ea typeface="Century Gothic Paneuropean"/>
              <a:cs typeface="Century Gothic Paneuropean"/>
              <a:sym typeface="Century Gothic Paneuropean"/>
            </a:endParaRPr>
          </a:p>
        </p:txBody>
      </p:sp>
      <p:sp>
        <p:nvSpPr>
          <p:cNvPr id="9" name="TextBox 9"/>
          <p:cNvSpPr txBox="1"/>
          <p:nvPr/>
        </p:nvSpPr>
        <p:spPr>
          <a:xfrm>
            <a:off x="4953000" y="6517677"/>
            <a:ext cx="9013056" cy="218008"/>
          </a:xfrm>
          <a:prstGeom prst="rect">
            <a:avLst/>
          </a:prstGeom>
        </p:spPr>
        <p:txBody>
          <a:bodyPr wrap="square" lIns="0" tIns="0" rIns="0" bIns="0" rtlCol="0" anchor="t">
            <a:spAutoFit/>
          </a:bodyPr>
          <a:lstStyle/>
          <a:p>
            <a:pPr>
              <a:lnSpc>
                <a:spcPts val="1650"/>
              </a:lnSpc>
              <a:spcBef>
                <a:spcPct val="0"/>
              </a:spcBef>
            </a:pPr>
            <a:r>
              <a:rPr lang="en-US" sz="1500" dirty="0" err="1">
                <a:solidFill>
                  <a:srgbClr val="C9F635"/>
                </a:solidFill>
                <a:latin typeface="Century Gothic Paneuropean"/>
                <a:ea typeface="Century Gothic Paneuropean"/>
                <a:cs typeface="Century Gothic Paneuropean"/>
                <a:sym typeface="Century Gothic Paneuropean"/>
              </a:rPr>
              <a:t>Forstmeister</a:t>
            </a:r>
            <a:r>
              <a:rPr lang="en-US" sz="1500" dirty="0">
                <a:solidFill>
                  <a:srgbClr val="C9F635"/>
                </a:solidFill>
                <a:latin typeface="Century Gothic Paneuropean"/>
                <a:ea typeface="Century Gothic Paneuropean"/>
                <a:cs typeface="Century Gothic Paneuropean"/>
                <a:sym typeface="Century Gothic Paneuropean"/>
              </a:rPr>
              <a:t> Johann </a:t>
            </a:r>
            <a:r>
              <a:rPr lang="en-US" sz="1500" dirty="0" err="1">
                <a:solidFill>
                  <a:srgbClr val="C9F635"/>
                </a:solidFill>
                <a:latin typeface="Century Gothic Paneuropean"/>
                <a:ea typeface="Century Gothic Paneuropean"/>
                <a:cs typeface="Century Gothic Paneuropean"/>
                <a:sym typeface="Century Gothic Paneuropean"/>
              </a:rPr>
              <a:t>Knorz</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zum</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Stellenwert</a:t>
            </a:r>
            <a:r>
              <a:rPr lang="en-US" sz="1500" dirty="0">
                <a:solidFill>
                  <a:srgbClr val="C9F635"/>
                </a:solidFill>
                <a:latin typeface="Century Gothic Paneuropean"/>
                <a:ea typeface="Century Gothic Paneuropean"/>
                <a:cs typeface="Century Gothic Paneuropean"/>
                <a:sym typeface="Century Gothic Paneuropean"/>
              </a:rPr>
              <a:t> des </a:t>
            </a:r>
            <a:r>
              <a:rPr lang="en-US" sz="1500" dirty="0" err="1">
                <a:solidFill>
                  <a:srgbClr val="C9F635"/>
                </a:solidFill>
                <a:latin typeface="Century Gothic Paneuropean"/>
                <a:ea typeface="Century Gothic Paneuropean"/>
                <a:cs typeface="Century Gothic Paneuropean"/>
                <a:sym typeface="Century Gothic Paneuropean"/>
              </a:rPr>
              <a:t>Waldes</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als</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Lebensgrundlage</a:t>
            </a:r>
            <a:r>
              <a:rPr lang="en-US" sz="1500" dirty="0">
                <a:solidFill>
                  <a:srgbClr val="C9F635"/>
                </a:solidFill>
                <a:latin typeface="Century Gothic Paneuropean"/>
                <a:ea typeface="Century Gothic Paneuropean"/>
                <a:cs typeface="Century Gothic Paneuropean"/>
                <a:sym typeface="Century Gothic Paneuropean"/>
              </a:rPr>
              <a:t> seiner </a:t>
            </a:r>
            <a:r>
              <a:rPr lang="en-US" sz="1500" dirty="0" err="1">
                <a:solidFill>
                  <a:srgbClr val="C9F635"/>
                </a:solidFill>
                <a:latin typeface="Century Gothic Paneuropean"/>
                <a:ea typeface="Century Gothic Paneuropean"/>
                <a:cs typeface="Century Gothic Paneuropean"/>
                <a:sym typeface="Century Gothic Paneuropean"/>
              </a:rPr>
              <a:t>Zeit</a:t>
            </a:r>
            <a:r>
              <a:rPr lang="en-US" sz="1500" dirty="0">
                <a:solidFill>
                  <a:srgbClr val="C9F635"/>
                </a:solidFill>
                <a:latin typeface="Century Gothic Paneuropean"/>
                <a:ea typeface="Century Gothic Paneuropean"/>
                <a:cs typeface="Century Gothic Paneuropean"/>
                <a:sym typeface="Century Gothic Paneuropean"/>
              </a:rPr>
              <a:t>, 1799</a:t>
            </a:r>
          </a:p>
        </p:txBody>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990600" y="1900569"/>
            <a:ext cx="9950035" cy="8386432"/>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0" tIns="0" rIns="0" bIns="0" rtlCol="0" anchor="ctr"/>
            <a:lstStyle/>
            <a:p>
              <a:pPr algn="ctr">
                <a:lnSpc>
                  <a:spcPts val="3499"/>
                </a:lnSpc>
              </a:pPr>
              <a:endParaRPr/>
            </a:p>
          </p:txBody>
        </p:sp>
      </p:grpSp>
      <p:sp>
        <p:nvSpPr>
          <p:cNvPr id="6" name="Freeform 6"/>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609583" y="3331058"/>
            <a:ext cx="8829818" cy="1795363"/>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Dem </a:t>
            </a:r>
            <a:r>
              <a:rPr lang="en-US" sz="2000" dirty="0" err="1">
                <a:solidFill>
                  <a:srgbClr val="FFFFFF"/>
                </a:solidFill>
                <a:latin typeface="Century Gothic Paneuropean"/>
                <a:ea typeface="Century Gothic Paneuropean"/>
                <a:cs typeface="Century Gothic Paneuropean"/>
                <a:sym typeface="Century Gothic Paneuropean"/>
              </a:rPr>
              <a:t>Konflikt</a:t>
            </a:r>
            <a:r>
              <a:rPr lang="en-US" sz="2000" dirty="0">
                <a:solidFill>
                  <a:srgbClr val="FFFFFF"/>
                </a:solidFill>
                <a:latin typeface="Century Gothic Paneuropean"/>
                <a:ea typeface="Century Gothic Paneuropean"/>
                <a:cs typeface="Century Gothic Paneuropean"/>
                <a:sym typeface="Century Gothic Paneuropean"/>
              </a:rPr>
              <a:t> um den </a:t>
            </a:r>
            <a:r>
              <a:rPr lang="en-US" sz="2000" dirty="0" err="1">
                <a:solidFill>
                  <a:srgbClr val="FFFFFF"/>
                </a:solidFill>
                <a:latin typeface="Century Gothic Paneuropean"/>
                <a:ea typeface="Century Gothic Paneuropean"/>
                <a:cs typeface="Century Gothic Paneuropean"/>
                <a:sym typeface="Century Gothic Paneuropean"/>
              </a:rPr>
              <a:t>Wittwald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gingen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bereits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Unstimmigkeiten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zwischen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Gemeinden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Banngrenzen</a:t>
            </a:r>
            <a:r>
              <a:rPr lang="en-US" sz="2000" dirty="0">
                <a:solidFill>
                  <a:srgbClr val="FFFFFF"/>
                </a:solidFill>
                <a:latin typeface="Century Gothic Paneuropean"/>
                <a:ea typeface="Century Gothic Paneuropean"/>
                <a:cs typeface="Century Gothic Paneuropean"/>
                <a:sym typeface="Century Gothic Paneuropean"/>
              </a:rPr>
              <a:t> und den </a:t>
            </a:r>
            <a:r>
              <a:rPr lang="en-US" sz="2000" dirty="0" err="1">
                <a:solidFill>
                  <a:srgbClr val="FFFFFF"/>
                </a:solidFill>
                <a:latin typeface="Century Gothic Paneuropean"/>
                <a:ea typeface="Century Gothic Paneuropean"/>
                <a:cs typeface="Century Gothic Paneuropean"/>
                <a:sym typeface="Century Gothic Paneuropean"/>
              </a:rPr>
              <a:t>damit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verbundenen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Rechten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Abgaben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voraus</a:t>
            </a:r>
            <a:r>
              <a:rPr lang="en-US" sz="2000" dirty="0">
                <a:solidFill>
                  <a:srgbClr val="FFFFFF"/>
                </a:solidFill>
                <a:latin typeface="Century Gothic Paneuropean"/>
                <a:ea typeface="Century Gothic Paneuropean"/>
                <a:cs typeface="Century Gothic Paneuropean"/>
                <a:sym typeface="Century Gothic Paneuropean"/>
              </a:rPr>
              <a:t>. Auf Basis </a:t>
            </a:r>
            <a:r>
              <a:rPr lang="en-US" sz="2000" dirty="0" err="1">
                <a:solidFill>
                  <a:srgbClr val="FFFFFF"/>
                </a:solidFill>
                <a:latin typeface="Century Gothic Paneuropean"/>
                <a:ea typeface="Century Gothic Paneuropean"/>
                <a:cs typeface="Century Gothic Paneuropean"/>
                <a:sym typeface="Century Gothic Paneuropean"/>
              </a:rPr>
              <a:t>eines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schriftlichen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Vergleichs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Jahr</a:t>
            </a:r>
            <a:r>
              <a:rPr lang="en-US" sz="2000" dirty="0">
                <a:solidFill>
                  <a:srgbClr val="FFFFFF"/>
                </a:solidFill>
                <a:latin typeface="Century Gothic Paneuropean"/>
                <a:ea typeface="Century Gothic Paneuropean"/>
                <a:cs typeface="Century Gothic Paneuropean"/>
                <a:sym typeface="Century Gothic Paneuropean"/>
              </a:rPr>
              <a:t> 1711 </a:t>
            </a:r>
            <a:r>
              <a:rPr lang="en-US" sz="2000" dirty="0" err="1">
                <a:solidFill>
                  <a:srgbClr val="FFFFFF"/>
                </a:solidFill>
                <a:latin typeface="Century Gothic Paneuropean"/>
                <a:ea typeface="Century Gothic Paneuropean"/>
                <a:cs typeface="Century Gothic Paneuropean"/>
                <a:sym typeface="Century Gothic Paneuropean"/>
              </a:rPr>
              <a:t>konnte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Auseinandersetzung</a:t>
            </a:r>
            <a:r>
              <a:rPr lang="en-US" sz="2000" dirty="0">
                <a:solidFill>
                  <a:srgbClr val="FFFFFF"/>
                </a:solidFill>
                <a:latin typeface="Century Gothic Paneuropean"/>
                <a:ea typeface="Century Gothic Paneuropean"/>
                <a:cs typeface="Century Gothic Paneuropean"/>
                <a:sym typeface="Century Gothic Paneuropean"/>
              </a:rPr>
              <a:t> 1726 </a:t>
            </a:r>
            <a:r>
              <a:rPr lang="en-US" sz="2000" dirty="0" err="1">
                <a:solidFill>
                  <a:srgbClr val="FFFFFF"/>
                </a:solidFill>
                <a:latin typeface="Century Gothic Paneuropean"/>
                <a:ea typeface="Century Gothic Paneuropean"/>
                <a:cs typeface="Century Gothic Paneuropean"/>
                <a:sym typeface="Century Gothic Paneuropean"/>
              </a:rPr>
              <a:t>zunächst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beigelegt</a:t>
            </a:r>
            <a:r>
              <a:rPr lang="en-US" sz="2000" dirty="0">
                <a:solidFill>
                  <a:srgbClr val="FFFFFF"/>
                </a:solidFill>
                <a:latin typeface="Century Gothic Paneuropean"/>
                <a:ea typeface="Century Gothic Paneuropean"/>
                <a:cs typeface="Century Gothic Paneuropean"/>
                <a:sym typeface="Century Gothic Paneuropean"/>
              </a:rPr>
              <a:t> werden.</a:t>
            </a:r>
            <a:r>
              <a:rPr lang="en-US" sz="2000" baseline="30000" dirty="0">
                <a:solidFill>
                  <a:srgbClr val="FFFFFF"/>
                </a:solidFill>
                <a:latin typeface="Century Gothic Paneuropean"/>
                <a:ea typeface="Century Gothic Paneuropean"/>
                <a:cs typeface="Century Gothic Paneuropean"/>
                <a:sym typeface="Century Gothic Paneuropean"/>
              </a:rPr>
              <a:t>22</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8" name="TextBox 8"/>
          <p:cNvSpPr txBox="1"/>
          <p:nvPr/>
        </p:nvSpPr>
        <p:spPr>
          <a:xfrm>
            <a:off x="1609583" y="5524500"/>
            <a:ext cx="8829818" cy="1795363"/>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C9F635"/>
                </a:solidFill>
                <a:latin typeface="Century Gothic Paneuropean"/>
                <a:ea typeface="Century Gothic Paneuropean"/>
                <a:cs typeface="Century Gothic Paneuropean"/>
                <a:sym typeface="Century Gothic Paneuropean"/>
              </a:rPr>
              <a:t>Im </a:t>
            </a:r>
            <a:r>
              <a:rPr lang="en-US" sz="2000" dirty="0" err="1">
                <a:solidFill>
                  <a:srgbClr val="C9F635"/>
                </a:solidFill>
                <a:latin typeface="Century Gothic Paneuropean"/>
                <a:ea typeface="Century Gothic Paneuropean"/>
                <a:cs typeface="Century Gothic Paneuropean"/>
                <a:sym typeface="Century Gothic Paneuropean"/>
              </a:rPr>
              <a:t>darauffolgenden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Jahr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entfachte</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nachbarschaftliche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Streit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erneut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Gemeinde</a:t>
            </a:r>
            <a:r>
              <a:rPr lang="en-US" sz="2000" dirty="0">
                <a:solidFill>
                  <a:srgbClr val="FFFFFF"/>
                </a:solidFill>
                <a:latin typeface="Century Gothic Paneuropean"/>
                <a:ea typeface="Century Gothic Paneuropean"/>
                <a:cs typeface="Century Gothic Paneuropean"/>
                <a:sym typeface="Century Gothic Paneuropean"/>
              </a:rPr>
              <a:t> Lautzkirchen </a:t>
            </a:r>
            <a:r>
              <a:rPr lang="en-US" sz="2000" dirty="0" err="1">
                <a:solidFill>
                  <a:srgbClr val="FFFFFF"/>
                </a:solidFill>
                <a:latin typeface="Century Gothic Paneuropean"/>
                <a:ea typeface="Century Gothic Paneuropean"/>
                <a:cs typeface="Century Gothic Paneuropean"/>
                <a:sym typeface="Century Gothic Paneuropean"/>
              </a:rPr>
              <a:t>warf</a:t>
            </a:r>
            <a:r>
              <a:rPr lang="en-US" sz="2000" dirty="0">
                <a:solidFill>
                  <a:srgbClr val="FFFFFF"/>
                </a:solidFill>
                <a:latin typeface="Century Gothic Paneuropean"/>
                <a:ea typeface="Century Gothic Paneuropean"/>
                <a:cs typeface="Century Gothic Paneuropean"/>
                <a:sym typeface="Century Gothic Paneuropean"/>
              </a:rPr>
              <a:t> der Blieskasteler </a:t>
            </a:r>
            <a:r>
              <a:rPr lang="en-US" sz="2000" dirty="0" err="1">
                <a:solidFill>
                  <a:srgbClr val="FFFFFF"/>
                </a:solidFill>
                <a:latin typeface="Century Gothic Paneuropean"/>
                <a:ea typeface="Century Gothic Paneuropean"/>
                <a:cs typeface="Century Gothic Paneuropean"/>
                <a:sym typeface="Century Gothic Paneuropean"/>
              </a:rPr>
              <a:t>Bürgerschaft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gemeinschaftlich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genutzten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Waldanteil</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Wittwald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hinaus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widerrechtlich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Lautzkircher</a:t>
            </a:r>
            <a:r>
              <a:rPr lang="en-US" sz="2000" dirty="0">
                <a:solidFill>
                  <a:srgbClr val="FFFFFF"/>
                </a:solidFill>
                <a:latin typeface="Century Gothic Paneuropean"/>
                <a:ea typeface="Century Gothic Paneuropean"/>
                <a:cs typeface="Century Gothic Paneuropean"/>
                <a:sym typeface="Century Gothic Paneuropean"/>
              </a:rPr>
              <a:t> Wald </a:t>
            </a:r>
            <a:r>
              <a:rPr lang="en-US" sz="2000" dirty="0" err="1">
                <a:solidFill>
                  <a:srgbClr val="FFFFFF"/>
                </a:solidFill>
                <a:latin typeface="Century Gothic Paneuropean"/>
                <a:ea typeface="Century Gothic Paneuropean"/>
                <a:cs typeface="Century Gothic Paneuropean"/>
                <a:sym typeface="Century Gothic Paneuropean"/>
              </a:rPr>
              <a:t>verkauft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haben</a:t>
            </a:r>
            <a:r>
              <a:rPr lang="en-US" sz="2000"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flipH="1">
            <a:off x="16591773" y="8735037"/>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5" name="Group 5"/>
          <p:cNvGrpSpPr/>
          <p:nvPr/>
        </p:nvGrpSpPr>
        <p:grpSpPr>
          <a:xfrm>
            <a:off x="0" y="2314171"/>
            <a:ext cx="18288000" cy="5935090"/>
            <a:chOff x="0" y="0"/>
            <a:chExt cx="4816593" cy="1563151"/>
          </a:xfrm>
        </p:grpSpPr>
        <p:sp>
          <p:nvSpPr>
            <p:cNvPr id="6" name="Freeform 6"/>
            <p:cNvSpPr/>
            <p:nvPr/>
          </p:nvSpPr>
          <p:spPr>
            <a:xfrm>
              <a:off x="0" y="0"/>
              <a:ext cx="4816592" cy="1563151"/>
            </a:xfrm>
            <a:custGeom>
              <a:avLst/>
              <a:gdLst/>
              <a:ahLst/>
              <a:cxnLst/>
              <a:rect l="l" t="t" r="r" b="b"/>
              <a:pathLst>
                <a:path w="4816592" h="1563151">
                  <a:moveTo>
                    <a:pt x="0" y="0"/>
                  </a:moveTo>
                  <a:lnTo>
                    <a:pt x="4816592" y="0"/>
                  </a:lnTo>
                  <a:lnTo>
                    <a:pt x="4816592" y="1563151"/>
                  </a:lnTo>
                  <a:lnTo>
                    <a:pt x="0" y="1563151"/>
                  </a:lnTo>
                  <a:close/>
                </a:path>
              </a:pathLst>
            </a:custGeom>
            <a:solidFill>
              <a:srgbClr val="0D2440">
                <a:alpha val="85882"/>
              </a:srgbClr>
            </a:solidFill>
          </p:spPr>
        </p:sp>
        <p:sp>
          <p:nvSpPr>
            <p:cNvPr id="7" name="TextBox 7"/>
            <p:cNvSpPr txBox="1"/>
            <p:nvPr/>
          </p:nvSpPr>
          <p:spPr>
            <a:xfrm>
              <a:off x="0" y="9525"/>
              <a:ext cx="4816593" cy="1553626"/>
            </a:xfrm>
            <a:prstGeom prst="rect">
              <a:avLst/>
            </a:prstGeom>
          </p:spPr>
          <p:txBody>
            <a:bodyPr lIns="50800" tIns="50800" rIns="50800" bIns="50800" rtlCol="0" anchor="ctr"/>
            <a:lstStyle/>
            <a:p>
              <a:pPr algn="ctr">
                <a:lnSpc>
                  <a:spcPts val="1650"/>
                </a:lnSpc>
              </a:pPr>
              <a:endParaRPr/>
            </a:p>
          </p:txBody>
        </p:sp>
      </p:grpSp>
      <p:sp>
        <p:nvSpPr>
          <p:cNvPr id="8" name="TextBox 8"/>
          <p:cNvSpPr txBox="1"/>
          <p:nvPr/>
        </p:nvSpPr>
        <p:spPr>
          <a:xfrm>
            <a:off x="1185345" y="2982912"/>
            <a:ext cx="16230600" cy="4321175"/>
          </a:xfrm>
          <a:prstGeom prst="rect">
            <a:avLst/>
          </a:prstGeom>
        </p:spPr>
        <p:txBody>
          <a:bodyPr lIns="0" tIns="0" rIns="0" bIns="0" rtlCol="0" anchor="t">
            <a:spAutoFit/>
          </a:bodyPr>
          <a:lstStyle/>
          <a:p>
            <a:pPr algn="ctr">
              <a:lnSpc>
                <a:spcPts val="4900"/>
              </a:lnSpc>
            </a:pP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Wir</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Lautzkircher</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gemeinde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haben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Bürgern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Bliescastell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Stück</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Beholtzung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etc.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genußen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namentlich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dieser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Wiedwaldt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Nun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haben</a:t>
            </a:r>
            <a:r>
              <a:rPr lang="en-US" sz="3500" dirty="0">
                <a:solidFill>
                  <a:srgbClr val="FFFFFF"/>
                </a:solidFill>
                <a:latin typeface="Century Gothic Paneuropean"/>
                <a:ea typeface="Century Gothic Paneuropean"/>
                <a:cs typeface="Century Gothic Paneuropean"/>
                <a:sym typeface="Century Gothic Paneuropean"/>
              </a:rPr>
              <a:t> [...]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diese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Bürger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sowohl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diesem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gemeinschafttlichen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wiedwaldt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unserem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Lautzkircher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Holländer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Holtz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verkaufft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tentirten</a:t>
            </a:r>
            <a:r>
              <a:rPr lang="en-US" sz="3500" dirty="0">
                <a:solidFill>
                  <a:srgbClr val="FFFFFF"/>
                </a:solidFill>
                <a:latin typeface="Century Gothic Paneuropean"/>
                <a:ea typeface="Century Gothic Paneuropean"/>
                <a:cs typeface="Century Gothic Paneuropean"/>
                <a:sym typeface="Century Gothic Paneuropean"/>
              </a:rPr>
              <a:t> [</a:t>
            </a:r>
            <a:r>
              <a:rPr lang="en-US" sz="3500" dirty="0" err="1">
                <a:solidFill>
                  <a:srgbClr val="FFFFFF"/>
                </a:solidFill>
                <a:latin typeface="Century Gothic Paneuropean"/>
                <a:ea typeface="Century Gothic Paneuropean"/>
                <a:cs typeface="Century Gothic Paneuropean"/>
                <a:sym typeface="Century Gothic Paneuropean"/>
              </a:rPr>
              <a:t>versuchten</a:t>
            </a:r>
            <a:r>
              <a:rPr lang="en-US" sz="3500" dirty="0">
                <a:solidFill>
                  <a:srgbClr val="FFFFFF"/>
                </a:solidFill>
                <a:latin typeface="Century Gothic Paneuropean"/>
                <a:ea typeface="Century Gothic Paneuropean"/>
                <a:cs typeface="Century Gothic Paneuropean"/>
                <a:sym typeface="Century Gothic Paneuropean"/>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damahlen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das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geldt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daraus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auf den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Kopff</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oder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Mann,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rechnen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bis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endlich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bei</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Hälffte</a:t>
            </a:r>
            <a:r>
              <a:rPr lang="en-US" sz="3500" dirty="0">
                <a:solidFill>
                  <a:srgbClr val="FFFFFF"/>
                </a:solidFill>
                <a:latin typeface="Century Gothic Paneuropean"/>
                <a:ea typeface="Century Gothic Paneuropean"/>
                <a:cs typeface="Century Gothic Paneuropean"/>
                <a:sym typeface="Century Gothic Paneuropean"/>
              </a:rPr>
              <a:t> [....] </a:t>
            </a:r>
            <a:r>
              <a:rPr lang="en-US" sz="3500" i="1" dirty="0" smtClean="0">
                <a:solidFill>
                  <a:srgbClr val="FFFFFF"/>
                </a:solidFill>
                <a:latin typeface="Century Gothic Paneuropean Italics"/>
                <a:ea typeface="Century Gothic Paneuropean Italics"/>
                <a:cs typeface="Century Gothic Paneuropean Italics"/>
                <a:sym typeface="Century Gothic Paneuropean Italics"/>
              </a:rPr>
              <a:t>verblieben</a:t>
            </a:r>
            <a:r>
              <a:rPr lang="en-US" sz="3500" dirty="0" smtClean="0">
                <a:solidFill>
                  <a:srgbClr val="FFFFFF"/>
                </a:solidFill>
                <a:latin typeface="Century Gothic Paneuropean"/>
                <a:ea typeface="Century Gothic Paneuropean"/>
                <a:cs typeface="Century Gothic Paneuropean"/>
                <a:sym typeface="Century Gothic Paneuropean"/>
              </a:rPr>
              <a:t>.</a:t>
            </a:r>
            <a:r>
              <a:rPr lang="en-US" sz="3500" baseline="30000" dirty="0" smtClean="0">
                <a:solidFill>
                  <a:srgbClr val="FFFFFF"/>
                </a:solidFill>
                <a:latin typeface="Century Gothic Paneuropean"/>
                <a:ea typeface="Century Gothic Paneuropean"/>
                <a:cs typeface="Century Gothic Paneuropean"/>
                <a:sym typeface="Century Gothic Paneuropean"/>
              </a:rPr>
              <a:t>23</a:t>
            </a:r>
            <a:endParaRPr lang="en-US" sz="3500" baseline="30000" dirty="0">
              <a:solidFill>
                <a:srgbClr val="FFFFFF"/>
              </a:solidFill>
              <a:latin typeface="Century Gothic Paneuropean"/>
              <a:ea typeface="Century Gothic Paneuropean"/>
              <a:cs typeface="Century Gothic Paneuropean"/>
              <a:sym typeface="Century Gothic Paneuropean"/>
            </a:endParaRPr>
          </a:p>
        </p:txBody>
      </p:sp>
      <p:sp>
        <p:nvSpPr>
          <p:cNvPr id="9" name="TextBox 9"/>
          <p:cNvSpPr txBox="1"/>
          <p:nvPr/>
        </p:nvSpPr>
        <p:spPr>
          <a:xfrm>
            <a:off x="1341992" y="7631996"/>
            <a:ext cx="15917307" cy="218008"/>
          </a:xfrm>
          <a:prstGeom prst="rect">
            <a:avLst/>
          </a:prstGeom>
        </p:spPr>
        <p:txBody>
          <a:bodyPr wrap="square" lIns="0" tIns="0" rIns="0" bIns="0" rtlCol="0" anchor="t">
            <a:spAutoFit/>
          </a:bodyPr>
          <a:lstStyle/>
          <a:p>
            <a:pPr>
              <a:lnSpc>
                <a:spcPts val="1650"/>
              </a:lnSpc>
              <a:spcBef>
                <a:spcPct val="0"/>
              </a:spcBef>
            </a:pPr>
            <a:r>
              <a:rPr lang="en-US" sz="1500" dirty="0" err="1">
                <a:solidFill>
                  <a:srgbClr val="C9F635"/>
                </a:solidFill>
                <a:latin typeface="Century Gothic Paneuropean"/>
                <a:ea typeface="Century Gothic Paneuropean"/>
                <a:cs typeface="Century Gothic Paneuropean"/>
                <a:sym typeface="Century Gothic Paneuropean"/>
              </a:rPr>
              <a:t>Verfolg</a:t>
            </a:r>
            <a:r>
              <a:rPr lang="en-US" sz="1500" dirty="0">
                <a:solidFill>
                  <a:srgbClr val="C9F635"/>
                </a:solidFill>
                <a:latin typeface="Century Gothic Paneuropean"/>
                <a:ea typeface="Century Gothic Paneuropean"/>
                <a:cs typeface="Century Gothic Paneuropean"/>
                <a:sym typeface="Century Gothic Paneuropean"/>
              </a:rPr>
              <a:t> in </a:t>
            </a:r>
            <a:r>
              <a:rPr lang="en-US" sz="1500" dirty="0" err="1">
                <a:solidFill>
                  <a:srgbClr val="C9F635"/>
                </a:solidFill>
                <a:latin typeface="Century Gothic Paneuropean"/>
                <a:ea typeface="Century Gothic Paneuropean"/>
                <a:cs typeface="Century Gothic Paneuropean"/>
                <a:sym typeface="Century Gothic Paneuropean"/>
              </a:rPr>
              <a:t>Sachen</a:t>
            </a:r>
            <a:r>
              <a:rPr lang="en-US" sz="1500" dirty="0">
                <a:solidFill>
                  <a:srgbClr val="C9F635"/>
                </a:solidFill>
                <a:latin typeface="Century Gothic Paneuropean"/>
                <a:ea typeface="Century Gothic Paneuropean"/>
                <a:cs typeface="Century Gothic Paneuropean"/>
                <a:sym typeface="Century Gothic Paneuropean"/>
              </a:rPr>
              <a:t> der Blieskasteler </a:t>
            </a:r>
            <a:r>
              <a:rPr lang="en-US" sz="1500" dirty="0" err="1">
                <a:solidFill>
                  <a:srgbClr val="C9F635"/>
                </a:solidFill>
                <a:latin typeface="Century Gothic Paneuropean"/>
                <a:ea typeface="Century Gothic Paneuropean"/>
                <a:cs typeface="Century Gothic Paneuropean"/>
                <a:sym typeface="Century Gothic Paneuropean"/>
              </a:rPr>
              <a:t>Bürgerschaft</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gegen</a:t>
            </a:r>
            <a:r>
              <a:rPr lang="en-US" sz="1500" dirty="0">
                <a:solidFill>
                  <a:srgbClr val="C9F635"/>
                </a:solidFill>
                <a:latin typeface="Century Gothic Paneuropean"/>
                <a:ea typeface="Century Gothic Paneuropean"/>
                <a:cs typeface="Century Gothic Paneuropean"/>
                <a:sym typeface="Century Gothic Paneuropean"/>
              </a:rPr>
              <a:t> die </a:t>
            </a:r>
            <a:r>
              <a:rPr lang="en-US" sz="1500" dirty="0" err="1">
                <a:solidFill>
                  <a:srgbClr val="C9F635"/>
                </a:solidFill>
                <a:latin typeface="Century Gothic Paneuropean"/>
                <a:ea typeface="Century Gothic Paneuropean"/>
                <a:cs typeface="Century Gothic Paneuropean"/>
                <a:sym typeface="Century Gothic Paneuropean"/>
              </a:rPr>
              <a:t>Gemeind</a:t>
            </a:r>
            <a:r>
              <a:rPr lang="en-US" sz="1500" dirty="0">
                <a:solidFill>
                  <a:srgbClr val="C9F635"/>
                </a:solidFill>
                <a:latin typeface="Century Gothic Paneuropean"/>
                <a:ea typeface="Century Gothic Paneuropean"/>
                <a:cs typeface="Century Gothic Paneuropean"/>
                <a:sym typeface="Century Gothic Paneuropean"/>
              </a:rPr>
              <a:t> Lautzkirchen in </a:t>
            </a:r>
            <a:r>
              <a:rPr lang="en-US" sz="1500" dirty="0" err="1">
                <a:solidFill>
                  <a:srgbClr val="C9F635"/>
                </a:solidFill>
                <a:latin typeface="Century Gothic Paneuropean"/>
                <a:ea typeface="Century Gothic Paneuropean"/>
                <a:cs typeface="Century Gothic Paneuropean"/>
                <a:sym typeface="Century Gothic Paneuropean"/>
              </a:rPr>
              <a:t>betreff</a:t>
            </a:r>
            <a:r>
              <a:rPr lang="en-US" sz="1500" dirty="0">
                <a:solidFill>
                  <a:srgbClr val="C9F635"/>
                </a:solidFill>
                <a:latin typeface="Century Gothic Paneuropean"/>
                <a:ea typeface="Century Gothic Paneuropean"/>
                <a:cs typeface="Century Gothic Paneuropean"/>
                <a:sym typeface="Century Gothic Paneuropean"/>
              </a:rPr>
              <a:t> des </a:t>
            </a:r>
            <a:r>
              <a:rPr lang="en-US" sz="1500" dirty="0" err="1">
                <a:solidFill>
                  <a:srgbClr val="C9F635"/>
                </a:solidFill>
                <a:latin typeface="Century Gothic Paneuropean"/>
                <a:ea typeface="Century Gothic Paneuropean"/>
                <a:cs typeface="Century Gothic Paneuropean"/>
                <a:sym typeface="Century Gothic Paneuropean"/>
              </a:rPr>
              <a:t>gemeinschaftl</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Benuzzenden</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Wiedwalds</a:t>
            </a:r>
            <a:r>
              <a:rPr lang="en-US" sz="1500" dirty="0">
                <a:solidFill>
                  <a:srgbClr val="C9F635"/>
                </a:solidFill>
                <a:latin typeface="Century Gothic Paneuropean"/>
                <a:ea typeface="Century Gothic Paneuropean"/>
                <a:cs typeface="Century Gothic Paneuropean"/>
                <a:sym typeface="Century Gothic Paneuropean"/>
              </a:rPr>
              <a:t> und </a:t>
            </a:r>
            <a:r>
              <a:rPr lang="en-US" sz="1500" dirty="0" err="1">
                <a:solidFill>
                  <a:srgbClr val="C9F635"/>
                </a:solidFill>
                <a:latin typeface="Century Gothic Paneuropean"/>
                <a:ea typeface="Century Gothic Paneuropean"/>
                <a:cs typeface="Century Gothic Paneuropean"/>
                <a:sym typeface="Century Gothic Paneuropean"/>
              </a:rPr>
              <a:t>übrigen</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Walddistrikten</a:t>
            </a:r>
            <a:r>
              <a:rPr lang="en-US" sz="1500" dirty="0">
                <a:solidFill>
                  <a:srgbClr val="C9F635"/>
                </a:solidFill>
                <a:latin typeface="Century Gothic Paneuropean"/>
                <a:ea typeface="Century Gothic Paneuropean"/>
                <a:cs typeface="Century Gothic Paneuropean"/>
                <a:sym typeface="Century Gothic Paneuropean"/>
              </a:rPr>
              <a:t> ,1727</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2636184" y="3009900"/>
            <a:ext cx="6735066" cy="3949799"/>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Beschuldigten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wiesen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Vorwürfe</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schriftlichen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Stellungnahme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zurück</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bestanden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darauf</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dass</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Gemeinde</a:t>
            </a:r>
            <a:r>
              <a:rPr lang="en-US" sz="2000" dirty="0">
                <a:solidFill>
                  <a:srgbClr val="FFFFFF"/>
                </a:solidFill>
                <a:latin typeface="Century Gothic Paneuropean"/>
                <a:ea typeface="Century Gothic Paneuropean"/>
                <a:cs typeface="Century Gothic Paneuropean"/>
                <a:sym typeface="Century Gothic Paneuropean"/>
              </a:rPr>
              <a:t> Lautzkirchen </a:t>
            </a:r>
            <a:r>
              <a:rPr lang="en-US" sz="2000" dirty="0" err="1">
                <a:solidFill>
                  <a:srgbClr val="FFFFFF"/>
                </a:solidFill>
                <a:latin typeface="Century Gothic Paneuropean"/>
                <a:ea typeface="Century Gothic Paneuropean"/>
                <a:cs typeface="Century Gothic Paneuropean"/>
                <a:sym typeface="Century Gothic Paneuropean"/>
              </a:rPr>
              <a:t>nie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eigenen</a:t>
            </a:r>
            <a:r>
              <a:rPr lang="en-US" sz="2000" dirty="0">
                <a:solidFill>
                  <a:srgbClr val="FFFFFF"/>
                </a:solidFill>
                <a:latin typeface="Century Gothic Paneuropean"/>
                <a:ea typeface="Century Gothic Paneuropean"/>
                <a:cs typeface="Century Gothic Paneuropean"/>
                <a:sym typeface="Century Gothic Paneuropean"/>
              </a:rPr>
              <a:t> Wald </a:t>
            </a:r>
            <a:r>
              <a:rPr lang="en-US" sz="2000" dirty="0" err="1">
                <a:solidFill>
                  <a:srgbClr val="FFFFFF"/>
                </a:solidFill>
                <a:latin typeface="Century Gothic Paneuropean"/>
                <a:ea typeface="Century Gothic Paneuropean"/>
                <a:cs typeface="Century Gothic Paneuropean"/>
                <a:sym typeface="Century Gothic Paneuropean"/>
              </a:rPr>
              <a:t>verfügt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habe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komme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ihnen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lediglich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gemeinschaftliche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Nutzung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mit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Blieskastel</a:t>
            </a:r>
            <a:r>
              <a:rPr lang="en-US" sz="2000" dirty="0">
                <a:solidFill>
                  <a:srgbClr val="C9F635"/>
                </a:solidFill>
                <a:latin typeface="Century Gothic Paneuropean"/>
                <a:ea typeface="Century Gothic Paneuropean"/>
                <a:cs typeface="Century Gothic Paneuropean"/>
                <a:sym typeface="Century Gothic Paneuropean"/>
              </a:rPr>
              <a:t> am </a:t>
            </a:r>
            <a:r>
              <a:rPr lang="en-US" sz="2000" dirty="0" err="1">
                <a:solidFill>
                  <a:srgbClr val="C9F635"/>
                </a:solidFill>
                <a:latin typeface="Century Gothic Paneuropean"/>
                <a:ea typeface="Century Gothic Paneuropean"/>
                <a:cs typeface="Century Gothic Paneuropean"/>
                <a:sym typeface="Century Gothic Paneuropean"/>
              </a:rPr>
              <a:t>Wittwald</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a:t>
            </a:r>
            <a:r>
              <a:rPr lang="en-US" sz="2000" dirty="0">
                <a:solidFill>
                  <a:srgbClr val="C9F635"/>
                </a:solidFill>
                <a:latin typeface="Century Gothic Paneuropean"/>
                <a:ea typeface="Century Gothic Paneuropean"/>
                <a:cs typeface="Century Gothic Paneuropean"/>
                <a:sym typeface="Century Gothic Paneuropean"/>
              </a:rPr>
              <a: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Alle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anderen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Waldungen</a:t>
            </a:r>
            <a:r>
              <a:rPr lang="en-US" sz="2000" dirty="0">
                <a:solidFill>
                  <a:srgbClr val="C9F635"/>
                </a:solidFill>
                <a:latin typeface="Century Gothic Paneuropean"/>
                <a:ea typeface="Century Gothic Paneuropean"/>
                <a:cs typeface="Century Gothic Paneuropean"/>
                <a:sym typeface="Century Gothic Paneuropean"/>
              </a:rPr>
              <a:t> </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im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Thal</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gehörten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alleinig</a:t>
            </a:r>
            <a:r>
              <a:rPr lang="en-US" sz="2000" dirty="0">
                <a:solidFill>
                  <a:srgbClr val="C9F635"/>
                </a:solidFill>
                <a:latin typeface="Century Gothic Paneuropean"/>
                <a:ea typeface="Century Gothic Paneuropean"/>
                <a:cs typeface="Century Gothic Paneuropean"/>
                <a:sym typeface="Century Gothic Paneuropean"/>
              </a:rPr>
              <a:t> der Blieskasteler </a:t>
            </a:r>
            <a:r>
              <a:rPr lang="en-US" sz="2000" dirty="0" err="1">
                <a:solidFill>
                  <a:srgbClr val="C9F635"/>
                </a:solidFill>
                <a:latin typeface="Century Gothic Paneuropean"/>
                <a:ea typeface="Century Gothic Paneuropean"/>
                <a:cs typeface="Century Gothic Paneuropean"/>
                <a:sym typeface="Century Gothic Paneuropean"/>
              </a:rPr>
              <a:t>Bürgerschaft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als</a:t>
            </a:r>
            <a:r>
              <a:rPr lang="en-US" sz="2000" dirty="0">
                <a:solidFill>
                  <a:srgbClr val="C9F635"/>
                </a:solidFill>
                <a:latin typeface="Century Gothic Paneuropean"/>
                <a:ea typeface="Century Gothic Paneuropean"/>
                <a:cs typeface="Century Gothic Paneuropean"/>
                <a:sym typeface="Century Gothic Paneuropean"/>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Casteler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Waldt</a:t>
            </a:r>
            <a:r>
              <a:rPr lang="en-US" sz="2000" dirty="0">
                <a:solidFill>
                  <a:srgbClr val="C9F635"/>
                </a:solidFill>
                <a:latin typeface="Century Gothic Paneuropean"/>
                <a:ea typeface="Century Gothic Paneuropean"/>
                <a:cs typeface="Century Gothic Paneuropean"/>
                <a:sym typeface="Century Gothic Paneuropean"/>
              </a:rPr>
              <a: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Rechtsverbindliche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Belege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hierzu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konnte</a:t>
            </a:r>
            <a:r>
              <a:rPr lang="en-US" sz="2000" dirty="0">
                <a:solidFill>
                  <a:srgbClr val="FFFFFF"/>
                </a:solidFill>
                <a:latin typeface="Century Gothic Paneuropean"/>
                <a:ea typeface="Century Gothic Paneuropean"/>
                <a:cs typeface="Century Gothic Paneuropean"/>
                <a:sym typeface="Century Gothic Paneuropean"/>
              </a:rPr>
              <a:t> die Blieskasteler </a:t>
            </a:r>
            <a:r>
              <a:rPr lang="en-US" sz="2000" dirty="0" err="1">
                <a:solidFill>
                  <a:srgbClr val="FFFFFF"/>
                </a:solidFill>
                <a:latin typeface="Century Gothic Paneuropean"/>
                <a:ea typeface="Century Gothic Paneuropean"/>
                <a:cs typeface="Century Gothic Paneuropean"/>
                <a:sym typeface="Century Gothic Paneuropean"/>
              </a:rPr>
              <a:t>Bürgerschaft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nicht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vorlegen</a:t>
            </a:r>
            <a:r>
              <a:rPr lang="en-US" sz="2000" dirty="0">
                <a:solidFill>
                  <a:srgbClr val="FFFFFF"/>
                </a:solidFill>
                <a:latin typeface="Century Gothic Paneuropean"/>
                <a:ea typeface="Century Gothic Paneuropean"/>
                <a:cs typeface="Century Gothic Paneuropean"/>
                <a:sym typeface="Century Gothic Paneuropean"/>
              </a:rPr>
              <a:t>, da </a:t>
            </a:r>
            <a:r>
              <a:rPr lang="en-US" sz="2000" dirty="0" err="1">
                <a:solidFill>
                  <a:srgbClr val="FFFFFF"/>
                </a:solidFill>
                <a:latin typeface="Century Gothic Paneuropean"/>
                <a:ea typeface="Century Gothic Paneuropean"/>
                <a:cs typeface="Century Gothic Paneuropean"/>
                <a:sym typeface="Century Gothic Paneuropean"/>
              </a:rPr>
              <a:t>solche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Dokumente</a:t>
            </a:r>
            <a:r>
              <a:rPr lang="en-US" sz="2000" dirty="0">
                <a:solidFill>
                  <a:srgbClr val="FFFFFF"/>
                </a:solidFill>
                <a:latin typeface="Century Gothic Paneuropean"/>
                <a:ea typeface="Century Gothic Paneuropean"/>
                <a:cs typeface="Century Gothic Paneuropean"/>
                <a:sym typeface="Century Gothic Paneuropean"/>
              </a:rPr>
              <a:t> in den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verderblichen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Kriegs</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Plünderungs</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zeithen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verloren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gegangen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waren</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846026" y="2809527"/>
            <a:ext cx="8315381" cy="4667945"/>
          </a:xfrm>
          <a:prstGeom prst="rect">
            <a:avLst/>
          </a:prstGeom>
        </p:spPr>
        <p:txBody>
          <a:bodyPr wrap="square" lIns="0" tIns="0" rIns="0" bIns="0" rtlCol="0" anchor="t">
            <a:spAutoFit/>
          </a:bodyPr>
          <a:lstStyle/>
          <a:p>
            <a:pPr algn="just">
              <a:lnSpc>
                <a:spcPts val="2800"/>
              </a:lnSpc>
            </a:pPr>
            <a:r>
              <a:rPr lang="en-US" sz="2000" dirty="0" err="1">
                <a:solidFill>
                  <a:srgbClr val="FDF5F1"/>
                </a:solidFill>
                <a:latin typeface="Century Gothic Paneuropean"/>
                <a:ea typeface="Century Gothic Paneuropean"/>
                <a:cs typeface="Century Gothic Paneuropean"/>
                <a:sym typeface="Century Gothic Paneuropean"/>
              </a:rPr>
              <a:t>Jedoch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wurde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seitens</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Bürgerschaft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Blieskastels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Zeuge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benannt</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unter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Eid</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dazu</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aussagen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könne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Inzwischen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kan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mann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unsererseits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mit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einem</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alten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geschwohrenen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mann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welcher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auff</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erfordernden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fall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eidlich</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darüber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abgehört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werden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kann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bezeugen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daß</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selbsten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schon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vor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langer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zeith</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aus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einer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alten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Bliescasteler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Bann-</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Beschreibung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od</a:t>
            </a:r>
            <a:r>
              <a:rPr lang="en-US" sz="2000" dirty="0">
                <a:solidFill>
                  <a:srgbClr val="C9F635"/>
                </a:solidFill>
                <a:latin typeface="Century Gothic Paneuropean"/>
                <a:ea typeface="Century Gothic Paneuropean"/>
                <a:cs typeface="Century Gothic Paneuropean"/>
                <a:sym typeface="Century Gothic Paneuropean"/>
              </a:rPr>
              <a:t>[</a:t>
            </a:r>
            <a:r>
              <a:rPr lang="en-US" sz="2000" dirty="0" err="1">
                <a:solidFill>
                  <a:srgbClr val="C9F635"/>
                </a:solidFill>
                <a:latin typeface="Century Gothic Paneuropean"/>
                <a:ea typeface="Century Gothic Paneuropean"/>
                <a:cs typeface="Century Gothic Paneuropean"/>
                <a:sym typeface="Century Gothic Paneuropean"/>
              </a:rPr>
              <a:t>er</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Document hat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hören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ablesen</a:t>
            </a:r>
            <a:r>
              <a:rPr lang="en-US" sz="2000" dirty="0">
                <a:solidFill>
                  <a:srgbClr val="C9F635"/>
                </a:solidFill>
                <a:latin typeface="Century Gothic Paneuropean"/>
                <a:ea typeface="Century Gothic Paneuropean"/>
                <a:cs typeface="Century Gothic Paneuropean"/>
                <a:sym typeface="Century Gothic Paneuropean"/>
              </a:rPr>
              <a:t>.”</a:t>
            </a:r>
            <a:r>
              <a:rPr lang="en-US" sz="2000" baseline="30000" dirty="0">
                <a:solidFill>
                  <a:srgbClr val="C9F635"/>
                </a:solidFill>
                <a:latin typeface="Century Gothic Paneuropean"/>
                <a:ea typeface="Century Gothic Paneuropean"/>
                <a:cs typeface="Century Gothic Paneuropean"/>
                <a:sym typeface="Century Gothic Paneuropean"/>
              </a:rPr>
              <a:t>24</a:t>
            </a:r>
            <a:r>
              <a:rPr lang="en-US" sz="2000" dirty="0">
                <a:solidFill>
                  <a:srgbClr val="C9F635"/>
                </a:solidFill>
                <a:latin typeface="Century Gothic Paneuropean"/>
                <a:ea typeface="Century Gothic Paneuropean"/>
                <a:cs typeface="Century Gothic Paneuropean"/>
                <a:sym typeface="Century Gothic Paneuropean"/>
              </a:rPr>
              <a:t> </a:t>
            </a:r>
          </a:p>
          <a:p>
            <a:pPr algn="just">
              <a:lnSpc>
                <a:spcPts val="2800"/>
              </a:lnSpc>
            </a:pPr>
            <a:endParaRPr lang="en-US" sz="2000" dirty="0">
              <a:solidFill>
                <a:srgbClr val="C9F635"/>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a:solidFill>
                  <a:srgbClr val="FDF5F1"/>
                </a:solidFill>
                <a:latin typeface="Century Gothic Paneuropean"/>
                <a:ea typeface="Century Gothic Paneuropean"/>
                <a:cs typeface="Century Gothic Paneuropean"/>
                <a:sym typeface="Century Gothic Paneuropean"/>
              </a:rPr>
              <a:t>Des </a:t>
            </a:r>
            <a:r>
              <a:rPr lang="en-US" sz="2000" dirty="0" err="1">
                <a:solidFill>
                  <a:srgbClr val="FDF5F1"/>
                </a:solidFill>
                <a:latin typeface="Century Gothic Paneuropean"/>
                <a:ea typeface="Century Gothic Paneuropean"/>
                <a:cs typeface="Century Gothic Paneuropean"/>
                <a:sym typeface="Century Gothic Paneuropean"/>
              </a:rPr>
              <a:t>Weiteren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warf</a:t>
            </a:r>
            <a:r>
              <a:rPr lang="en-US" sz="2000" dirty="0">
                <a:solidFill>
                  <a:srgbClr val="FDF5F1"/>
                </a:solidFill>
                <a:latin typeface="Century Gothic Paneuropean"/>
                <a:ea typeface="Century Gothic Paneuropean"/>
                <a:cs typeface="Century Gothic Paneuropean"/>
                <a:sym typeface="Century Gothic Paneuropean"/>
              </a:rPr>
              <a:t> die Blieskasteler </a:t>
            </a:r>
            <a:r>
              <a:rPr lang="en-US" sz="2000" dirty="0" err="1">
                <a:solidFill>
                  <a:srgbClr val="FDF5F1"/>
                </a:solidFill>
                <a:latin typeface="Century Gothic Paneuropean"/>
                <a:ea typeface="Century Gothic Paneuropean"/>
                <a:cs typeface="Century Gothic Paneuropean"/>
                <a:sym typeface="Century Gothic Paneuropean"/>
              </a:rPr>
              <a:t>Bürgerschaft</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Gemeinde</a:t>
            </a:r>
            <a:r>
              <a:rPr lang="en-US" sz="2000" dirty="0">
                <a:solidFill>
                  <a:srgbClr val="FDF5F1"/>
                </a:solidFill>
                <a:latin typeface="Century Gothic Paneuropean"/>
                <a:ea typeface="Century Gothic Paneuropean"/>
                <a:cs typeface="Century Gothic Paneuropean"/>
                <a:sym typeface="Century Gothic Paneuropean"/>
              </a:rPr>
              <a:t> Lautzkirchen </a:t>
            </a:r>
            <a:r>
              <a:rPr lang="en-US" sz="2000" dirty="0" err="1">
                <a:solidFill>
                  <a:srgbClr val="FDF5F1"/>
                </a:solidFill>
                <a:latin typeface="Century Gothic Paneuropean"/>
                <a:ea typeface="Century Gothic Paneuropean"/>
                <a:cs typeface="Century Gothic Paneuropean"/>
                <a:sym typeface="Century Gothic Paneuropean"/>
              </a:rPr>
              <a:t>vor</a:t>
            </a:r>
            <a:r>
              <a:rPr lang="en-US" sz="2000" dirty="0">
                <a:solidFill>
                  <a:srgbClr val="FDF5F1"/>
                </a:solidFill>
                <a:latin typeface="Century Gothic Paneuropean"/>
                <a:ea typeface="Century Gothic Paneuropean"/>
                <a:cs typeface="Century Gothic Paneuropean"/>
                <a:sym typeface="Century Gothic Paneuropean"/>
              </a:rPr>
              <a:t>, den </a:t>
            </a:r>
            <a:r>
              <a:rPr lang="en-US" sz="2000" dirty="0" err="1">
                <a:solidFill>
                  <a:srgbClr val="FDF5F1"/>
                </a:solidFill>
                <a:latin typeface="Century Gothic Paneuropean"/>
                <a:ea typeface="Century Gothic Paneuropean"/>
                <a:cs typeface="Century Gothic Paneuropean"/>
                <a:sym typeface="Century Gothic Paneuropean"/>
              </a:rPr>
              <a:t>Verkauf</a:t>
            </a:r>
            <a:r>
              <a:rPr lang="en-US" sz="2000" dirty="0">
                <a:solidFill>
                  <a:srgbClr val="FDF5F1"/>
                </a:solidFill>
                <a:latin typeface="Century Gothic Paneuropean"/>
                <a:ea typeface="Century Gothic Paneuropean"/>
                <a:cs typeface="Century Gothic Paneuropean"/>
                <a:sym typeface="Century Gothic Paneuropean"/>
              </a:rPr>
              <a:t> des </a:t>
            </a:r>
            <a:r>
              <a:rPr lang="en-US" sz="2000" dirty="0" err="1">
                <a:solidFill>
                  <a:srgbClr val="FDF5F1"/>
                </a:solidFill>
                <a:latin typeface="Century Gothic Paneuropean"/>
                <a:ea typeface="Century Gothic Paneuropean"/>
                <a:cs typeface="Century Gothic Paneuropean"/>
                <a:sym typeface="Century Gothic Paneuropean"/>
              </a:rPr>
              <a:t>Holländer-Holzes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nutzen</a:t>
            </a:r>
            <a:r>
              <a:rPr lang="en-US" sz="2000" dirty="0">
                <a:solidFill>
                  <a:srgbClr val="FDF5F1"/>
                </a:solidFill>
                <a:latin typeface="Century Gothic Paneuropean"/>
                <a:ea typeface="Century Gothic Paneuropean"/>
                <a:cs typeface="Century Gothic Paneuropean"/>
                <a:sym typeface="Century Gothic Paneuropean"/>
              </a:rPr>
              <a:t>, um </a:t>
            </a:r>
            <a:r>
              <a:rPr lang="en-US" sz="2000" dirty="0" err="1">
                <a:solidFill>
                  <a:srgbClr val="FDF5F1"/>
                </a:solidFill>
                <a:latin typeface="Century Gothic Paneuropean"/>
                <a:ea typeface="Century Gothic Paneuropean"/>
                <a:cs typeface="Century Gothic Paneuropean"/>
                <a:sym typeface="Century Gothic Paneuropean"/>
              </a:rPr>
              <a:t>Unruhe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stiften</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ohnnöthig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procediren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den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hiesigen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flecken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Bliescastell</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unbefugt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 und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ungerechter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weis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ja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durch</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lauther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chicanen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gar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einschränken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möchten</a:t>
            </a:r>
            <a:r>
              <a:rPr lang="en-US" sz="2000" dirty="0">
                <a:solidFill>
                  <a:srgbClr val="C9F635"/>
                </a:solidFill>
                <a:latin typeface="Century Gothic Paneuropean"/>
                <a:ea typeface="Century Gothic Paneuropean"/>
                <a:cs typeface="Century Gothic Paneuropean"/>
                <a:sym typeface="Century Gothic Paneuropean"/>
              </a:rPr>
              <a:t>.”</a:t>
            </a:r>
            <a:r>
              <a:rPr lang="en-US" sz="2000" baseline="30000" dirty="0">
                <a:solidFill>
                  <a:srgbClr val="C9F635"/>
                </a:solidFill>
                <a:latin typeface="Century Gothic Paneuropean"/>
                <a:ea typeface="Century Gothic Paneuropean"/>
                <a:cs typeface="Century Gothic Paneuropean"/>
                <a:sym typeface="Century Gothic Paneuropean"/>
              </a:rPr>
              <a:t>25</a:t>
            </a: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41" b="-2641"/>
            </a:stretch>
          </a:blipFill>
        </p:spPr>
      </p:sp>
      <p:grpSp>
        <p:nvGrpSpPr>
          <p:cNvPr id="3" name="Group 3"/>
          <p:cNvGrpSpPr/>
          <p:nvPr/>
        </p:nvGrpSpPr>
        <p:grpSpPr>
          <a:xfrm>
            <a:off x="0" y="741268"/>
            <a:ext cx="8761585" cy="6128407"/>
            <a:chOff x="0" y="0"/>
            <a:chExt cx="2307578" cy="1614066"/>
          </a:xfrm>
        </p:grpSpPr>
        <p:sp>
          <p:nvSpPr>
            <p:cNvPr id="4" name="Freeform 4"/>
            <p:cNvSpPr/>
            <p:nvPr/>
          </p:nvSpPr>
          <p:spPr>
            <a:xfrm>
              <a:off x="0" y="0"/>
              <a:ext cx="2307578" cy="1614066"/>
            </a:xfrm>
            <a:custGeom>
              <a:avLst/>
              <a:gdLst/>
              <a:ahLst/>
              <a:cxnLst/>
              <a:rect l="l" t="t" r="r" b="b"/>
              <a:pathLst>
                <a:path w="2307578" h="1614066">
                  <a:moveTo>
                    <a:pt x="0" y="0"/>
                  </a:moveTo>
                  <a:lnTo>
                    <a:pt x="2307578" y="0"/>
                  </a:lnTo>
                  <a:lnTo>
                    <a:pt x="2307578" y="1614066"/>
                  </a:lnTo>
                  <a:lnTo>
                    <a:pt x="0" y="1614066"/>
                  </a:lnTo>
                  <a:close/>
                </a:path>
              </a:pathLst>
            </a:custGeom>
            <a:solidFill>
              <a:srgbClr val="0D2440">
                <a:alpha val="86667"/>
              </a:srgbClr>
            </a:solidFill>
          </p:spPr>
        </p:sp>
        <p:sp>
          <p:nvSpPr>
            <p:cNvPr id="5" name="TextBox 5"/>
            <p:cNvSpPr txBox="1"/>
            <p:nvPr/>
          </p:nvSpPr>
          <p:spPr>
            <a:xfrm>
              <a:off x="0" y="-38100"/>
              <a:ext cx="2307578" cy="1652166"/>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628700" y="2261073"/>
            <a:ext cx="7219900" cy="1795363"/>
          </a:xfrm>
          <a:prstGeom prst="rect">
            <a:avLst/>
          </a:prstGeom>
        </p:spPr>
        <p:txBody>
          <a:bodyPr wrap="square" lIns="0" tIns="0" rIns="0" bIns="0" rtlCol="0" anchor="t">
            <a:spAutoFit/>
          </a:bodyPr>
          <a:lstStyle/>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Unter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Begriff</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Holländer</a:t>
            </a:r>
            <a:r>
              <a:rPr lang="en-US" sz="2000" dirty="0">
                <a:solidFill>
                  <a:srgbClr val="FFFFFF"/>
                </a:solidFill>
                <a:latin typeface="Century Gothic Paneuropean"/>
                <a:ea typeface="Century Gothic Paneuropean"/>
                <a:cs typeface="Century Gothic Paneuropean"/>
                <a:sym typeface="Century Gothic Paneuropean"/>
              </a:rPr>
              <a:t> Holz</a:t>
            </a:r>
            <a:r>
              <a:rPr lang="en-US" sz="2000" baseline="30000" dirty="0">
                <a:solidFill>
                  <a:srgbClr val="FFFFFF"/>
                </a:solidFill>
                <a:latin typeface="Century Gothic Paneuropean"/>
                <a:ea typeface="Century Gothic Paneuropean"/>
                <a:cs typeface="Century Gothic Paneuropean"/>
                <a:sym typeface="Century Gothic Paneuropean"/>
              </a:rPr>
              <a:t>26</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verstand</a:t>
            </a:r>
            <a:r>
              <a:rPr lang="en-US" sz="2000" dirty="0">
                <a:solidFill>
                  <a:srgbClr val="FFFFFF"/>
                </a:solidFill>
                <a:latin typeface="Century Gothic Paneuropean"/>
                <a:ea typeface="Century Gothic Paneuropean"/>
                <a:cs typeface="Century Gothic Paneuropean"/>
                <a:sym typeface="Century Gothic Paneuropean"/>
              </a:rPr>
              <a:t> man </a:t>
            </a:r>
            <a:r>
              <a:rPr lang="en-US" sz="2000" dirty="0" err="1">
                <a:solidFill>
                  <a:srgbClr val="FFFFFF"/>
                </a:solidFill>
                <a:latin typeface="Century Gothic Paneuropean"/>
                <a:ea typeface="Century Gothic Paneuropean"/>
                <a:cs typeface="Century Gothic Paneuropean"/>
                <a:sym typeface="Century Gothic Paneuropean"/>
              </a:rPr>
              <a:t>während</a:t>
            </a:r>
            <a:r>
              <a:rPr lang="en-US" sz="2000" dirty="0">
                <a:solidFill>
                  <a:srgbClr val="FFFFFF"/>
                </a:solidFill>
                <a:latin typeface="Century Gothic Paneuropean"/>
                <a:ea typeface="Century Gothic Paneuropean"/>
                <a:cs typeface="Century Gothic Paneuropean"/>
                <a:sym typeface="Century Gothic Paneuropean"/>
              </a:rPr>
              <a:t> des 17.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19.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diejenigen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Hölzer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welche</a:t>
            </a:r>
            <a:r>
              <a:rPr lang="en-US" sz="2000" dirty="0">
                <a:solidFill>
                  <a:srgbClr val="FFFFFF"/>
                </a:solidFill>
                <a:latin typeface="Century Gothic Paneuropean"/>
                <a:ea typeface="Century Gothic Paneuropean"/>
                <a:cs typeface="Century Gothic Paneuropean"/>
                <a:sym typeface="Century Gothic Paneuropean"/>
              </a:rPr>
              <a:t> für den Export in die </a:t>
            </a:r>
            <a:r>
              <a:rPr lang="en-US" sz="2000" dirty="0" err="1">
                <a:solidFill>
                  <a:srgbClr val="FFFFFF"/>
                </a:solidFill>
                <a:latin typeface="Century Gothic Paneuropean"/>
                <a:ea typeface="Century Gothic Paneuropean"/>
                <a:cs typeface="Century Gothic Paneuropean"/>
                <a:sym typeface="Century Gothic Paneuropean"/>
              </a:rPr>
              <a:t>Niederlande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geerntet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Flößer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transportierten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anschließend</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Stämme</a:t>
            </a:r>
            <a:r>
              <a:rPr lang="en-US" sz="2000" dirty="0">
                <a:solidFill>
                  <a:srgbClr val="FFFFFF"/>
                </a:solidFill>
                <a:latin typeface="Century Gothic Paneuropean"/>
                <a:ea typeface="Century Gothic Paneuropean"/>
                <a:cs typeface="Century Gothic Paneuropean"/>
                <a:sym typeface="Century Gothic Paneuropean"/>
              </a:rPr>
              <a:t> auf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Wasserweg</a:t>
            </a:r>
            <a:r>
              <a:rPr lang="en-US" sz="2000" dirty="0">
                <a:solidFill>
                  <a:srgbClr val="FFFFFF"/>
                </a:solidFill>
                <a:latin typeface="Century Gothic Paneuropean"/>
                <a:ea typeface="Century Gothic Paneuropean"/>
                <a:cs typeface="Century Gothic Paneuropean"/>
                <a:sym typeface="Century Gothic Paneuropean"/>
              </a:rPr>
              <a:t> an </a:t>
            </a:r>
            <a:r>
              <a:rPr lang="en-US" sz="2000" dirty="0" err="1">
                <a:solidFill>
                  <a:srgbClr val="FFFFFF"/>
                </a:solidFill>
                <a:latin typeface="Century Gothic Paneuropean"/>
                <a:ea typeface="Century Gothic Paneuropean"/>
                <a:cs typeface="Century Gothic Paneuropean"/>
                <a:sym typeface="Century Gothic Paneuropean"/>
              </a:rPr>
              <a:t>ihren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Zielort</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7" name="TextBox 7"/>
          <p:cNvSpPr txBox="1"/>
          <p:nvPr/>
        </p:nvSpPr>
        <p:spPr>
          <a:xfrm>
            <a:off x="1028700" y="904875"/>
            <a:ext cx="16230600" cy="1038275"/>
          </a:xfrm>
          <a:prstGeom prst="rect">
            <a:avLst/>
          </a:prstGeom>
        </p:spPr>
        <p:txBody>
          <a:bodyPr lIns="0" tIns="0" rIns="0" bIns="0" rtlCol="0" anchor="t">
            <a:spAutoFit/>
          </a:bodyPr>
          <a:lstStyle/>
          <a:p>
            <a:pPr algn="ctr">
              <a:lnSpc>
                <a:spcPts val="8400"/>
              </a:lnSpc>
            </a:pPr>
            <a:r>
              <a:rPr lang="en-US" sz="6000">
                <a:solidFill>
                  <a:srgbClr val="C9F635"/>
                </a:solidFill>
                <a:latin typeface="League Spartan"/>
                <a:ea typeface="League Spartan"/>
                <a:cs typeface="League Spartan"/>
                <a:sym typeface="League Spartan"/>
              </a:rPr>
              <a:t>Holländer Holz</a:t>
            </a:r>
          </a:p>
        </p:txBody>
      </p:sp>
      <p:sp>
        <p:nvSpPr>
          <p:cNvPr id="8" name="TextBox 8"/>
          <p:cNvSpPr txBox="1"/>
          <p:nvPr/>
        </p:nvSpPr>
        <p:spPr>
          <a:xfrm>
            <a:off x="628700" y="4432563"/>
            <a:ext cx="7219900" cy="1795363"/>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In den </a:t>
            </a:r>
            <a:r>
              <a:rPr lang="en-US" sz="2000" dirty="0" err="1">
                <a:solidFill>
                  <a:srgbClr val="FFFFFF"/>
                </a:solidFill>
                <a:latin typeface="Century Gothic Paneuropean"/>
                <a:ea typeface="Century Gothic Paneuropean"/>
                <a:cs typeface="Century Gothic Paneuropean"/>
                <a:sym typeface="Century Gothic Paneuropean"/>
              </a:rPr>
              <a:t>Niederlanden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herrschte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erheblicher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Bedarf</a:t>
            </a:r>
            <a:r>
              <a:rPr lang="en-US" sz="2000" dirty="0">
                <a:solidFill>
                  <a:srgbClr val="FFFFFF"/>
                </a:solidFill>
                <a:latin typeface="Century Gothic Paneuropean"/>
                <a:ea typeface="Century Gothic Paneuropean"/>
                <a:cs typeface="Century Gothic Paneuropean"/>
                <a:sym typeface="Century Gothic Paneuropean"/>
              </a:rPr>
              <a:t> an </a:t>
            </a:r>
            <a:r>
              <a:rPr lang="en-US" sz="2000" dirty="0" err="1">
                <a:solidFill>
                  <a:srgbClr val="FFFFFF"/>
                </a:solidFill>
                <a:latin typeface="Century Gothic Paneuropean"/>
                <a:ea typeface="Century Gothic Paneuropean"/>
                <a:cs typeface="Century Gothic Paneuropean"/>
                <a:sym typeface="Century Gothic Paneuropean"/>
              </a:rPr>
              <a:t>Holz</a:t>
            </a:r>
            <a:r>
              <a:rPr lang="en-US" sz="2000" dirty="0">
                <a:solidFill>
                  <a:srgbClr val="FFFFFF"/>
                </a:solidFill>
                <a:latin typeface="Century Gothic Paneuropean"/>
                <a:ea typeface="Century Gothic Paneuropean"/>
                <a:cs typeface="Century Gothic Paneuropean"/>
                <a:sym typeface="Century Gothic Paneuropean"/>
              </a:rPr>
              <a:t>, der die </a:t>
            </a:r>
            <a:r>
              <a:rPr lang="en-US" sz="2000" dirty="0" err="1">
                <a:solidFill>
                  <a:srgbClr val="FFFFFF"/>
                </a:solidFill>
                <a:latin typeface="Century Gothic Paneuropean"/>
                <a:ea typeface="Century Gothic Paneuropean"/>
                <a:cs typeface="Century Gothic Paneuropean"/>
                <a:sym typeface="Century Gothic Paneuropean"/>
              </a:rPr>
              <a:t>regionalen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Vorkommen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überstieg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Daher</a:t>
            </a:r>
            <a:r>
              <a:rPr lang="en-US" sz="2000" dirty="0">
                <a:solidFill>
                  <a:srgbClr val="FFFFFF"/>
                </a:solidFill>
                <a:latin typeface="Century Gothic Paneuropean"/>
                <a:ea typeface="Century Gothic Paneuropean"/>
                <a:cs typeface="Century Gothic Paneuropean"/>
                <a:sym typeface="Century Gothic Paneuropean"/>
              </a:rPr>
              <a:t> war man </a:t>
            </a:r>
            <a:r>
              <a:rPr lang="en-US" sz="2000" dirty="0" err="1">
                <a:solidFill>
                  <a:srgbClr val="FFFFFF"/>
                </a:solidFill>
                <a:latin typeface="Century Gothic Paneuropean"/>
                <a:ea typeface="Century Gothic Paneuropean"/>
                <a:cs typeface="Century Gothic Paneuropean"/>
                <a:sym typeface="Century Gothic Paneuropean"/>
              </a:rPr>
              <a:t>z.B</a:t>
            </a:r>
            <a:r>
              <a:rPr lang="en-US" sz="2000" dirty="0">
                <a:solidFill>
                  <a:srgbClr val="FFFFFF"/>
                </a:solidFill>
                <a:latin typeface="Century Gothic Paneuropean"/>
                <a:ea typeface="Century Gothic Paneuropean"/>
                <a:cs typeface="Century Gothic Paneuropean"/>
                <a:sym typeface="Century Gothic Paneuropean"/>
              </a:rPr>
              <a:t>. für den </a:t>
            </a:r>
            <a:r>
              <a:rPr lang="en-US" sz="2000" dirty="0" err="1">
                <a:solidFill>
                  <a:srgbClr val="FFFFFF"/>
                </a:solidFill>
                <a:latin typeface="Century Gothic Paneuropean"/>
                <a:ea typeface="Century Gothic Paneuropean"/>
                <a:cs typeface="Century Gothic Paneuropean"/>
                <a:sym typeface="Century Gothic Paneuropean"/>
              </a:rPr>
              <a:t>Schiffsbau</a:t>
            </a:r>
            <a:r>
              <a:rPr lang="en-US" sz="2000" dirty="0">
                <a:solidFill>
                  <a:srgbClr val="FFFFFF"/>
                </a:solidFill>
                <a:latin typeface="Century Gothic Paneuropean"/>
                <a:ea typeface="Century Gothic Paneuropean"/>
                <a:cs typeface="Century Gothic Paneuropean"/>
                <a:sym typeface="Century Gothic Paneuropean"/>
              </a:rPr>
              <a:t> auf </a:t>
            </a:r>
            <a:r>
              <a:rPr lang="en-US" sz="2000" dirty="0" err="1">
                <a:solidFill>
                  <a:srgbClr val="FFFFFF"/>
                </a:solidFill>
                <a:latin typeface="Century Gothic Paneuropean"/>
                <a:ea typeface="Century Gothic Paneuropean"/>
                <a:cs typeface="Century Gothic Paneuropean"/>
                <a:sym typeface="Century Gothic Paneuropean"/>
              </a:rPr>
              <a:t>Hölzer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Ausland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angewiesen</a:t>
            </a:r>
            <a:r>
              <a:rPr lang="en-US" sz="2000" dirty="0">
                <a:solidFill>
                  <a:srgbClr val="FFFFFF"/>
                </a:solidFill>
                <a:latin typeface="Century Gothic Paneuropean"/>
                <a:ea typeface="Century Gothic Paneuropean"/>
                <a:cs typeface="Century Gothic Paneuropean"/>
                <a:sym typeface="Century Gothic Paneuropean"/>
              </a:rPr>
              <a:t>, was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Holländer-Holz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Namen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eintrug</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9" name="TextBox 9"/>
          <p:cNvSpPr txBox="1"/>
          <p:nvPr/>
        </p:nvSpPr>
        <p:spPr>
          <a:xfrm>
            <a:off x="10883967" y="8387633"/>
            <a:ext cx="6375333" cy="692249"/>
          </a:xfrm>
          <a:prstGeom prst="rect">
            <a:avLst/>
          </a:prstGeom>
        </p:spPr>
        <p:txBody>
          <a:bodyPr lIns="0" tIns="0" rIns="0" bIns="0" rtlCol="0" anchor="t">
            <a:spAutoFit/>
          </a:bodyPr>
          <a:lstStyle/>
          <a:p>
            <a:pPr algn="r">
              <a:lnSpc>
                <a:spcPts val="2800"/>
              </a:lnSpc>
              <a:spcBef>
                <a:spcPct val="0"/>
              </a:spcBef>
            </a:pPr>
            <a:r>
              <a:rPr lang="en-US" sz="2000" b="1">
                <a:solidFill>
                  <a:srgbClr val="C9F635"/>
                </a:solidFill>
                <a:latin typeface="Century Gothic Paneuropean Bold"/>
                <a:ea typeface="Century Gothic Paneuropean Bold"/>
                <a:cs typeface="Century Gothic Paneuropean Bold"/>
                <a:sym typeface="Century Gothic Paneuropean Bold"/>
              </a:rPr>
              <a:t>Holzfloß auf dem Rhein bei Bonn, Kupferstich, 1796. Foto: Siebengebirgsmuseum</a:t>
            </a:r>
          </a:p>
        </p:txBody>
      </p:sp>
      <p:sp>
        <p:nvSpPr>
          <p:cNvPr id="10" name="Freeform 10"/>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605623" y="2765170"/>
            <a:ext cx="8796188" cy="4308872"/>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FDF5F1"/>
                </a:solidFill>
                <a:latin typeface="Century Gothic Paneuropean"/>
                <a:ea typeface="Century Gothic Paneuropean"/>
                <a:cs typeface="Century Gothic Paneuropean"/>
                <a:sym typeface="Century Gothic Paneuropean"/>
              </a:rPr>
              <a:t>Im </a:t>
            </a:r>
            <a:r>
              <a:rPr lang="en-US" sz="2000" dirty="0" err="1">
                <a:solidFill>
                  <a:srgbClr val="FDF5F1"/>
                </a:solidFill>
                <a:latin typeface="Century Gothic Paneuropean"/>
                <a:ea typeface="Century Gothic Paneuropean"/>
                <a:cs typeface="Century Gothic Paneuropean"/>
                <a:sym typeface="Century Gothic Paneuropean"/>
              </a:rPr>
              <a:t>Verlauf</a:t>
            </a:r>
            <a:r>
              <a:rPr lang="en-US" sz="2000" dirty="0">
                <a:solidFill>
                  <a:srgbClr val="FDF5F1"/>
                </a:solidFill>
                <a:latin typeface="Century Gothic Paneuropean"/>
                <a:ea typeface="Century Gothic Paneuropean"/>
                <a:cs typeface="Century Gothic Paneuropean"/>
                <a:sym typeface="Century Gothic Paneuropean"/>
              </a:rPr>
              <a:t> des </a:t>
            </a:r>
            <a:r>
              <a:rPr lang="en-US" sz="2000" dirty="0" err="1">
                <a:solidFill>
                  <a:srgbClr val="FDF5F1"/>
                </a:solidFill>
                <a:latin typeface="Century Gothic Paneuropean"/>
                <a:ea typeface="Century Gothic Paneuropean"/>
                <a:cs typeface="Century Gothic Paneuropean"/>
                <a:sym typeface="Century Gothic Paneuropean"/>
              </a:rPr>
              <a:t>gerichtlichen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Prozesses</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sich</a:t>
            </a:r>
            <a:r>
              <a:rPr lang="en-US" sz="2000" dirty="0">
                <a:solidFill>
                  <a:srgbClr val="FDF5F1"/>
                </a:solidFill>
                <a:latin typeface="Century Gothic Paneuropean"/>
                <a:ea typeface="Century Gothic Paneuropean"/>
                <a:cs typeface="Century Gothic Paneuropean"/>
                <a:sym typeface="Century Gothic Paneuropean"/>
              </a:rPr>
              <a:t> von </a:t>
            </a:r>
            <a:r>
              <a:rPr lang="en-US" sz="2000" dirty="0" err="1">
                <a:solidFill>
                  <a:srgbClr val="FDF5F1"/>
                </a:solidFill>
                <a:latin typeface="Century Gothic Paneuropean"/>
                <a:ea typeface="Century Gothic Paneuropean"/>
                <a:cs typeface="Century Gothic Paneuropean"/>
                <a:sym typeface="Century Gothic Paneuropean"/>
              </a:rPr>
              <a:t>wechselseitigen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Vorwürfen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genährt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bis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Mitte</a:t>
            </a:r>
            <a:r>
              <a:rPr lang="en-US" sz="2000" dirty="0">
                <a:solidFill>
                  <a:srgbClr val="FDF5F1"/>
                </a:solidFill>
                <a:latin typeface="Century Gothic Paneuropean"/>
                <a:ea typeface="Century Gothic Paneuropean"/>
                <a:cs typeface="Century Gothic Paneuropean"/>
                <a:sym typeface="Century Gothic Paneuropean"/>
              </a:rPr>
              <a:t> des 19. </a:t>
            </a:r>
            <a:r>
              <a:rPr lang="en-US" sz="2000" dirty="0" err="1">
                <a:solidFill>
                  <a:srgbClr val="FDF5F1"/>
                </a:solidFill>
                <a:latin typeface="Century Gothic Paneuropean"/>
                <a:ea typeface="Century Gothic Paneuropean"/>
                <a:cs typeface="Century Gothic Paneuropean"/>
                <a:sym typeface="Century Gothic Paneuropean"/>
              </a:rPr>
              <a:t>Jahrhunderts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erstreckte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offenbarte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sich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weiterer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Streitgegenstand</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Dieser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beruhte</a:t>
            </a:r>
            <a:r>
              <a:rPr lang="en-US" sz="2000" dirty="0">
                <a:solidFill>
                  <a:srgbClr val="FDF5F1"/>
                </a:solidFill>
                <a:latin typeface="Century Gothic Paneuropean"/>
                <a:ea typeface="Century Gothic Paneuropean"/>
                <a:cs typeface="Century Gothic Paneuropean"/>
                <a:sym typeface="Century Gothic Paneuropean"/>
              </a:rPr>
              <a:t> auf </a:t>
            </a:r>
            <a:r>
              <a:rPr lang="en-US" sz="2000" dirty="0" err="1">
                <a:solidFill>
                  <a:srgbClr val="FDF5F1"/>
                </a:solidFill>
                <a:latin typeface="Century Gothic Paneuropean"/>
                <a:ea typeface="Century Gothic Paneuropean"/>
                <a:cs typeface="Century Gothic Paneuropean"/>
                <a:sym typeface="Century Gothic Paneuropean"/>
              </a:rPr>
              <a:t>einem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gemeinschaftlichen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Nutzungsrecht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Blieskastels</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Lautzkirchens</a:t>
            </a:r>
            <a:r>
              <a:rPr lang="en-US" sz="2000" dirty="0">
                <a:solidFill>
                  <a:srgbClr val="FDF5F1"/>
                </a:solidFill>
                <a:latin typeface="Century Gothic Paneuropean"/>
                <a:ea typeface="Century Gothic Paneuropean"/>
                <a:cs typeface="Century Gothic Paneuropean"/>
                <a:sym typeface="Century Gothic Paneuropean"/>
              </a:rPr>
              <a:t> an </a:t>
            </a:r>
            <a:r>
              <a:rPr lang="en-US" sz="2000" dirty="0" err="1">
                <a:solidFill>
                  <a:srgbClr val="FDF5F1"/>
                </a:solidFill>
                <a:latin typeface="Century Gothic Paneuropean"/>
                <a:ea typeface="Century Gothic Paneuropean"/>
                <a:cs typeface="Century Gothic Paneuropean"/>
                <a:sym typeface="Century Gothic Paneuropean"/>
              </a:rPr>
              <a:t>Wasser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Weiden</a:t>
            </a:r>
            <a:r>
              <a:rPr lang="en-US" sz="2000" dirty="0">
                <a:solidFill>
                  <a:srgbClr val="FDF5F1"/>
                </a:solidFill>
                <a:latin typeface="Century Gothic Paneuropean"/>
                <a:ea typeface="Century Gothic Paneuropean"/>
                <a:cs typeface="Century Gothic Paneuropean"/>
                <a:sym typeface="Century Gothic Paneuropean"/>
              </a:rPr>
              <a:t> und Wald. </a:t>
            </a:r>
          </a:p>
          <a:p>
            <a:pPr algn="just">
              <a:lnSpc>
                <a:spcPts val="2800"/>
              </a:lnSpc>
              <a:spcBef>
                <a:spcPct val="0"/>
              </a:spcBef>
            </a:pPr>
            <a:endParaRPr lang="en-US" sz="2000" dirty="0">
              <a:solidFill>
                <a:srgbClr val="FDF5F1"/>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a:solidFill>
                  <a:srgbClr val="FDF5F1"/>
                </a:solidFill>
                <a:latin typeface="Century Gothic Paneuropean"/>
                <a:ea typeface="Century Gothic Paneuropean"/>
                <a:cs typeface="Century Gothic Paneuropean"/>
                <a:sym typeface="Century Gothic Paneuropean"/>
              </a:rPr>
              <a:t>Im September 1727 </a:t>
            </a:r>
            <a:r>
              <a:rPr lang="en-US" sz="2000" dirty="0" err="1">
                <a:solidFill>
                  <a:srgbClr val="FDF5F1"/>
                </a:solidFill>
                <a:latin typeface="Century Gothic Paneuropean"/>
                <a:ea typeface="Century Gothic Paneuropean"/>
                <a:cs typeface="Century Gothic Paneuropean"/>
                <a:sym typeface="Century Gothic Paneuropean"/>
              </a:rPr>
              <a:t>brachte</a:t>
            </a:r>
            <a:r>
              <a:rPr lang="en-US" sz="2000" dirty="0">
                <a:solidFill>
                  <a:srgbClr val="FDF5F1"/>
                </a:solidFill>
                <a:latin typeface="Century Gothic Paneuropean"/>
                <a:ea typeface="Century Gothic Paneuropean"/>
                <a:cs typeface="Century Gothic Paneuropean"/>
                <a:sym typeface="Century Gothic Paneuropean"/>
              </a:rPr>
              <a:t> die Blieskasteler </a:t>
            </a:r>
            <a:r>
              <a:rPr lang="en-US" sz="2000" dirty="0" err="1">
                <a:solidFill>
                  <a:srgbClr val="FDF5F1"/>
                </a:solidFill>
                <a:latin typeface="Century Gothic Paneuropean"/>
                <a:ea typeface="Century Gothic Paneuropean"/>
                <a:cs typeface="Century Gothic Paneuropean"/>
                <a:sym typeface="Century Gothic Paneuropean"/>
              </a:rPr>
              <a:t>Bürgerschaft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Anzeige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dass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Personen</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Gemeinde</a:t>
            </a:r>
            <a:r>
              <a:rPr lang="en-US" sz="2000" dirty="0">
                <a:solidFill>
                  <a:srgbClr val="FDF5F1"/>
                </a:solidFill>
                <a:latin typeface="Century Gothic Paneuropean"/>
                <a:ea typeface="Century Gothic Paneuropean"/>
                <a:cs typeface="Century Gothic Paneuropean"/>
                <a:sym typeface="Century Gothic Paneuropean"/>
              </a:rPr>
              <a:t> Lautzkirchen </a:t>
            </a:r>
            <a:r>
              <a:rPr lang="en-US" sz="2000" dirty="0" err="1">
                <a:solidFill>
                  <a:srgbClr val="FDF5F1"/>
                </a:solidFill>
                <a:latin typeface="Century Gothic Paneuropean"/>
                <a:ea typeface="Century Gothic Paneuropean"/>
                <a:cs typeface="Century Gothic Paneuropean"/>
                <a:sym typeface="Century Gothic Paneuropean"/>
              </a:rPr>
              <a:t>mit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Überschreitung</a:t>
            </a:r>
            <a:r>
              <a:rPr lang="en-US" sz="2000" dirty="0">
                <a:solidFill>
                  <a:srgbClr val="FDF5F1"/>
                </a:solidFill>
                <a:latin typeface="Century Gothic Paneuropean"/>
                <a:ea typeface="Century Gothic Paneuropean"/>
                <a:cs typeface="Century Gothic Paneuropean"/>
                <a:sym typeface="Century Gothic Paneuropean"/>
              </a:rPr>
              <a:t> von </a:t>
            </a:r>
            <a:r>
              <a:rPr lang="en-US" sz="2000" dirty="0" err="1">
                <a:solidFill>
                  <a:srgbClr val="FDF5F1"/>
                </a:solidFill>
                <a:latin typeface="Century Gothic Paneuropean"/>
                <a:ea typeface="Century Gothic Paneuropean"/>
                <a:cs typeface="Century Gothic Paneuropean"/>
                <a:sym typeface="Century Gothic Paneuropean"/>
              </a:rPr>
              <a:t>Weidegrenzen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gegen</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gemeinschaftliche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Nutzung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verstoßen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haben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die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Lautzkircher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vor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einigen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Tagen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ihr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gantze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Herde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S:v: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Rindviehcher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schier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bis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ahn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den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flecken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Blieskastel</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trieben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uns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unser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waide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propria</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authoritate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abäßen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lassen</a:t>
            </a:r>
            <a:r>
              <a:rPr lang="en-US" sz="2000" dirty="0">
                <a:solidFill>
                  <a:srgbClr val="C9F635"/>
                </a:solidFill>
                <a:latin typeface="Century Gothic Paneuropean"/>
                <a:ea typeface="Century Gothic Paneuropean"/>
                <a:cs typeface="Century Gothic Paneuropean"/>
                <a:sym typeface="Century Gothic Paneuropean"/>
              </a:rPr>
              <a:t>.”</a:t>
            </a:r>
            <a:r>
              <a:rPr lang="en-US" sz="2000" baseline="30000" dirty="0">
                <a:solidFill>
                  <a:srgbClr val="C9F635"/>
                </a:solidFill>
                <a:latin typeface="Century Gothic Paneuropean"/>
                <a:ea typeface="Century Gothic Paneuropean"/>
                <a:cs typeface="Century Gothic Paneuropean"/>
                <a:sym typeface="Century Gothic Paneuropean"/>
              </a:rPr>
              <a:t>27</a:t>
            </a: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626644" y="7429500"/>
            <a:ext cx="8796188" cy="1077218"/>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FDF5F1"/>
                </a:solidFill>
                <a:latin typeface="Century Gothic Paneuropean"/>
                <a:ea typeface="Century Gothic Paneuropean"/>
                <a:cs typeface="Century Gothic Paneuropean"/>
                <a:sym typeface="Century Gothic Paneuropean"/>
              </a:rPr>
              <a:t>Die </a:t>
            </a:r>
            <a:r>
              <a:rPr lang="en-US" sz="2000" dirty="0" err="1">
                <a:solidFill>
                  <a:srgbClr val="FDF5F1"/>
                </a:solidFill>
                <a:latin typeface="Century Gothic Paneuropean"/>
                <a:ea typeface="Century Gothic Paneuropean"/>
                <a:cs typeface="Century Gothic Paneuropean"/>
                <a:sym typeface="Century Gothic Paneuropean"/>
              </a:rPr>
              <a:t>Geschädigten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führten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weiter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dass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Abgrenzung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dieser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Weideflächen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bereits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vor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über</a:t>
            </a:r>
            <a:r>
              <a:rPr lang="en-US" sz="2000" dirty="0">
                <a:solidFill>
                  <a:srgbClr val="FDF5F1"/>
                </a:solidFill>
                <a:latin typeface="Century Gothic Paneuropean"/>
                <a:ea typeface="Century Gothic Paneuropean"/>
                <a:cs typeface="Century Gothic Paneuropean"/>
                <a:sym typeface="Century Gothic Paneuropean"/>
              </a:rPr>
              <a:t> 40 </a:t>
            </a:r>
            <a:r>
              <a:rPr lang="en-US" sz="2000" dirty="0" err="1">
                <a:solidFill>
                  <a:srgbClr val="FDF5F1"/>
                </a:solidFill>
                <a:latin typeface="Century Gothic Paneuropean"/>
                <a:ea typeface="Century Gothic Paneuropean"/>
                <a:cs typeface="Century Gothic Paneuropean"/>
                <a:sym typeface="Century Gothic Paneuropean"/>
              </a:rPr>
              <a:t>Jahren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beiderseits</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einstimmig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festgelegt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wurde</a:t>
            </a:r>
            <a:r>
              <a:rPr lang="en-US" sz="2000" dirty="0">
                <a:solidFill>
                  <a:srgbClr val="FDF5F1"/>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820802" y="2663478"/>
            <a:ext cx="8365831" cy="4667945"/>
          </a:xfrm>
          <a:prstGeom prst="rect">
            <a:avLst/>
          </a:prstGeom>
        </p:spPr>
        <p:txBody>
          <a:bodyPr lIns="0" tIns="0" rIns="0" bIns="0" rtlCol="0" anchor="t">
            <a:spAutoFit/>
          </a:bodyPr>
          <a:lstStyle/>
          <a:p>
            <a:pPr algn="just">
              <a:lnSpc>
                <a:spcPts val="2800"/>
              </a:lnSpc>
              <a:spcBef>
                <a:spcPct val="0"/>
              </a:spcBef>
            </a:pPr>
            <a:r>
              <a:rPr lang="en-US" sz="2000" dirty="0">
                <a:solidFill>
                  <a:srgbClr val="FDF5F1"/>
                </a:solidFill>
                <a:latin typeface="Century Gothic Paneuropean"/>
                <a:ea typeface="Century Gothic Paneuropean"/>
                <a:cs typeface="Century Gothic Paneuropean"/>
                <a:sym typeface="Century Gothic Paneuropean"/>
              </a:rPr>
              <a:t>Der </a:t>
            </a:r>
            <a:r>
              <a:rPr lang="en-US" sz="2000" dirty="0" err="1">
                <a:solidFill>
                  <a:srgbClr val="FDF5F1"/>
                </a:solidFill>
                <a:latin typeface="Century Gothic Paneuropean"/>
                <a:ea typeface="Century Gothic Paneuropean"/>
                <a:cs typeface="Century Gothic Paneuropean"/>
                <a:sym typeface="Century Gothic Paneuropean"/>
              </a:rPr>
              <a:t>Akte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ist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Kopie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Vergleichs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vom</a:t>
            </a:r>
            <a:r>
              <a:rPr lang="en-US" sz="2000" dirty="0">
                <a:solidFill>
                  <a:srgbClr val="FDF5F1"/>
                </a:solidFill>
                <a:latin typeface="Century Gothic Paneuropean"/>
                <a:ea typeface="Century Gothic Paneuropean"/>
                <a:cs typeface="Century Gothic Paneuropean"/>
                <a:sym typeface="Century Gothic Paneuropean"/>
              </a:rPr>
              <a:t> 12. November 1711 </a:t>
            </a:r>
            <a:r>
              <a:rPr lang="en-US" sz="2000" dirty="0" err="1">
                <a:solidFill>
                  <a:srgbClr val="FDF5F1"/>
                </a:solidFill>
                <a:latin typeface="Century Gothic Paneuropean"/>
                <a:ea typeface="Century Gothic Paneuropean"/>
                <a:cs typeface="Century Gothic Paneuropean"/>
                <a:sym typeface="Century Gothic Paneuropean"/>
              </a:rPr>
              <a:t>beigefügt</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zwei</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Bänne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ausweist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jedoch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nur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gemeinsames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Nutzungsrecht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daß</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bliescastell</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undt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lautzkirchen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zwei</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bänne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nur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einen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gemeinen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nutzen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haben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sollen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ahn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wasser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weidt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beholtzungen.</a:t>
            </a:r>
            <a:r>
              <a:rPr lang="en-US" sz="2000" dirty="0">
                <a:solidFill>
                  <a:srgbClr val="C9F635"/>
                </a:solidFill>
                <a:latin typeface="Century Gothic Paneuropean"/>
                <a:ea typeface="Century Gothic Paneuropean"/>
                <a:cs typeface="Century Gothic Paneuropean"/>
                <a:sym typeface="Century Gothic Paneuropean"/>
              </a:rPr>
              <a:t>“</a:t>
            </a:r>
            <a:r>
              <a:rPr lang="en-US" sz="2000" baseline="30000" dirty="0">
                <a:solidFill>
                  <a:srgbClr val="C9F635"/>
                </a:solidFill>
                <a:latin typeface="Century Gothic Paneuropean"/>
                <a:ea typeface="Century Gothic Paneuropean"/>
                <a:cs typeface="Century Gothic Paneuropean"/>
                <a:sym typeface="Century Gothic Paneuropean"/>
              </a:rPr>
              <a:t>28</a:t>
            </a:r>
            <a:r>
              <a:rPr lang="en-US" sz="2000" dirty="0">
                <a:solidFill>
                  <a:srgbClr val="C9F635"/>
                </a:solidFill>
                <a:latin typeface="Century Gothic Paneuropean"/>
                <a:ea typeface="Century Gothic Paneuropean"/>
                <a:cs typeface="Century Gothic Paneuropean"/>
                <a:sym typeface="Century Gothic Paneuropean"/>
              </a:rPr>
              <a:t> </a:t>
            </a:r>
          </a:p>
          <a:p>
            <a:pPr algn="just">
              <a:lnSpc>
                <a:spcPts val="2800"/>
              </a:lnSpc>
              <a:spcBef>
                <a:spcPct val="0"/>
              </a:spcBef>
            </a:pPr>
            <a:endParaRPr lang="en-US" sz="2000" dirty="0">
              <a:solidFill>
                <a:srgbClr val="C9F635"/>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err="1">
                <a:solidFill>
                  <a:srgbClr val="FDF5F1"/>
                </a:solidFill>
                <a:latin typeface="Century Gothic Paneuropean"/>
                <a:ea typeface="Century Gothic Paneuropean"/>
                <a:cs typeface="Century Gothic Paneuropean"/>
                <a:sym typeface="Century Gothic Paneuropean"/>
              </a:rPr>
              <a:t>Ein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schriftlicher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Nachweis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über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derartige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Grenzen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wie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sie</a:t>
            </a:r>
            <a:r>
              <a:rPr lang="en-US" sz="2000" dirty="0">
                <a:solidFill>
                  <a:srgbClr val="FDF5F1"/>
                </a:solidFill>
                <a:latin typeface="Century Gothic Paneuropean"/>
                <a:ea typeface="Century Gothic Paneuropean"/>
                <a:cs typeface="Century Gothic Paneuropean"/>
                <a:sym typeface="Century Gothic Paneuropean"/>
              </a:rPr>
              <a:t> die Blieskasteler </a:t>
            </a:r>
            <a:r>
              <a:rPr lang="en-US" sz="2000" dirty="0" err="1">
                <a:solidFill>
                  <a:srgbClr val="FDF5F1"/>
                </a:solidFill>
                <a:latin typeface="Century Gothic Paneuropean"/>
                <a:ea typeface="Century Gothic Paneuropean"/>
                <a:cs typeface="Century Gothic Paneuropean"/>
                <a:sym typeface="Century Gothic Paneuropean"/>
              </a:rPr>
              <a:t>Bürgerschaft</a:t>
            </a:r>
            <a:r>
              <a:rPr lang="en-US" sz="2000" dirty="0">
                <a:solidFill>
                  <a:srgbClr val="FDF5F1"/>
                </a:solidFill>
                <a:latin typeface="Century Gothic Paneuropean"/>
                <a:ea typeface="Century Gothic Paneuropean"/>
                <a:cs typeface="Century Gothic Paneuropean"/>
                <a:sym typeface="Century Gothic Paneuropean"/>
              </a:rPr>
              <a:t> 1727 </a:t>
            </a:r>
            <a:r>
              <a:rPr lang="en-US" sz="2000" dirty="0" err="1">
                <a:solidFill>
                  <a:srgbClr val="FDF5F1"/>
                </a:solidFill>
                <a:latin typeface="Century Gothic Paneuropean"/>
                <a:ea typeface="Century Gothic Paneuropean"/>
                <a:cs typeface="Century Gothic Paneuropean"/>
                <a:sym typeface="Century Gothic Paneuropean"/>
              </a:rPr>
              <a:t>vorbrachte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ist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a:t>
            </a:r>
            <a:r>
              <a:rPr lang="en-US" sz="2000" dirty="0">
                <a:solidFill>
                  <a:srgbClr val="FDF5F1"/>
                </a:solidFill>
                <a:latin typeface="Century Gothic Paneuropean"/>
                <a:ea typeface="Century Gothic Paneuropean"/>
                <a:cs typeface="Century Gothic Paneuropean"/>
                <a:sym typeface="Century Gothic Paneuropean"/>
              </a:rPr>
              <a:t> den </a:t>
            </a:r>
            <a:r>
              <a:rPr lang="en-US" sz="2000" dirty="0" err="1">
                <a:solidFill>
                  <a:srgbClr val="FDF5F1"/>
                </a:solidFill>
                <a:latin typeface="Century Gothic Paneuropean"/>
                <a:ea typeface="Century Gothic Paneuropean"/>
                <a:cs typeface="Century Gothic Paneuropean"/>
                <a:sym typeface="Century Gothic Paneuropean"/>
              </a:rPr>
              <a:t>vorliegenden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Quellen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nicht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ersichtlich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Bis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Jahr</a:t>
            </a:r>
            <a:r>
              <a:rPr lang="en-US" sz="2000" dirty="0">
                <a:solidFill>
                  <a:srgbClr val="FDF5F1"/>
                </a:solidFill>
                <a:latin typeface="Century Gothic Paneuropean"/>
                <a:ea typeface="Century Gothic Paneuropean"/>
                <a:cs typeface="Century Gothic Paneuropean"/>
                <a:sym typeface="Century Gothic Paneuropean"/>
              </a:rPr>
              <a:t> 1843 </a:t>
            </a:r>
            <a:r>
              <a:rPr lang="en-US" sz="2000" dirty="0" err="1">
                <a:solidFill>
                  <a:srgbClr val="FDF5F1"/>
                </a:solidFill>
                <a:latin typeface="Century Gothic Paneuropean"/>
                <a:ea typeface="Century Gothic Paneuropean"/>
                <a:cs typeface="Century Gothic Paneuropean"/>
                <a:sym typeface="Century Gothic Paneuropean"/>
              </a:rPr>
              <a:t>weiteten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sich</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Streitigkeiten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derart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dass</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Gemeinde</a:t>
            </a:r>
            <a:r>
              <a:rPr lang="en-US" sz="2000" dirty="0">
                <a:solidFill>
                  <a:srgbClr val="FDF5F1"/>
                </a:solidFill>
                <a:latin typeface="Century Gothic Paneuropean"/>
                <a:ea typeface="Century Gothic Paneuropean"/>
                <a:cs typeface="Century Gothic Paneuropean"/>
                <a:sym typeface="Century Gothic Paneuropean"/>
              </a:rPr>
              <a:t> Lautzkirchen </a:t>
            </a:r>
            <a:r>
              <a:rPr lang="en-US" sz="2000" dirty="0" err="1">
                <a:solidFill>
                  <a:srgbClr val="FDF5F1"/>
                </a:solidFill>
                <a:latin typeface="Century Gothic Paneuropean"/>
                <a:ea typeface="Century Gothic Paneuropean"/>
                <a:cs typeface="Century Gothic Paneuropean"/>
                <a:sym typeface="Century Gothic Paneuropean"/>
              </a:rPr>
              <a:t>eine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Trennung</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gemeinschaftlichen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Weidegerechtigkeit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anstrebte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Diesen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Prozess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entschied</a:t>
            </a:r>
            <a:r>
              <a:rPr lang="en-US" sz="2000" dirty="0">
                <a:solidFill>
                  <a:srgbClr val="C9F635"/>
                </a:solidFill>
                <a:latin typeface="Century Gothic Paneuropean"/>
                <a:ea typeface="Century Gothic Paneuropean"/>
                <a:cs typeface="Century Gothic Paneuropean"/>
                <a:sym typeface="Century Gothic Paneuropean"/>
              </a:rPr>
              <a:t> das </a:t>
            </a:r>
            <a:r>
              <a:rPr lang="en-US" sz="2000" dirty="0" err="1">
                <a:solidFill>
                  <a:srgbClr val="C9F635"/>
                </a:solidFill>
                <a:latin typeface="Century Gothic Paneuropean"/>
                <a:ea typeface="Century Gothic Paneuropean"/>
                <a:cs typeface="Century Gothic Paneuropean"/>
                <a:sym typeface="Century Gothic Paneuropean"/>
              </a:rPr>
              <a:t>Königliche</a:t>
            </a:r>
            <a:r>
              <a:rPr lang="en-US" sz="2000" dirty="0">
                <a:solidFill>
                  <a:srgbClr val="C9F635"/>
                </a:solidFill>
                <a:latin typeface="Century Gothic Paneuropean"/>
                <a:ea typeface="Century Gothic Paneuropean"/>
                <a:cs typeface="Century Gothic Paneuropean"/>
                <a:sym typeface="Century Gothic Paneuropean"/>
              </a:rPr>
              <a:t> Appellations-</a:t>
            </a:r>
            <a:r>
              <a:rPr lang="en-US" sz="2000" dirty="0" err="1">
                <a:solidFill>
                  <a:srgbClr val="C9F635"/>
                </a:solidFill>
                <a:latin typeface="Century Gothic Paneuropean"/>
                <a:ea typeface="Century Gothic Paneuropean"/>
                <a:cs typeface="Century Gothic Paneuropean"/>
                <a:sym typeface="Century Gothic Paneuropean"/>
              </a:rPr>
              <a:t>Gericht</a:t>
            </a:r>
            <a:r>
              <a:rPr lang="en-US" sz="2000" dirty="0">
                <a:solidFill>
                  <a:srgbClr val="C9F635"/>
                </a:solidFill>
                <a:latin typeface="Century Gothic Paneuropean"/>
                <a:ea typeface="Century Gothic Paneuropean"/>
                <a:cs typeface="Century Gothic Paneuropean"/>
                <a:sym typeface="Century Gothic Paneuropean"/>
              </a:rPr>
              <a:t> der Pfalz im </a:t>
            </a:r>
            <a:r>
              <a:rPr lang="en-US" sz="2000" dirty="0" err="1">
                <a:solidFill>
                  <a:srgbClr val="C9F635"/>
                </a:solidFill>
                <a:latin typeface="Century Gothic Paneuropean"/>
                <a:ea typeface="Century Gothic Paneuropean"/>
                <a:cs typeface="Century Gothic Paneuropean"/>
                <a:sym typeface="Century Gothic Paneuropean"/>
              </a:rPr>
              <a:t>Juli</a:t>
            </a:r>
            <a:r>
              <a:rPr lang="en-US" sz="2000" dirty="0">
                <a:solidFill>
                  <a:srgbClr val="C9F635"/>
                </a:solidFill>
                <a:latin typeface="Century Gothic Paneuropean"/>
                <a:ea typeface="Century Gothic Paneuropean"/>
                <a:cs typeface="Century Gothic Paneuropean"/>
                <a:sym typeface="Century Gothic Paneuropean"/>
              </a:rPr>
              <a:t> 1843 </a:t>
            </a:r>
            <a:r>
              <a:rPr lang="en-US" sz="2000" dirty="0" err="1">
                <a:solidFill>
                  <a:srgbClr val="C9F635"/>
                </a:solidFill>
                <a:latin typeface="Century Gothic Paneuropean"/>
                <a:ea typeface="Century Gothic Paneuropean"/>
                <a:cs typeface="Century Gothic Paneuropean"/>
                <a:sym typeface="Century Gothic Paneuropean"/>
              </a:rPr>
              <a:t>zu</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Gunsten</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Gemeinde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smtClean="0">
                <a:solidFill>
                  <a:srgbClr val="C9F635"/>
                </a:solidFill>
                <a:latin typeface="Century Gothic Paneuropean"/>
                <a:ea typeface="Century Gothic Paneuropean"/>
                <a:cs typeface="Century Gothic Paneuropean"/>
                <a:sym typeface="Century Gothic Paneuropean"/>
              </a:rPr>
              <a:t>Lautzkirchen.</a:t>
            </a:r>
            <a:r>
              <a:rPr lang="en-US" sz="2000" baseline="30000" dirty="0" smtClean="0">
                <a:solidFill>
                  <a:srgbClr val="C9F635"/>
                </a:solidFill>
                <a:latin typeface="Century Gothic Paneuropean"/>
                <a:ea typeface="Century Gothic Paneuropean"/>
                <a:cs typeface="Century Gothic Paneuropean"/>
                <a:sym typeface="Century Gothic Paneuropean"/>
              </a:rPr>
              <a:t>29</a:t>
            </a:r>
            <a:endParaRPr lang="en-US" sz="2000" baseline="30000" dirty="0">
              <a:solidFill>
                <a:srgbClr val="C9F635"/>
              </a:solidFill>
              <a:latin typeface="Century Gothic Paneuropean"/>
              <a:ea typeface="Century Gothic Paneuropean"/>
              <a:cs typeface="Century Gothic Paneuropean"/>
              <a:sym typeface="Century Gothic Paneuropean"/>
            </a:endParaRP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5766" y="-1407"/>
            <a:ext cx="18288000" cy="10287093"/>
            <a:chOff x="0" y="0"/>
            <a:chExt cx="4816593" cy="2709358"/>
          </a:xfrm>
        </p:grpSpPr>
        <p:sp>
          <p:nvSpPr>
            <p:cNvPr id="4" name="Freeform 4"/>
            <p:cNvSpPr/>
            <p:nvPr/>
          </p:nvSpPr>
          <p:spPr>
            <a:xfrm>
              <a:off x="0" y="0"/>
              <a:ext cx="4816592" cy="2709358"/>
            </a:xfrm>
            <a:custGeom>
              <a:avLst/>
              <a:gdLst/>
              <a:ahLst/>
              <a:cxnLst/>
              <a:rect l="l" t="t" r="r" b="b"/>
              <a:pathLst>
                <a:path w="4816592" h="2709358">
                  <a:moveTo>
                    <a:pt x="0" y="0"/>
                  </a:moveTo>
                  <a:lnTo>
                    <a:pt x="4816592" y="0"/>
                  </a:lnTo>
                  <a:lnTo>
                    <a:pt x="4816592" y="2709358"/>
                  </a:lnTo>
                  <a:lnTo>
                    <a:pt x="0" y="2709358"/>
                  </a:lnTo>
                  <a:close/>
                </a:path>
              </a:pathLst>
            </a:custGeom>
            <a:solidFill>
              <a:srgbClr val="0D2440">
                <a:alpha val="69804"/>
              </a:srgbClr>
            </a:solidFill>
          </p:spPr>
        </p:sp>
        <p:sp>
          <p:nvSpPr>
            <p:cNvPr id="5" name="TextBox 5"/>
            <p:cNvSpPr txBox="1"/>
            <p:nvPr/>
          </p:nvSpPr>
          <p:spPr>
            <a:xfrm>
              <a:off x="0" y="-38100"/>
              <a:ext cx="4816593" cy="2747458"/>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0" y="2221897"/>
            <a:ext cx="8514842" cy="5843206"/>
          </a:xfrm>
          <a:custGeom>
            <a:avLst/>
            <a:gdLst/>
            <a:ahLst/>
            <a:cxnLst/>
            <a:rect l="l" t="t" r="r" b="b"/>
            <a:pathLst>
              <a:path w="8514842" h="5843206">
                <a:moveTo>
                  <a:pt x="0" y="0"/>
                </a:moveTo>
                <a:lnTo>
                  <a:pt x="8514842" y="0"/>
                </a:lnTo>
                <a:lnTo>
                  <a:pt x="8514842" y="5843206"/>
                </a:lnTo>
                <a:lnTo>
                  <a:pt x="0" y="5843206"/>
                </a:lnTo>
                <a:lnTo>
                  <a:pt x="0" y="0"/>
                </a:lnTo>
                <a:close/>
              </a:path>
            </a:pathLst>
          </a:custGeom>
          <a:blipFill>
            <a:blip r:embed="rId5"/>
            <a:stretch>
              <a:fillRect r="-1476"/>
            </a:stretch>
          </a:blipFill>
        </p:spPr>
      </p:sp>
      <p:sp>
        <p:nvSpPr>
          <p:cNvPr id="8" name="TextBox 8"/>
          <p:cNvSpPr txBox="1"/>
          <p:nvPr/>
        </p:nvSpPr>
        <p:spPr>
          <a:xfrm>
            <a:off x="8953500" y="2556300"/>
            <a:ext cx="8305800" cy="5027017"/>
          </a:xfrm>
          <a:prstGeom prst="rect">
            <a:avLst/>
          </a:prstGeom>
        </p:spPr>
        <p:txBody>
          <a:bodyPr wrap="square" lIns="0" tIns="0" rIns="0" bIns="0" rtlCol="0" anchor="t">
            <a:spAutoFit/>
          </a:bodyPr>
          <a:lstStyle/>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gleichen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erfolgten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Verhandlungen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Nutzungsrechte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Waldflächen</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Wittwaldes</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Gänshornes</a:t>
            </a:r>
            <a:r>
              <a:rPr lang="en-US" sz="2000" dirty="0">
                <a:solidFill>
                  <a:srgbClr val="FFFFFF"/>
                </a:solidFill>
                <a:latin typeface="Century Gothic Paneuropean"/>
                <a:ea typeface="Century Gothic Paneuropean"/>
                <a:cs typeface="Century Gothic Paneuropean"/>
                <a:sym typeface="Century Gothic Paneuropean"/>
              </a:rPr>
              <a:t> auf </a:t>
            </a:r>
            <a:r>
              <a:rPr lang="en-US" sz="2000" dirty="0" err="1">
                <a:solidFill>
                  <a:srgbClr val="FFFFFF"/>
                </a:solidFill>
                <a:latin typeface="Century Gothic Paneuropean"/>
                <a:ea typeface="Century Gothic Paneuropean"/>
                <a:cs typeface="Century Gothic Paneuropean"/>
                <a:sym typeface="Century Gothic Paneuropean"/>
              </a:rPr>
              <a:t>Lautzkircher</a:t>
            </a:r>
            <a:r>
              <a:rPr lang="en-US" sz="2000" dirty="0">
                <a:solidFill>
                  <a:srgbClr val="FFFFFF"/>
                </a:solidFill>
                <a:latin typeface="Century Gothic Paneuropean"/>
                <a:ea typeface="Century Gothic Paneuropean"/>
                <a:cs typeface="Century Gothic Paneuropean"/>
                <a:sym typeface="Century Gothic Paneuropean"/>
              </a:rPr>
              <a:t> Bann. </a:t>
            </a:r>
            <a:r>
              <a:rPr lang="en-US" sz="2000" dirty="0">
                <a:solidFill>
                  <a:srgbClr val="C9F635"/>
                </a:solidFill>
                <a:latin typeface="Century Gothic Paneuropean"/>
                <a:ea typeface="Century Gothic Paneuropean"/>
                <a:cs typeface="Century Gothic Paneuropean"/>
                <a:sym typeface="Century Gothic Paneuropean"/>
              </a:rPr>
              <a:t>Den </a:t>
            </a:r>
            <a:r>
              <a:rPr lang="en-US" sz="2000" dirty="0" err="1">
                <a:solidFill>
                  <a:srgbClr val="C9F635"/>
                </a:solidFill>
                <a:latin typeface="Century Gothic Paneuropean"/>
                <a:ea typeface="Century Gothic Paneuropean"/>
                <a:cs typeface="Century Gothic Paneuropean"/>
                <a:sym typeface="Century Gothic Paneuropean"/>
              </a:rPr>
              <a:t>hohen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Stellenwert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Waldfläche</a:t>
            </a:r>
            <a:r>
              <a:rPr lang="en-US" sz="2000" dirty="0">
                <a:solidFill>
                  <a:srgbClr val="C9F635"/>
                </a:solidFill>
                <a:latin typeface="Century Gothic Paneuropean"/>
                <a:ea typeface="Century Gothic Paneuropean"/>
                <a:cs typeface="Century Gothic Paneuropean"/>
                <a:sym typeface="Century Gothic Paneuropean"/>
              </a:rPr>
              <a:t> in </a:t>
            </a:r>
            <a:r>
              <a:rPr lang="en-US" sz="2000" dirty="0" err="1">
                <a:solidFill>
                  <a:srgbClr val="C9F635"/>
                </a:solidFill>
                <a:latin typeface="Century Gothic Paneuropean"/>
                <a:ea typeface="Century Gothic Paneuropean"/>
                <a:cs typeface="Century Gothic Paneuropean"/>
                <a:sym typeface="Century Gothic Paneuropean"/>
              </a:rPr>
              <a:t>vorindustrieller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Zeit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verdeutlichte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dieser</a:t>
            </a:r>
            <a:r>
              <a:rPr lang="en-US" sz="2000" dirty="0">
                <a:solidFill>
                  <a:srgbClr val="C9F635"/>
                </a:solidFill>
                <a:latin typeface="Century Gothic Paneuropean"/>
                <a:ea typeface="Century Gothic Paneuropean"/>
                <a:cs typeface="Century Gothic Paneuropean"/>
                <a:sym typeface="Century Gothic Paneuropean"/>
              </a:rPr>
              <a:t> Fall. Der </a:t>
            </a:r>
            <a:r>
              <a:rPr lang="en-US" sz="2000" dirty="0" err="1">
                <a:solidFill>
                  <a:srgbClr val="C9F635"/>
                </a:solidFill>
                <a:latin typeface="Century Gothic Paneuropean"/>
                <a:ea typeface="Century Gothic Paneuropean"/>
                <a:cs typeface="Century Gothic Paneuropean"/>
                <a:sym typeface="Century Gothic Paneuropean"/>
              </a:rPr>
              <a:t>Streitwert</a:t>
            </a:r>
            <a:r>
              <a:rPr lang="en-US" sz="2000" dirty="0">
                <a:solidFill>
                  <a:srgbClr val="C9F635"/>
                </a:solidFill>
                <a:latin typeface="Century Gothic Paneuropean"/>
                <a:ea typeface="Century Gothic Paneuropean"/>
                <a:cs typeface="Century Gothic Paneuropean"/>
                <a:sym typeface="Century Gothic Paneuropean"/>
              </a:rPr>
              <a:t> lag </a:t>
            </a:r>
            <a:r>
              <a:rPr lang="en-US" sz="2000" dirty="0" err="1">
                <a:solidFill>
                  <a:srgbClr val="C9F635"/>
                </a:solidFill>
                <a:latin typeface="Century Gothic Paneuropean"/>
                <a:ea typeface="Century Gothic Paneuropean"/>
                <a:cs typeface="Century Gothic Paneuropean"/>
                <a:sym typeface="Century Gothic Paneuropean"/>
              </a:rPr>
              <a:t>nicht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allein</a:t>
            </a:r>
            <a:r>
              <a:rPr lang="en-US" sz="2000" dirty="0">
                <a:solidFill>
                  <a:srgbClr val="C9F635"/>
                </a:solidFill>
                <a:latin typeface="Century Gothic Paneuropean"/>
                <a:ea typeface="Century Gothic Paneuropean"/>
                <a:cs typeface="Century Gothic Paneuropean"/>
                <a:sym typeface="Century Gothic Paneuropean"/>
              </a:rPr>
              <a:t> in </a:t>
            </a:r>
            <a:r>
              <a:rPr lang="en-US" sz="2000" dirty="0" err="1">
                <a:solidFill>
                  <a:srgbClr val="C9F635"/>
                </a:solidFill>
                <a:latin typeface="Century Gothic Paneuropean"/>
                <a:ea typeface="Century Gothic Paneuropean"/>
                <a:cs typeface="Century Gothic Paneuropean"/>
                <a:sym typeface="Century Gothic Paneuropean"/>
              </a:rPr>
              <a:t>einer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bestimmten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Größe</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Waldflächen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sondern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darin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dass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Nutzungsrecht</a:t>
            </a:r>
            <a:r>
              <a:rPr lang="en-US" sz="2000" dirty="0">
                <a:solidFill>
                  <a:srgbClr val="C9F635"/>
                </a:solidFill>
                <a:latin typeface="Century Gothic Paneuropean"/>
                <a:ea typeface="Century Gothic Paneuropean"/>
                <a:cs typeface="Century Gothic Paneuropean"/>
                <a:sym typeface="Century Gothic Paneuropean"/>
              </a:rPr>
              <a:t> an den </a:t>
            </a:r>
            <a:r>
              <a:rPr lang="en-US" sz="2000" dirty="0" err="1">
                <a:solidFill>
                  <a:srgbClr val="C9F635"/>
                </a:solidFill>
                <a:latin typeface="Century Gothic Paneuropean"/>
                <a:ea typeface="Century Gothic Paneuropean"/>
                <a:cs typeface="Century Gothic Paneuropean"/>
                <a:sym typeface="Century Gothic Paneuropean"/>
              </a:rPr>
              <a:t>Ressourcen</a:t>
            </a:r>
            <a:r>
              <a:rPr lang="en-US" sz="2000" dirty="0">
                <a:solidFill>
                  <a:srgbClr val="C9F635"/>
                </a:solidFill>
                <a:latin typeface="Century Gothic Paneuropean"/>
                <a:ea typeface="Century Gothic Paneuropean"/>
                <a:cs typeface="Century Gothic Paneuropean"/>
                <a:sym typeface="Century Gothic Paneuropean"/>
              </a:rPr>
              <a:t> des </a:t>
            </a:r>
            <a:r>
              <a:rPr lang="en-US" sz="2000" dirty="0" err="1">
                <a:solidFill>
                  <a:srgbClr val="C9F635"/>
                </a:solidFill>
                <a:latin typeface="Century Gothic Paneuropean"/>
                <a:ea typeface="Century Gothic Paneuropean"/>
                <a:cs typeface="Century Gothic Paneuropean"/>
                <a:sym typeface="Century Gothic Paneuropean"/>
              </a:rPr>
              <a:t>Waldes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regelmäßige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Einnahmen</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materielle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Versorgung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sicherstellte</a:t>
            </a:r>
            <a:r>
              <a:rPr lang="en-US" sz="2000" dirty="0">
                <a:solidFill>
                  <a:srgbClr val="C9F635"/>
                </a:solidFill>
                <a:latin typeface="Century Gothic Paneuropean"/>
                <a:ea typeface="Century Gothic Paneuropean"/>
                <a:cs typeface="Century Gothic Paneuropean"/>
                <a:sym typeface="Century Gothic Paneuropean"/>
              </a:rPr>
              <a:t>. </a:t>
            </a:r>
          </a:p>
          <a:p>
            <a:pPr algn="just">
              <a:lnSpc>
                <a:spcPts val="2800"/>
              </a:lnSpc>
              <a:spcBef>
                <a:spcPct val="0"/>
              </a:spcBef>
            </a:pPr>
            <a:endParaRPr lang="en-US" sz="2000" dirty="0">
              <a:solidFill>
                <a:srgbClr val="C9F635"/>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Zwischen</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drei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gegnerischen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Parteien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bestehend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reichsgräflichen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Landesherrschaft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Bürgerschaft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Gemeinde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Lautzkirchen, </a:t>
            </a:r>
            <a:r>
              <a:rPr lang="en-US" sz="2000" dirty="0" err="1">
                <a:solidFill>
                  <a:srgbClr val="FFFFFF"/>
                </a:solidFill>
                <a:latin typeface="Century Gothic Paneuropean"/>
                <a:ea typeface="Century Gothic Paneuropean"/>
                <a:cs typeface="Century Gothic Paneuropean"/>
                <a:sym typeface="Century Gothic Paneuropean"/>
              </a:rPr>
              <a:t>vermittelte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zunächst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Fiskus</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Amtes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späteren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Verlauf</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schalteten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verschiedene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gerichtliche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Instanzen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rechtsgelehrte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Gutachter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a:t>
            </a:r>
            <a:r>
              <a:rPr lang="en-US" sz="2000" dirty="0">
                <a:solidFill>
                  <a:srgbClr val="FFFFFF"/>
                </a:solidFill>
                <a:latin typeface="Century Gothic Paneuropean"/>
                <a:ea typeface="Century Gothic Paneuropean"/>
                <a:cs typeface="Century Gothic Paneuropean"/>
                <a:sym typeface="Century Gothic Paneuropean"/>
              </a:rPr>
              <a:t>. </a:t>
            </a:r>
            <a:r>
              <a:rPr lang="en-US" sz="2000" baseline="30000" dirty="0">
                <a:solidFill>
                  <a:srgbClr val="FFFFFF"/>
                </a:solidFill>
                <a:latin typeface="Century Gothic Paneuropean"/>
                <a:ea typeface="Century Gothic Paneuropean"/>
                <a:cs typeface="Century Gothic Paneuropean"/>
                <a:sym typeface="Century Gothic Paneuropean"/>
              </a:rPr>
              <a:t>30</a:t>
            </a:r>
          </a:p>
        </p:txBody>
      </p:sp>
      <p:sp>
        <p:nvSpPr>
          <p:cNvPr id="9" name="TextBox 9"/>
          <p:cNvSpPr txBox="1"/>
          <p:nvPr/>
        </p:nvSpPr>
        <p:spPr>
          <a:xfrm>
            <a:off x="12421311" y="8342017"/>
            <a:ext cx="4837989" cy="692249"/>
          </a:xfrm>
          <a:prstGeom prst="rect">
            <a:avLst/>
          </a:prstGeom>
        </p:spPr>
        <p:txBody>
          <a:bodyPr lIns="0" tIns="0" rIns="0" bIns="0" rtlCol="0" anchor="t">
            <a:spAutoFit/>
          </a:bodyPr>
          <a:lstStyle/>
          <a:p>
            <a:pPr algn="r">
              <a:lnSpc>
                <a:spcPts val="2800"/>
              </a:lnSpc>
              <a:spcBef>
                <a:spcPct val="0"/>
              </a:spcBef>
            </a:pPr>
            <a:r>
              <a:rPr lang="en-US" sz="2000" b="1">
                <a:solidFill>
                  <a:srgbClr val="C9F635"/>
                </a:solidFill>
                <a:latin typeface="Century Gothic Paneuropean Bold"/>
                <a:ea typeface="Century Gothic Paneuropean Bold"/>
                <a:cs typeface="Century Gothic Paneuropean Bold"/>
                <a:sym typeface="Century Gothic Paneuropean Bold"/>
              </a:rPr>
              <a:t>Bannkarte über den Wald auf Lautzkircher Bann, 1772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1028700"/>
            <a:ext cx="18288000" cy="8229600"/>
            <a:chOff x="0" y="0"/>
            <a:chExt cx="4816593" cy="2167467"/>
          </a:xfrm>
        </p:grpSpPr>
        <p:sp>
          <p:nvSpPr>
            <p:cNvPr id="4" name="Freeform 4"/>
            <p:cNvSpPr/>
            <p:nvPr/>
          </p:nvSpPr>
          <p:spPr>
            <a:xfrm>
              <a:off x="0" y="0"/>
              <a:ext cx="4816592" cy="2167467"/>
            </a:xfrm>
            <a:custGeom>
              <a:avLst/>
              <a:gdLst/>
              <a:ahLst/>
              <a:cxnLst/>
              <a:rect l="l" t="t" r="r" b="b"/>
              <a:pathLst>
                <a:path w="4816592" h="2167467">
                  <a:moveTo>
                    <a:pt x="0" y="0"/>
                  </a:moveTo>
                  <a:lnTo>
                    <a:pt x="4816592" y="0"/>
                  </a:lnTo>
                  <a:lnTo>
                    <a:pt x="4816592" y="2167467"/>
                  </a:lnTo>
                  <a:lnTo>
                    <a:pt x="0" y="2167467"/>
                  </a:lnTo>
                  <a:close/>
                </a:path>
              </a:pathLst>
            </a:custGeom>
            <a:solidFill>
              <a:srgbClr val="0D2440">
                <a:alpha val="85882"/>
              </a:srgbClr>
            </a:solidFill>
          </p:spPr>
        </p:sp>
        <p:sp>
          <p:nvSpPr>
            <p:cNvPr id="5" name="TextBox 5"/>
            <p:cNvSpPr txBox="1"/>
            <p:nvPr/>
          </p:nvSpPr>
          <p:spPr>
            <a:xfrm>
              <a:off x="0" y="9525"/>
              <a:ext cx="4816593" cy="2157942"/>
            </a:xfrm>
            <a:prstGeom prst="rect">
              <a:avLst/>
            </a:prstGeom>
          </p:spPr>
          <p:txBody>
            <a:bodyPr lIns="50800" tIns="50800" rIns="50800" bIns="50800" rtlCol="0" anchor="ctr"/>
            <a:lstStyle/>
            <a:p>
              <a:pPr algn="ctr">
                <a:lnSpc>
                  <a:spcPts val="1650"/>
                </a:lnSpc>
              </a:pPr>
              <a:endParaRPr/>
            </a:p>
          </p:txBody>
        </p:sp>
      </p:grpSp>
      <p:sp>
        <p:nvSpPr>
          <p:cNvPr id="6" name="Freeform 6"/>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flipH="1">
            <a:off x="16591773" y="8722302"/>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696227" y="1459820"/>
            <a:ext cx="15229310" cy="6912149"/>
          </a:xfrm>
          <a:prstGeom prst="rect">
            <a:avLst/>
          </a:prstGeom>
        </p:spPr>
        <p:txBody>
          <a:bodyPr lIns="0" tIns="0" rIns="0" bIns="0" rtlCol="0" anchor="t">
            <a:spAutoFit/>
          </a:bodyPr>
          <a:lstStyle/>
          <a:p>
            <a:pPr algn="ctr">
              <a:lnSpc>
                <a:spcPts val="4900"/>
              </a:lnSpc>
            </a:pPr>
            <a:r>
              <a:rPr lang="en-US" sz="3500" i="1" dirty="0">
                <a:solidFill>
                  <a:srgbClr val="C9F635"/>
                </a:solidFill>
                <a:latin typeface="Century Gothic Paneuropean Italics"/>
                <a:ea typeface="Century Gothic Paneuropean Italics"/>
                <a:cs typeface="Century Gothic Paneuropean Italics"/>
                <a:sym typeface="Century Gothic Paneuropean Italics"/>
              </a:rPr>
              <a:t>Den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Widtwald</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wollen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bürger</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zu</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Castell und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Lutzkirchen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auch</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burgleuth</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im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schloß</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derselbig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sey</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ihnen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genießen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brandholz</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bauholz</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weiden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ecker und was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gefäll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das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jagen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im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ganzen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bann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ist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zuvor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beschrieben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dirty="0">
                <a:solidFill>
                  <a:srgbClr val="FFFFFF"/>
                </a:solidFill>
                <a:latin typeface="Century Gothic Paneuropean"/>
                <a:ea typeface="Century Gothic Paneuropean"/>
                <a:cs typeface="Century Gothic Paneuropean"/>
                <a:sym typeface="Century Gothic Paneuropean"/>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Item in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Widtwald</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hat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dhäler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berg,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ziemblich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groß</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geländ</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rodtbusch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gerodt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ungerodt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zeignet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beiden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seiten von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Wolfsfelsen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an des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widwaldes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hochwald</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herfur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bis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deren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von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Lutzkirchen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gemeinen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eigenen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rodtbusch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da hat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gemark</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maß</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stein,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herüber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von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Spitzenbüell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nacher</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Zenshorn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dirty="0">
                <a:solidFill>
                  <a:srgbClr val="FFFFFF"/>
                </a:solidFill>
                <a:latin typeface="Century Gothic Paneuropean"/>
                <a:ea typeface="Century Gothic Paneuropean"/>
                <a:cs typeface="Century Gothic Paneuropean"/>
                <a:sym typeface="Century Gothic Paneuropean"/>
              </a:rPr>
              <a:t>[</a:t>
            </a:r>
            <a:r>
              <a:rPr lang="en-US" sz="3500" dirty="0" err="1">
                <a:solidFill>
                  <a:srgbClr val="FFFFFF"/>
                </a:solidFill>
                <a:latin typeface="Century Gothic Paneuropean"/>
                <a:ea typeface="Century Gothic Paneuropean"/>
                <a:cs typeface="Century Gothic Paneuropean"/>
                <a:sym typeface="Century Gothic Paneuropean"/>
              </a:rPr>
              <a:t>Gänshorn</a:t>
            </a:r>
            <a:r>
              <a:rPr lang="en-US" sz="3500" dirty="0">
                <a:solidFill>
                  <a:srgbClr val="FFFFFF"/>
                </a:solidFill>
                <a:latin typeface="Century Gothic Paneuropean"/>
                <a:ea typeface="Century Gothic Paneuropean"/>
                <a:cs typeface="Century Gothic Paneuropean"/>
                <a:sym typeface="Century Gothic Paneuropean"/>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stracks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Dachslöchern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des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waldes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ecken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daherumb</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soll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stein </a:t>
            </a:r>
            <a:r>
              <a:rPr lang="en-US" sz="3500" i="1" dirty="0" smtClean="0">
                <a:solidFill>
                  <a:srgbClr val="FFFFFF"/>
                </a:solidFill>
                <a:latin typeface="Century Gothic Paneuropean Italics"/>
                <a:ea typeface="Century Gothic Paneuropean Italics"/>
                <a:cs typeface="Century Gothic Paneuropean Italics"/>
                <a:sym typeface="Century Gothic Paneuropean Italics"/>
              </a:rPr>
              <a:t>stehen.</a:t>
            </a:r>
            <a:r>
              <a:rPr lang="en-US" sz="3500" i="1" baseline="30000" dirty="0" smtClean="0">
                <a:solidFill>
                  <a:srgbClr val="FFFFFF"/>
                </a:solidFill>
                <a:latin typeface="Century Gothic Paneuropean Italics"/>
                <a:ea typeface="Century Gothic Paneuropean Italics"/>
                <a:cs typeface="Century Gothic Paneuropean Italics"/>
                <a:sym typeface="Century Gothic Paneuropean Italics"/>
              </a:rPr>
              <a:t>31</a:t>
            </a:r>
            <a:endParaRPr lang="en-US" sz="3500" i="1" baseline="30000" dirty="0">
              <a:solidFill>
                <a:srgbClr val="FFFFFF"/>
              </a:solidFill>
              <a:latin typeface="Century Gothic Paneuropean Italics"/>
              <a:ea typeface="Century Gothic Paneuropean Italics"/>
              <a:cs typeface="Century Gothic Paneuropean Italics"/>
              <a:sym typeface="Century Gothic Paneuropean Italics"/>
            </a:endParaRPr>
          </a:p>
        </p:txBody>
      </p:sp>
      <p:sp>
        <p:nvSpPr>
          <p:cNvPr id="9" name="TextBox 9"/>
          <p:cNvSpPr txBox="1"/>
          <p:nvPr/>
        </p:nvSpPr>
        <p:spPr>
          <a:xfrm>
            <a:off x="6800700" y="8617503"/>
            <a:ext cx="5010299" cy="218008"/>
          </a:xfrm>
          <a:prstGeom prst="rect">
            <a:avLst/>
          </a:prstGeom>
        </p:spPr>
        <p:txBody>
          <a:bodyPr wrap="square" lIns="0" tIns="0" rIns="0" bIns="0" rtlCol="0" anchor="t">
            <a:spAutoFit/>
          </a:bodyPr>
          <a:lstStyle/>
          <a:p>
            <a:pPr algn="ctr">
              <a:lnSpc>
                <a:spcPts val="1650"/>
              </a:lnSpc>
              <a:spcBef>
                <a:spcPct val="0"/>
              </a:spcBef>
            </a:pPr>
            <a:r>
              <a:rPr lang="en-US" sz="1500" dirty="0" err="1">
                <a:solidFill>
                  <a:srgbClr val="C9F635"/>
                </a:solidFill>
                <a:latin typeface="Century Gothic Paneuropean"/>
                <a:ea typeface="Century Gothic Paneuropean"/>
                <a:cs typeface="Century Gothic Paneuropean"/>
                <a:sym typeface="Century Gothic Paneuropean"/>
              </a:rPr>
              <a:t>Beschreibungen</a:t>
            </a:r>
            <a:r>
              <a:rPr lang="en-US" sz="1500" dirty="0">
                <a:solidFill>
                  <a:srgbClr val="C9F635"/>
                </a:solidFill>
                <a:latin typeface="Century Gothic Paneuropean"/>
                <a:ea typeface="Century Gothic Paneuropean"/>
                <a:cs typeface="Century Gothic Paneuropean"/>
                <a:sym typeface="Century Gothic Paneuropean"/>
              </a:rPr>
              <a:t> des </a:t>
            </a:r>
            <a:r>
              <a:rPr lang="en-US" sz="1500" dirty="0" err="1">
                <a:solidFill>
                  <a:srgbClr val="C9F635"/>
                </a:solidFill>
                <a:latin typeface="Century Gothic Paneuropean"/>
                <a:ea typeface="Century Gothic Paneuropean"/>
                <a:cs typeface="Century Gothic Paneuropean"/>
                <a:sym typeface="Century Gothic Paneuropean"/>
              </a:rPr>
              <a:t>Amtmannes</a:t>
            </a:r>
            <a:r>
              <a:rPr lang="en-US" sz="1500" dirty="0">
                <a:solidFill>
                  <a:srgbClr val="C9F635"/>
                </a:solidFill>
                <a:latin typeface="Century Gothic Paneuropean"/>
                <a:ea typeface="Century Gothic Paneuropean"/>
                <a:cs typeface="Century Gothic Paneuropean"/>
                <a:sym typeface="Century Gothic Paneuropean"/>
              </a:rPr>
              <a:t> Hans </a:t>
            </a:r>
            <a:r>
              <a:rPr lang="en-US" sz="1500" dirty="0" err="1">
                <a:solidFill>
                  <a:srgbClr val="C9F635"/>
                </a:solidFill>
                <a:latin typeface="Century Gothic Paneuropean"/>
                <a:ea typeface="Century Gothic Paneuropean"/>
                <a:cs typeface="Century Gothic Paneuropean"/>
                <a:sym typeface="Century Gothic Paneuropean"/>
              </a:rPr>
              <a:t>Sulger</a:t>
            </a:r>
            <a:r>
              <a:rPr lang="en-US" sz="1500" dirty="0">
                <a:solidFill>
                  <a:srgbClr val="C9F635"/>
                </a:solidFill>
                <a:latin typeface="Century Gothic Paneuropean"/>
                <a:ea typeface="Century Gothic Paneuropean"/>
                <a:cs typeface="Century Gothic Paneuropean"/>
                <a:sym typeface="Century Gothic Paneuropean"/>
              </a:rPr>
              <a:t>, 1553</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599750" y="2809527"/>
            <a:ext cx="8807933" cy="4667945"/>
          </a:xfrm>
          <a:prstGeom prst="rect">
            <a:avLst/>
          </a:prstGeom>
        </p:spPr>
        <p:txBody>
          <a:bodyPr wrap="square" lIns="0" tIns="0" rIns="0" bIns="0" rtlCol="0" anchor="t">
            <a:spAutoFit/>
          </a:bodyPr>
          <a:lstStyle/>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Letztlich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folgten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gerichtlichen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Instanzen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zwischen</a:t>
            </a:r>
            <a:r>
              <a:rPr lang="en-US" sz="2000" dirty="0">
                <a:solidFill>
                  <a:srgbClr val="FFFFFF"/>
                </a:solidFill>
                <a:latin typeface="Century Gothic Paneuropean"/>
                <a:ea typeface="Century Gothic Paneuropean"/>
                <a:cs typeface="Century Gothic Paneuropean"/>
                <a:sym typeface="Century Gothic Paneuropean"/>
              </a:rPr>
              <a:t> 1756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1780</a:t>
            </a:r>
            <a:r>
              <a:rPr lang="en-US" sz="2000" baseline="30000" dirty="0">
                <a:solidFill>
                  <a:srgbClr val="FFFFFF"/>
                </a:solidFill>
                <a:latin typeface="Century Gothic Paneuropean"/>
                <a:ea typeface="Century Gothic Paneuropean"/>
                <a:cs typeface="Century Gothic Paneuropean"/>
                <a:sym typeface="Century Gothic Paneuropean"/>
              </a:rPr>
              <a:t>32</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Beschreibungen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früheren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Rechtsquellen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bestätigten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gemeinschaftliche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Nutzung</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Wittwaldes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inkl</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Fläche</a:t>
            </a:r>
            <a:r>
              <a:rPr lang="en-US" sz="2000" dirty="0">
                <a:solidFill>
                  <a:srgbClr val="FFFFFF"/>
                </a:solidFill>
                <a:latin typeface="Century Gothic Paneuropean"/>
                <a:ea typeface="Century Gothic Paneuropean"/>
                <a:cs typeface="Century Gothic Paneuropean"/>
                <a:sym typeface="Century Gothic Paneuropean"/>
              </a:rPr>
              <a:t> am </a:t>
            </a:r>
            <a:r>
              <a:rPr lang="en-US" sz="2000" dirty="0" err="1">
                <a:solidFill>
                  <a:srgbClr val="FFFFFF"/>
                </a:solidFill>
                <a:latin typeface="Century Gothic Paneuropean"/>
                <a:ea typeface="Century Gothic Paneuropean"/>
                <a:cs typeface="Century Gothic Paneuropean"/>
                <a:sym typeface="Century Gothic Paneuropean"/>
              </a:rPr>
              <a:t>Gänshorn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je </a:t>
            </a:r>
            <a:r>
              <a:rPr lang="en-US" sz="2000" dirty="0" err="1">
                <a:solidFill>
                  <a:srgbClr val="FFFFFF"/>
                </a:solidFill>
                <a:latin typeface="Century Gothic Paneuropean"/>
                <a:ea typeface="Century Gothic Paneuropean"/>
                <a:cs typeface="Century Gothic Paneuropean"/>
                <a:sym typeface="Century Gothic Paneuropean"/>
              </a:rPr>
              <a:t>einem</a:t>
            </a:r>
            <a:r>
              <a:rPr lang="en-US" sz="2000" dirty="0">
                <a:solidFill>
                  <a:srgbClr val="FFFFFF"/>
                </a:solidFill>
                <a:latin typeface="Century Gothic Paneuropean"/>
                <a:ea typeface="Century Gothic Paneuropean"/>
                <a:cs typeface="Century Gothic Paneuropean"/>
                <a:sym typeface="Century Gothic Paneuropean"/>
              </a:rPr>
              <a:t> Drittel.</a:t>
            </a:r>
            <a:r>
              <a:rPr lang="en-US" sz="2000" baseline="30000" dirty="0">
                <a:solidFill>
                  <a:srgbClr val="FFFFFF"/>
                </a:solidFill>
                <a:latin typeface="Century Gothic Paneuropean"/>
                <a:ea typeface="Century Gothic Paneuropean"/>
                <a:cs typeface="Century Gothic Paneuropean"/>
                <a:sym typeface="Century Gothic Paneuropean"/>
              </a:rPr>
              <a:t>33</a:t>
            </a:r>
            <a:r>
              <a:rPr lang="en-US" sz="2000" dirty="0">
                <a:solidFill>
                  <a:srgbClr val="FFFFFF"/>
                </a:solidFill>
                <a:latin typeface="Century Gothic Paneuropean"/>
                <a:ea typeface="Century Gothic Paneuropean"/>
                <a:cs typeface="Century Gothic Paneuropean"/>
                <a:sym typeface="Century Gothic Paneuropean"/>
              </a:rPr>
              <a:t> </a:t>
            </a:r>
          </a:p>
          <a:p>
            <a:pPr algn="just">
              <a:lnSpc>
                <a:spcPts val="2800"/>
              </a:lnSpc>
              <a:spcBef>
                <a:spcPct val="0"/>
              </a:spcBef>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a:solidFill>
                  <a:srgbClr val="C9F635"/>
                </a:solidFill>
                <a:latin typeface="Century Gothic Paneuropean"/>
                <a:ea typeface="Century Gothic Paneuropean"/>
                <a:cs typeface="Century Gothic Paneuropean"/>
                <a:sym typeface="Century Gothic Paneuropean"/>
              </a:rPr>
              <a:t>Die </a:t>
            </a:r>
            <a:r>
              <a:rPr lang="en-US" sz="2000" dirty="0" err="1">
                <a:solidFill>
                  <a:srgbClr val="C9F635"/>
                </a:solidFill>
                <a:latin typeface="Century Gothic Paneuropean"/>
                <a:ea typeface="Century Gothic Paneuropean"/>
                <a:cs typeface="Century Gothic Paneuropean"/>
                <a:sym typeface="Century Gothic Paneuropean"/>
              </a:rPr>
              <a:t>soziale</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wirtschaftliche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Bedeutung</a:t>
            </a:r>
            <a:r>
              <a:rPr lang="en-US" sz="2000" dirty="0">
                <a:solidFill>
                  <a:srgbClr val="C9F635"/>
                </a:solidFill>
                <a:latin typeface="Century Gothic Paneuropean"/>
                <a:ea typeface="Century Gothic Paneuropean"/>
                <a:cs typeface="Century Gothic Paneuropean"/>
                <a:sym typeface="Century Gothic Paneuropean"/>
              </a:rPr>
              <a:t> des </a:t>
            </a:r>
            <a:r>
              <a:rPr lang="en-US" sz="2000" dirty="0" err="1">
                <a:solidFill>
                  <a:srgbClr val="C9F635"/>
                </a:solidFill>
                <a:latin typeface="Century Gothic Paneuropean"/>
                <a:ea typeface="Century Gothic Paneuropean"/>
                <a:cs typeface="Century Gothic Paneuropean"/>
                <a:sym typeface="Century Gothic Paneuropean"/>
              </a:rPr>
              <a:t>Waldes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Einnahme</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Versorgungsquelle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wird</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aus</a:t>
            </a:r>
            <a:r>
              <a:rPr lang="en-US" sz="2000" dirty="0">
                <a:solidFill>
                  <a:srgbClr val="C9F635"/>
                </a:solidFill>
                <a:latin typeface="Century Gothic Paneuropean"/>
                <a:ea typeface="Century Gothic Paneuropean"/>
                <a:cs typeface="Century Gothic Paneuropean"/>
                <a:sym typeface="Century Gothic Paneuropean"/>
              </a:rPr>
              <a:t> den </a:t>
            </a:r>
            <a:r>
              <a:rPr lang="en-US" sz="2000" dirty="0" err="1">
                <a:solidFill>
                  <a:srgbClr val="C9F635"/>
                </a:solidFill>
                <a:latin typeface="Century Gothic Paneuropean"/>
                <a:ea typeface="Century Gothic Paneuropean"/>
                <a:cs typeface="Century Gothic Paneuropean"/>
                <a:sym typeface="Century Gothic Paneuropean"/>
              </a:rPr>
              <a:t>Nutzungsrechtsprozessen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deutlich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Wurden</a:t>
            </a:r>
            <a:r>
              <a:rPr lang="en-US" sz="2000" dirty="0">
                <a:solidFill>
                  <a:srgbClr val="C9F635"/>
                </a:solidFill>
                <a:latin typeface="Century Gothic Paneuropean"/>
                <a:ea typeface="Century Gothic Paneuropean"/>
                <a:cs typeface="Century Gothic Paneuropean"/>
                <a:sym typeface="Century Gothic Paneuropean"/>
              </a:rPr>
              <a:t> Wald- </a:t>
            </a:r>
            <a:r>
              <a:rPr lang="en-US" sz="2000" dirty="0" err="1">
                <a:solidFill>
                  <a:srgbClr val="C9F635"/>
                </a:solidFill>
                <a:latin typeface="Century Gothic Paneuropean"/>
                <a:ea typeface="Century Gothic Paneuropean"/>
                <a:cs typeface="Century Gothic Paneuropean"/>
                <a:sym typeface="Century Gothic Paneuropean"/>
              </a:rPr>
              <a:t>oder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Weidegerechtigkeiten</a:t>
            </a:r>
            <a:r>
              <a:rPr lang="en-US" sz="2000" dirty="0">
                <a:solidFill>
                  <a:srgbClr val="C9F635"/>
                </a:solidFill>
                <a:latin typeface="Century Gothic Paneuropean"/>
                <a:ea typeface="Century Gothic Paneuropean"/>
                <a:cs typeface="Century Gothic Paneuropean"/>
                <a:sym typeface="Century Gothic Paneuropean"/>
              </a:rPr>
              <a:t> auf </a:t>
            </a:r>
            <a:r>
              <a:rPr lang="en-US" sz="2000" dirty="0" err="1">
                <a:solidFill>
                  <a:srgbClr val="C9F635"/>
                </a:solidFill>
                <a:latin typeface="Century Gothic Paneuropean"/>
                <a:ea typeface="Century Gothic Paneuropean"/>
                <a:cs typeface="Century Gothic Paneuropean"/>
                <a:sym typeface="Century Gothic Paneuropean"/>
              </a:rPr>
              <a:t>irgendeine</a:t>
            </a:r>
            <a:r>
              <a:rPr lang="en-US" sz="2000" dirty="0">
                <a:solidFill>
                  <a:srgbClr val="C9F635"/>
                </a:solidFill>
                <a:latin typeface="Century Gothic Paneuropean"/>
                <a:ea typeface="Century Gothic Paneuropean"/>
                <a:cs typeface="Century Gothic Paneuropean"/>
                <a:sym typeface="Century Gothic Paneuropean"/>
              </a:rPr>
              <a:t> Art </a:t>
            </a:r>
            <a:r>
              <a:rPr lang="en-US" sz="2000" dirty="0" err="1">
                <a:solidFill>
                  <a:srgbClr val="C9F635"/>
                </a:solidFill>
                <a:latin typeface="Century Gothic Paneuropean"/>
                <a:ea typeface="Century Gothic Paneuropean"/>
                <a:cs typeface="Century Gothic Paneuropean"/>
                <a:sym typeface="Century Gothic Paneuropean"/>
              </a:rPr>
              <a:t>gestört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beeinträchtigt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oder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durch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widerrechtliche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Eingriffe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beschnitten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kam</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nicht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selten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langwierigen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gerichtlichen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Verfahren</a:t>
            </a:r>
            <a:r>
              <a:rPr lang="en-US" sz="2000" dirty="0">
                <a:solidFill>
                  <a:srgbClr val="C9F635"/>
                </a:solidFill>
                <a:latin typeface="Century Gothic Paneuropean"/>
                <a:ea typeface="Century Gothic Paneuropean"/>
                <a:cs typeface="Century Gothic Paneuropean"/>
                <a:sym typeface="Century Gothic Paneuropean"/>
              </a:rPr>
              <a:t>.</a:t>
            </a:r>
            <a:r>
              <a:rPr lang="en-US" sz="2000" dirty="0">
                <a:solidFill>
                  <a:srgbClr val="FFFFFF"/>
                </a:solidFill>
                <a:latin typeface="Century Gothic Paneuropean"/>
                <a:ea typeface="Century Gothic Paneuropean"/>
                <a:cs typeface="Century Gothic Paneuropean"/>
                <a:sym typeface="Century Gothic Paneuropean"/>
              </a:rPr>
              <a:t> </a:t>
            </a:r>
          </a:p>
          <a:p>
            <a:pPr algn="just">
              <a:lnSpc>
                <a:spcPts val="2800"/>
              </a:lnSpc>
              <a:spcBef>
                <a:spcPct val="0"/>
              </a:spcBef>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Der </a:t>
            </a:r>
            <a:r>
              <a:rPr lang="en-US" sz="2000" dirty="0" err="1">
                <a:solidFill>
                  <a:srgbClr val="FFFFFF"/>
                </a:solidFill>
                <a:latin typeface="Century Gothic Paneuropean"/>
                <a:ea typeface="Century Gothic Paneuropean"/>
                <a:cs typeface="Century Gothic Paneuropean"/>
                <a:sym typeface="Century Gothic Paneuropean"/>
              </a:rPr>
              <a:t>Klageweg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Gericht</a:t>
            </a:r>
            <a:r>
              <a:rPr lang="en-US" sz="2000" dirty="0">
                <a:solidFill>
                  <a:srgbClr val="FFFFFF"/>
                </a:solidFill>
                <a:latin typeface="Century Gothic Paneuropean"/>
                <a:ea typeface="Century Gothic Paneuropean"/>
                <a:cs typeface="Century Gothic Paneuropean"/>
                <a:sym typeface="Century Gothic Paneuropean"/>
              </a:rPr>
              <a:t> stand </a:t>
            </a:r>
            <a:r>
              <a:rPr lang="en-US" sz="2000" dirty="0" err="1">
                <a:solidFill>
                  <a:srgbClr val="FFFFFF"/>
                </a:solidFill>
                <a:latin typeface="Century Gothic Paneuropean"/>
                <a:ea typeface="Century Gothic Paneuropean"/>
                <a:cs typeface="Century Gothic Paneuropean"/>
                <a:sym typeface="Century Gothic Paneuropean"/>
              </a:rPr>
              <a:t>dabei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nicht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allein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Herrschaft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offen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sondern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Gemeinden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bzw</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Untertanen</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7" name="Freeform 7"/>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166167" y="2850785"/>
            <a:ext cx="16230600" cy="6407515"/>
            <a:chOff x="0" y="0"/>
            <a:chExt cx="4274726" cy="1687576"/>
          </a:xfrm>
        </p:grpSpPr>
        <p:sp>
          <p:nvSpPr>
            <p:cNvPr id="4" name="Freeform 4"/>
            <p:cNvSpPr/>
            <p:nvPr/>
          </p:nvSpPr>
          <p:spPr>
            <a:xfrm>
              <a:off x="0" y="0"/>
              <a:ext cx="4274726" cy="1687576"/>
            </a:xfrm>
            <a:custGeom>
              <a:avLst/>
              <a:gdLst/>
              <a:ahLst/>
              <a:cxnLst/>
              <a:rect l="l" t="t" r="r" b="b"/>
              <a:pathLst>
                <a:path w="4274726" h="1687576">
                  <a:moveTo>
                    <a:pt x="0" y="0"/>
                  </a:moveTo>
                  <a:lnTo>
                    <a:pt x="4274726" y="0"/>
                  </a:lnTo>
                  <a:lnTo>
                    <a:pt x="4274726" y="1687576"/>
                  </a:lnTo>
                  <a:lnTo>
                    <a:pt x="0" y="1687576"/>
                  </a:lnTo>
                  <a:close/>
                </a:path>
              </a:pathLst>
            </a:custGeom>
            <a:solidFill>
              <a:srgbClr val="0D2440">
                <a:alpha val="69804"/>
              </a:srgbClr>
            </a:solidFill>
          </p:spPr>
        </p:sp>
        <p:sp>
          <p:nvSpPr>
            <p:cNvPr id="5" name="TextBox 5"/>
            <p:cNvSpPr txBox="1"/>
            <p:nvPr/>
          </p:nvSpPr>
          <p:spPr>
            <a:xfrm>
              <a:off x="0" y="-38100"/>
              <a:ext cx="4274726" cy="1725676"/>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4074843" y="2354184"/>
            <a:ext cx="10138313" cy="2105124"/>
          </a:xfrm>
          <a:prstGeom prst="rect">
            <a:avLst/>
          </a:prstGeom>
        </p:spPr>
        <p:txBody>
          <a:bodyPr lIns="0" tIns="0" rIns="0" bIns="0" rtlCol="0" anchor="t">
            <a:spAutoFit/>
          </a:bodyPr>
          <a:lstStyle/>
          <a:p>
            <a:pPr algn="ctr">
              <a:lnSpc>
                <a:spcPts val="8400"/>
              </a:lnSpc>
            </a:pPr>
            <a:r>
              <a:rPr lang="en-US" sz="6000">
                <a:solidFill>
                  <a:srgbClr val="C9F635"/>
                </a:solidFill>
                <a:latin typeface="League Spartan"/>
                <a:ea typeface="League Spartan"/>
                <a:cs typeface="League Spartan"/>
                <a:sym typeface="League Spartan"/>
              </a:rPr>
              <a:t>Vom hölzernen Zeitalter ins 21. Jahrhundert </a:t>
            </a:r>
          </a:p>
        </p:txBody>
      </p:sp>
      <p:sp>
        <p:nvSpPr>
          <p:cNvPr id="8" name="TextBox 8"/>
          <p:cNvSpPr txBox="1"/>
          <p:nvPr/>
        </p:nvSpPr>
        <p:spPr>
          <a:xfrm>
            <a:off x="1853246" y="4888002"/>
            <a:ext cx="6451276" cy="2513509"/>
          </a:xfrm>
          <a:prstGeom prst="rect">
            <a:avLst/>
          </a:prstGeom>
        </p:spPr>
        <p:txBody>
          <a:bodyPr wrap="square"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Beginn</a:t>
            </a:r>
            <a:r>
              <a:rPr lang="en-US" sz="2000" dirty="0">
                <a:solidFill>
                  <a:srgbClr val="FFFFFF"/>
                </a:solidFill>
                <a:latin typeface="Century Gothic Paneuropean"/>
                <a:ea typeface="Century Gothic Paneuropean"/>
                <a:cs typeface="Century Gothic Paneuropean"/>
                <a:sym typeface="Century Gothic Paneuropean"/>
              </a:rPr>
              <a:t> des 20.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brachte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Nationalökonom</a:t>
            </a:r>
            <a:r>
              <a:rPr lang="en-US" sz="2000" dirty="0">
                <a:solidFill>
                  <a:srgbClr val="FFFFFF"/>
                </a:solidFill>
                <a:latin typeface="Century Gothic Paneuropean"/>
                <a:ea typeface="Century Gothic Paneuropean"/>
                <a:cs typeface="Century Gothic Paneuropean"/>
                <a:sym typeface="Century Gothic Paneuropean"/>
              </a:rPr>
              <a:t> Werner Sombart die </a:t>
            </a:r>
            <a:r>
              <a:rPr lang="en-US" sz="2000" dirty="0" err="1">
                <a:solidFill>
                  <a:srgbClr val="FFFFFF"/>
                </a:solidFill>
                <a:latin typeface="Century Gothic Paneuropean"/>
                <a:ea typeface="Century Gothic Paneuropean"/>
                <a:cs typeface="Century Gothic Paneuropean"/>
                <a:sym typeface="Century Gothic Paneuropean"/>
              </a:rPr>
              <a:t>elementare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Bedeutung</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Waldes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während</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vorindustriellen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durch</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Begriff</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hölzernen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Zeitalters</a:t>
            </a:r>
            <a:r>
              <a:rPr lang="en-US" sz="2000" dirty="0">
                <a:solidFill>
                  <a:srgbClr val="FFFFFF"/>
                </a:solidFill>
                <a:latin typeface="Century Gothic Paneuropean"/>
                <a:ea typeface="Century Gothic Paneuropean"/>
                <a:cs typeface="Century Gothic Paneuropean"/>
                <a:sym typeface="Century Gothic Paneuropean"/>
              </a:rPr>
              <a:t> auf den Punkt.</a:t>
            </a:r>
            <a:r>
              <a:rPr lang="en-US" sz="2000" baseline="30000" dirty="0">
                <a:solidFill>
                  <a:srgbClr val="FFFFFF"/>
                </a:solidFill>
                <a:latin typeface="Century Gothic Paneuropean"/>
                <a:ea typeface="Century Gothic Paneuropean"/>
                <a:cs typeface="Century Gothic Paneuropean"/>
                <a:sym typeface="Century Gothic Paneuropean"/>
              </a:rPr>
              <a:t>2</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Noch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vergangenen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Jahrhundert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nutzte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Bevölkerung</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Ressourcen</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Waldes</a:t>
            </a:r>
            <a:r>
              <a:rPr lang="en-US" sz="2000" dirty="0">
                <a:solidFill>
                  <a:srgbClr val="FFFFFF"/>
                </a:solidFill>
                <a:latin typeface="Century Gothic Paneuropean"/>
                <a:ea typeface="Century Gothic Paneuropean"/>
                <a:cs typeface="Century Gothic Paneuropean"/>
                <a:sym typeface="Century Gothic Paneuropean"/>
              </a:rPr>
              <a:t> auf </a:t>
            </a:r>
            <a:r>
              <a:rPr lang="en-US" sz="2000" dirty="0" err="1">
                <a:solidFill>
                  <a:srgbClr val="FFFFFF"/>
                </a:solidFill>
                <a:latin typeface="Century Gothic Paneuropean"/>
                <a:ea typeface="Century Gothic Paneuropean"/>
                <a:cs typeface="Century Gothic Paneuropean"/>
                <a:sym typeface="Century Gothic Paneuropean"/>
              </a:rPr>
              <a:t>vielfältigere</a:t>
            </a:r>
            <a:r>
              <a:rPr lang="en-US" sz="2000" dirty="0">
                <a:solidFill>
                  <a:srgbClr val="FFFFFF"/>
                </a:solidFill>
                <a:latin typeface="Century Gothic Paneuropean"/>
                <a:ea typeface="Century Gothic Paneuropean"/>
                <a:cs typeface="Century Gothic Paneuropean"/>
                <a:sym typeface="Century Gothic Paneuropean"/>
              </a:rPr>
              <a:t> Weise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heute</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9" name="TextBox 9"/>
          <p:cNvSpPr txBox="1"/>
          <p:nvPr/>
        </p:nvSpPr>
        <p:spPr>
          <a:xfrm>
            <a:off x="9048218" y="4888002"/>
            <a:ext cx="7604852" cy="2154436"/>
          </a:xfrm>
          <a:prstGeom prst="rect">
            <a:avLst/>
          </a:prstGeom>
        </p:spPr>
        <p:txBody>
          <a:bodyPr wrap="square"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diente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Brenn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Handwerker</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Baumaterial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Roh</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Betriebsstoff</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Gewerben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z.B</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Glas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Ruß</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Eisenhütten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Gerbereien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Kalk</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Ziegelbrennereien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Handelsware.</a:t>
            </a:r>
            <a:r>
              <a:rPr lang="en-US" sz="2000" baseline="30000" dirty="0">
                <a:solidFill>
                  <a:srgbClr val="FFFFFF"/>
                </a:solidFill>
                <a:latin typeface="Century Gothic Paneuropean"/>
                <a:ea typeface="Century Gothic Paneuropean"/>
                <a:cs typeface="Century Gothic Paneuropean"/>
                <a:sym typeface="Century Gothic Paneuropean"/>
              </a:rPr>
              <a:t>3</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standen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mehrere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Berufsgruppen</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Abhängigkeit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Wald.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gehörten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u.a</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Köhler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Harzer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Lohmacher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Holzhauer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Waldimker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Zeidler</a:t>
            </a:r>
            <a:r>
              <a:rPr lang="en-US" sz="2000"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2438031"/>
            <a:ext cx="16230600" cy="6820269"/>
            <a:chOff x="0" y="0"/>
            <a:chExt cx="4274726" cy="1796285"/>
          </a:xfrm>
        </p:grpSpPr>
        <p:sp>
          <p:nvSpPr>
            <p:cNvPr id="4" name="Freeform 4"/>
            <p:cNvSpPr/>
            <p:nvPr/>
          </p:nvSpPr>
          <p:spPr>
            <a:xfrm>
              <a:off x="0" y="0"/>
              <a:ext cx="4274726" cy="1796285"/>
            </a:xfrm>
            <a:custGeom>
              <a:avLst/>
              <a:gdLst/>
              <a:ahLst/>
              <a:cxnLst/>
              <a:rect l="l" t="t" r="r" b="b"/>
              <a:pathLst>
                <a:path w="4274726" h="1796285">
                  <a:moveTo>
                    <a:pt x="0" y="0"/>
                  </a:moveTo>
                  <a:lnTo>
                    <a:pt x="4274726" y="0"/>
                  </a:lnTo>
                  <a:lnTo>
                    <a:pt x="4274726" y="1796285"/>
                  </a:lnTo>
                  <a:lnTo>
                    <a:pt x="0" y="1796285"/>
                  </a:lnTo>
                  <a:close/>
                </a:path>
              </a:pathLst>
            </a:custGeom>
            <a:solidFill>
              <a:srgbClr val="0D2440">
                <a:alpha val="69804"/>
              </a:srgbClr>
            </a:solidFill>
          </p:spPr>
        </p:sp>
        <p:sp>
          <p:nvSpPr>
            <p:cNvPr id="5" name="TextBox 5"/>
            <p:cNvSpPr txBox="1"/>
            <p:nvPr/>
          </p:nvSpPr>
          <p:spPr>
            <a:xfrm>
              <a:off x="0" y="-38100"/>
              <a:ext cx="4274726" cy="1834385"/>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860778" y="1622671"/>
            <a:ext cx="12566444" cy="2105124"/>
          </a:xfrm>
          <a:prstGeom prst="rect">
            <a:avLst/>
          </a:prstGeom>
        </p:spPr>
        <p:txBody>
          <a:bodyPr lIns="0" tIns="0" rIns="0" bIns="0" rtlCol="0" anchor="t">
            <a:spAutoFit/>
          </a:bodyPr>
          <a:lstStyle/>
          <a:p>
            <a:pPr algn="ctr">
              <a:lnSpc>
                <a:spcPts val="8400"/>
              </a:lnSpc>
            </a:pPr>
            <a:r>
              <a:rPr lang="en-US" sz="6000">
                <a:solidFill>
                  <a:srgbClr val="C9F635"/>
                </a:solidFill>
                <a:latin typeface="League Spartan"/>
                <a:ea typeface="League Spartan"/>
                <a:cs typeface="League Spartan"/>
                <a:sym typeface="League Spartan"/>
              </a:rPr>
              <a:t>Königlich-bayerische Forstverwaltung 1816-1919</a:t>
            </a:r>
          </a:p>
        </p:txBody>
      </p:sp>
      <p:sp>
        <p:nvSpPr>
          <p:cNvPr id="8" name="TextBox 8"/>
          <p:cNvSpPr txBox="1"/>
          <p:nvPr/>
        </p:nvSpPr>
        <p:spPr>
          <a:xfrm>
            <a:off x="1600200" y="4265142"/>
            <a:ext cx="7248218" cy="3512046"/>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Nach</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militärischen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Niederlagen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Napoléons</a:t>
            </a:r>
            <a:r>
              <a:rPr lang="en-US" sz="2000" dirty="0">
                <a:solidFill>
                  <a:srgbClr val="FFFFFF"/>
                </a:solidFill>
                <a:latin typeface="Century Gothic Paneuropean"/>
                <a:ea typeface="Century Gothic Paneuropean"/>
                <a:cs typeface="Century Gothic Paneuropean"/>
                <a:sym typeface="Century Gothic Paneuropean"/>
              </a:rPr>
              <a:t> I. in den </a:t>
            </a:r>
            <a:r>
              <a:rPr lang="en-US" sz="2000" dirty="0" err="1">
                <a:solidFill>
                  <a:srgbClr val="FFFFFF"/>
                </a:solidFill>
                <a:latin typeface="Century Gothic Paneuropean"/>
                <a:ea typeface="Century Gothic Paneuropean"/>
                <a:cs typeface="Century Gothic Paneuropean"/>
                <a:sym typeface="Century Gothic Paneuropean"/>
              </a:rPr>
              <a:t>Jahren</a:t>
            </a:r>
            <a:r>
              <a:rPr lang="en-US" sz="2000" dirty="0">
                <a:solidFill>
                  <a:srgbClr val="FFFFFF"/>
                </a:solidFill>
                <a:latin typeface="Century Gothic Paneuropean"/>
                <a:ea typeface="Century Gothic Paneuropean"/>
                <a:cs typeface="Century Gothic Paneuropean"/>
                <a:sym typeface="Century Gothic Paneuropean"/>
              </a:rPr>
              <a:t> 1813 und 1814 </a:t>
            </a:r>
            <a:r>
              <a:rPr lang="en-US" sz="2000" dirty="0" err="1">
                <a:solidFill>
                  <a:srgbClr val="FFFFFF"/>
                </a:solidFill>
                <a:latin typeface="Century Gothic Paneuropean"/>
                <a:ea typeface="Century Gothic Paneuropean"/>
                <a:cs typeface="Century Gothic Paneuropean"/>
                <a:sym typeface="Century Gothic Paneuropean"/>
              </a:rPr>
              <a:t>legten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Vertreter</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führenden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Großmächte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Österreichs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Englands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Preußens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Russlands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Frankreichs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neue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territoriale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politische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Ordnung</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heutigen</a:t>
            </a:r>
            <a:r>
              <a:rPr lang="en-US" sz="2000" dirty="0">
                <a:solidFill>
                  <a:srgbClr val="FFFFFF"/>
                </a:solidFill>
                <a:latin typeface="Century Gothic Paneuropean"/>
                <a:ea typeface="Century Gothic Paneuropean"/>
                <a:cs typeface="Century Gothic Paneuropean"/>
                <a:sym typeface="Century Gothic Paneuropean"/>
              </a:rPr>
              <a:t> Europa fest. Im </a:t>
            </a:r>
            <a:r>
              <a:rPr lang="en-US" sz="2000" dirty="0" err="1">
                <a:solidFill>
                  <a:srgbClr val="FFFFFF"/>
                </a:solidFill>
                <a:latin typeface="Century Gothic Paneuropean"/>
                <a:ea typeface="Century Gothic Paneuropean"/>
                <a:cs typeface="Century Gothic Paneuropean"/>
                <a:sym typeface="Century Gothic Paneuropean"/>
              </a:rPr>
              <a:t>Rahmen</a:t>
            </a:r>
            <a:r>
              <a:rPr lang="en-US" sz="2000" dirty="0">
                <a:solidFill>
                  <a:srgbClr val="FFFFFF"/>
                </a:solidFill>
                <a:latin typeface="Century Gothic Paneuropean"/>
                <a:ea typeface="Century Gothic Paneuropean"/>
                <a:cs typeface="Century Gothic Paneuropean"/>
                <a:sym typeface="Century Gothic Paneuropean"/>
              </a:rPr>
              <a:t> des Wiener </a:t>
            </a:r>
            <a:r>
              <a:rPr lang="en-US" sz="2000" dirty="0" err="1">
                <a:solidFill>
                  <a:srgbClr val="FFFFFF"/>
                </a:solidFill>
                <a:latin typeface="Century Gothic Paneuropean"/>
                <a:ea typeface="Century Gothic Paneuropean"/>
                <a:cs typeface="Century Gothic Paneuropean"/>
                <a:sym typeface="Century Gothic Paneuropean"/>
              </a:rPr>
              <a:t>Kongresses</a:t>
            </a:r>
            <a:r>
              <a:rPr lang="en-US" sz="2000" dirty="0">
                <a:solidFill>
                  <a:srgbClr val="FFFFFF"/>
                </a:solidFill>
                <a:latin typeface="Century Gothic Paneuropean"/>
                <a:ea typeface="Century Gothic Paneuropean"/>
                <a:cs typeface="Century Gothic Paneuropean"/>
                <a:sym typeface="Century Gothic Paneuropean"/>
              </a:rPr>
              <a:t> (1814/15) </a:t>
            </a:r>
            <a:r>
              <a:rPr lang="en-US" sz="2000" dirty="0" err="1">
                <a:solidFill>
                  <a:srgbClr val="FFFFFF"/>
                </a:solidFill>
                <a:latin typeface="Century Gothic Paneuropean"/>
                <a:ea typeface="Century Gothic Paneuropean"/>
                <a:cs typeface="Century Gothic Paneuropean"/>
                <a:sym typeface="Century Gothic Paneuropean"/>
              </a:rPr>
              <a:t>ordneten</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Staatsmänner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etwa</a:t>
            </a:r>
            <a:r>
              <a:rPr lang="en-US" sz="2000" dirty="0">
                <a:solidFill>
                  <a:srgbClr val="FFFFFF"/>
                </a:solidFill>
                <a:latin typeface="Century Gothic Paneuropean"/>
                <a:ea typeface="Century Gothic Paneuropean"/>
                <a:cs typeface="Century Gothic Paneuropean"/>
                <a:sym typeface="Century Gothic Paneuropean"/>
              </a:rPr>
              <a:t> 200 </a:t>
            </a:r>
            <a:r>
              <a:rPr lang="en-US" sz="2000" dirty="0" err="1">
                <a:solidFill>
                  <a:srgbClr val="FFFFFF"/>
                </a:solidFill>
                <a:latin typeface="Century Gothic Paneuropean"/>
                <a:ea typeface="Century Gothic Paneuropean"/>
                <a:cs typeface="Century Gothic Paneuropean"/>
                <a:sym typeface="Century Gothic Paneuropean"/>
              </a:rPr>
              <a:t>Fürstentümer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Staaten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souveräne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Städte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neu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gehörten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u.a</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linksrheinischen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Gebiete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de jure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seit</a:t>
            </a:r>
            <a:r>
              <a:rPr lang="en-US" sz="2000" dirty="0">
                <a:solidFill>
                  <a:srgbClr val="FFFFFF"/>
                </a:solidFill>
                <a:latin typeface="Century Gothic Paneuropean"/>
                <a:ea typeface="Century Gothic Paneuropean"/>
                <a:cs typeface="Century Gothic Paneuropean"/>
                <a:sym typeface="Century Gothic Paneuropean"/>
              </a:rPr>
              <a:t> 1797 </a:t>
            </a:r>
            <a:r>
              <a:rPr lang="en-US" sz="2000" dirty="0" err="1">
                <a:solidFill>
                  <a:srgbClr val="FFFFFF"/>
                </a:solidFill>
                <a:latin typeface="Century Gothic Paneuropean"/>
                <a:ea typeface="Century Gothic Paneuropean"/>
                <a:cs typeface="Century Gothic Paneuropean"/>
                <a:sym typeface="Century Gothic Paneuropean"/>
              </a:rPr>
              <a:t>durch</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Vertrag</a:t>
            </a:r>
            <a:r>
              <a:rPr lang="en-US" sz="2000" dirty="0">
                <a:solidFill>
                  <a:srgbClr val="FFFFFF"/>
                </a:solidFill>
                <a:latin typeface="Century Gothic Paneuropean"/>
                <a:ea typeface="Century Gothic Paneuropean"/>
                <a:cs typeface="Century Gothic Paneuropean"/>
                <a:sym typeface="Century Gothic Paneuropean"/>
              </a:rPr>
              <a:t> von Campo </a:t>
            </a:r>
            <a:r>
              <a:rPr lang="en-US" sz="2000" dirty="0" err="1">
                <a:solidFill>
                  <a:srgbClr val="FFFFFF"/>
                </a:solidFill>
                <a:latin typeface="Century Gothic Paneuropean"/>
                <a:ea typeface="Century Gothic Paneuropean"/>
                <a:cs typeface="Century Gothic Paneuropean"/>
                <a:sym typeface="Century Gothic Paneuropean"/>
              </a:rPr>
              <a:t>Formio</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französischen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Kaiserreich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gehörten</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9" name="TextBox 9"/>
          <p:cNvSpPr txBox="1"/>
          <p:nvPr/>
        </p:nvSpPr>
        <p:spPr>
          <a:xfrm>
            <a:off x="9144000" y="4282330"/>
            <a:ext cx="7452452" cy="3231654"/>
          </a:xfrm>
          <a:prstGeom prst="rect">
            <a:avLst/>
          </a:prstGeom>
        </p:spPr>
        <p:txBody>
          <a:bodyPr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Preußen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Österreich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kamen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1816 </a:t>
            </a:r>
            <a:r>
              <a:rPr lang="en-US" sz="2000" dirty="0" err="1">
                <a:solidFill>
                  <a:srgbClr val="FFFFFF"/>
                </a:solidFill>
                <a:latin typeface="Century Gothic Paneuropean"/>
                <a:ea typeface="Century Gothic Paneuropean"/>
                <a:cs typeface="Century Gothic Paneuropean"/>
                <a:sym typeface="Century Gothic Paneuropean"/>
              </a:rPr>
              <a:t>überein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Gebiete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untereinander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aufzuteilen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30. April 1816 </a:t>
            </a:r>
            <a:r>
              <a:rPr lang="en-US" sz="2000" dirty="0" err="1">
                <a:solidFill>
                  <a:srgbClr val="FFFFFF"/>
                </a:solidFill>
                <a:latin typeface="Century Gothic Paneuropean"/>
                <a:ea typeface="Century Gothic Paneuropean"/>
                <a:cs typeface="Century Gothic Paneuropean"/>
                <a:sym typeface="Century Gothic Paneuropean"/>
              </a:rPr>
              <a:t>übernahm</a:t>
            </a:r>
            <a:r>
              <a:rPr lang="en-US" sz="2000" dirty="0">
                <a:solidFill>
                  <a:srgbClr val="FFFFFF"/>
                </a:solidFill>
                <a:latin typeface="Century Gothic Paneuropean"/>
                <a:ea typeface="Century Gothic Paneuropean"/>
                <a:cs typeface="Century Gothic Paneuropean"/>
                <a:sym typeface="Century Gothic Paneuropean"/>
              </a:rPr>
              <a:t> Maximilian I. Joseph, </a:t>
            </a:r>
            <a:r>
              <a:rPr lang="en-US" sz="2000" dirty="0" err="1">
                <a:solidFill>
                  <a:srgbClr val="FFFFFF"/>
                </a:solidFill>
                <a:latin typeface="Century Gothic Paneuropean"/>
                <a:ea typeface="Century Gothic Paneuropean"/>
                <a:cs typeface="Century Gothic Paneuropean"/>
                <a:sym typeface="Century Gothic Paneuropean"/>
              </a:rPr>
              <a:t>König</a:t>
            </a:r>
            <a:r>
              <a:rPr lang="en-US" sz="2000" dirty="0">
                <a:solidFill>
                  <a:srgbClr val="FFFFFF"/>
                </a:solidFill>
                <a:latin typeface="Century Gothic Paneuropean"/>
                <a:ea typeface="Century Gothic Paneuropean"/>
                <a:cs typeface="Century Gothic Paneuropean"/>
                <a:sym typeface="Century Gothic Paneuropean"/>
              </a:rPr>
              <a:t> von Bayern, </a:t>
            </a:r>
            <a:r>
              <a:rPr lang="en-US" sz="2000" dirty="0" err="1">
                <a:solidFill>
                  <a:srgbClr val="FFFFFF"/>
                </a:solidFill>
                <a:latin typeface="Century Gothic Paneuropean"/>
                <a:ea typeface="Century Gothic Paneuropean"/>
                <a:cs typeface="Century Gothic Paneuropean"/>
                <a:sym typeface="Century Gothic Paneuropean"/>
              </a:rPr>
              <a:t>offiziell</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Herrschaft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neugeschaffenen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Rheinkreis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u.a</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gehörte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Wälder</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neuen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Teil</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Königreichs</a:t>
            </a:r>
            <a:r>
              <a:rPr lang="en-US" sz="2000" dirty="0">
                <a:solidFill>
                  <a:srgbClr val="FFFFFF"/>
                </a:solidFill>
                <a:latin typeface="Century Gothic Paneuropean"/>
                <a:ea typeface="Century Gothic Paneuropean"/>
                <a:cs typeface="Century Gothic Paneuropean"/>
                <a:sym typeface="Century Gothic Paneuropean"/>
              </a:rPr>
              <a:t> Bayern </a:t>
            </a:r>
            <a:r>
              <a:rPr lang="en-US" sz="2000" dirty="0" err="1">
                <a:solidFill>
                  <a:srgbClr val="FFFFFF"/>
                </a:solidFill>
                <a:latin typeface="Century Gothic Paneuropean"/>
                <a:ea typeface="Century Gothic Paneuropean"/>
                <a:cs typeface="Century Gothic Paneuropean"/>
                <a:sym typeface="Century Gothic Paneuropean"/>
              </a:rPr>
              <a:t>oblag</a:t>
            </a:r>
            <a:r>
              <a:rPr lang="en-US" sz="2000" dirty="0">
                <a:solidFill>
                  <a:srgbClr val="FFFFFF"/>
                </a:solidFill>
                <a:latin typeface="Century Gothic Paneuropean"/>
                <a:ea typeface="Century Gothic Paneuropean"/>
                <a:cs typeface="Century Gothic Paneuropean"/>
                <a:sym typeface="Century Gothic Paneuropean"/>
              </a:rPr>
              <a:t> ab 1816 der </a:t>
            </a:r>
            <a:r>
              <a:rPr lang="en-US" sz="2000" dirty="0" err="1">
                <a:solidFill>
                  <a:srgbClr val="FFFFFF"/>
                </a:solidFill>
                <a:latin typeface="Century Gothic Paneuropean"/>
                <a:ea typeface="Century Gothic Paneuropean"/>
                <a:cs typeface="Century Gothic Paneuropean"/>
                <a:sym typeface="Century Gothic Paneuropean"/>
              </a:rPr>
              <a:t>königlich-bayerischen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Forstverwaltung</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Rahmen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Neuorganisation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unterstand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ab 1822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Forstamtsbezirk</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Zweibrücken</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Regierungsbezirk</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Speyer.</a:t>
            </a:r>
            <a:r>
              <a:rPr lang="en-US" sz="2000" baseline="30000" dirty="0" smtClean="0">
                <a:solidFill>
                  <a:srgbClr val="FFFFFF"/>
                </a:solidFill>
                <a:latin typeface="Century Gothic Paneuropean"/>
                <a:ea typeface="Century Gothic Paneuropean"/>
                <a:cs typeface="Century Gothic Paneuropean"/>
                <a:sym typeface="Century Gothic Paneuropean"/>
              </a:rPr>
              <a:t>34</a:t>
            </a:r>
            <a:endParaRPr lang="en-US" sz="2000" baseline="3000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2000"/>
    </mc:Choice>
    <mc:Fallback xmlns="">
      <p:transition spd="slow" advClick="0" advTm="5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0" y="0"/>
            <a:ext cx="7467600" cy="10287000"/>
          </a:xfrm>
          <a:custGeom>
            <a:avLst/>
            <a:gdLst/>
            <a:ahLst/>
            <a:cxnLst/>
            <a:rect l="l" t="t" r="r" b="b"/>
            <a:pathLst>
              <a:path w="7874086" h="10287000">
                <a:moveTo>
                  <a:pt x="0" y="0"/>
                </a:moveTo>
                <a:lnTo>
                  <a:pt x="7874086" y="0"/>
                </a:lnTo>
                <a:lnTo>
                  <a:pt x="7874086" y="10287000"/>
                </a:lnTo>
                <a:lnTo>
                  <a:pt x="0" y="10287000"/>
                </a:lnTo>
                <a:lnTo>
                  <a:pt x="0" y="0"/>
                </a:lnTo>
                <a:close/>
              </a:path>
            </a:pathLst>
          </a:custGeom>
          <a:blipFill>
            <a:blip r:embed="rId3"/>
            <a:stretch>
              <a:fillRect l="-5430" t="-437" b="-437"/>
            </a:stretch>
          </a:blipFill>
        </p:spPr>
      </p:sp>
      <p:sp>
        <p:nvSpPr>
          <p:cNvPr id="4" name="TextBox 4"/>
          <p:cNvSpPr txBox="1"/>
          <p:nvPr/>
        </p:nvSpPr>
        <p:spPr>
          <a:xfrm>
            <a:off x="8158764" y="2095500"/>
            <a:ext cx="9100536" cy="4285212"/>
          </a:xfrm>
          <a:prstGeom prst="rect">
            <a:avLst/>
          </a:prstGeom>
        </p:spPr>
        <p:txBody>
          <a:bodyPr wrap="square" lIns="0" tIns="0" rIns="0" bIns="0" rtlCol="0" anchor="t">
            <a:spAutoFit/>
          </a:bodyPr>
          <a:lstStyle/>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Infolge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zeitweiligen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Übernutzung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Waldressourcen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zwischen</a:t>
            </a:r>
            <a:r>
              <a:rPr lang="en-US" sz="2000" dirty="0">
                <a:solidFill>
                  <a:srgbClr val="FFFFFF"/>
                </a:solidFill>
                <a:latin typeface="Century Gothic Paneuropean"/>
                <a:ea typeface="Century Gothic Paneuropean"/>
                <a:cs typeface="Century Gothic Paneuropean"/>
                <a:sym typeface="Century Gothic Paneuropean"/>
              </a:rPr>
              <a:t> 1793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1814 </a:t>
            </a:r>
            <a:r>
              <a:rPr lang="en-US" sz="2000" dirty="0" err="1">
                <a:solidFill>
                  <a:srgbClr val="FFFFFF"/>
                </a:solidFill>
                <a:latin typeface="Century Gothic Paneuropean"/>
                <a:ea typeface="Century Gothic Paneuropean"/>
                <a:cs typeface="Century Gothic Paneuropean"/>
                <a:sym typeface="Century Gothic Paneuropean"/>
              </a:rPr>
              <a:t>konzentrierten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forstwirtschaftlichen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Maßnahmen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Beginn</a:t>
            </a:r>
            <a:r>
              <a:rPr lang="en-US" sz="2000" dirty="0">
                <a:solidFill>
                  <a:srgbClr val="FFFFFF"/>
                </a:solidFill>
                <a:latin typeface="Century Gothic Paneuropean"/>
                <a:ea typeface="Century Gothic Paneuropean"/>
                <a:cs typeface="Century Gothic Paneuropean"/>
                <a:sym typeface="Century Gothic Paneuropean"/>
              </a:rPr>
              <a:t> des 19.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auf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rasche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smtClean="0">
                <a:solidFill>
                  <a:srgbClr val="FFFFFF"/>
                </a:solidFill>
                <a:latin typeface="Century Gothic Paneuropean"/>
                <a:ea typeface="Century Gothic Paneuropean"/>
                <a:cs typeface="Century Gothic Paneuropean"/>
                <a:sym typeface="Century Gothic Paneuropean"/>
              </a:rPr>
              <a:t>Aufforstung.</a:t>
            </a:r>
            <a:r>
              <a:rPr lang="en-US" sz="2000" baseline="30000" dirty="0" smtClean="0">
                <a:solidFill>
                  <a:srgbClr val="FFFFFF"/>
                </a:solidFill>
                <a:latin typeface="Century Gothic Paneuropean"/>
                <a:ea typeface="Century Gothic Paneuropean"/>
                <a:cs typeface="Century Gothic Paneuropean"/>
                <a:sym typeface="Century Gothic Paneuropean"/>
              </a:rPr>
              <a:t>35</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smtClean="0">
                <a:solidFill>
                  <a:srgbClr val="C9F635"/>
                </a:solidFill>
                <a:latin typeface="Century Gothic Paneuropean"/>
                <a:ea typeface="Century Gothic Paneuropean"/>
                <a:cs typeface="Century Gothic Paneuropean"/>
                <a:sym typeface="Century Gothic Paneuropean"/>
              </a:rPr>
              <a:t>Pflanzungen</a:t>
            </a:r>
            <a:r>
              <a:rPr lang="en-US" sz="2000" dirty="0" smtClean="0">
                <a:solidFill>
                  <a:srgbClr val="C9F635"/>
                </a:solidFill>
                <a:latin typeface="Century Gothic Paneuropean"/>
                <a:ea typeface="Century Gothic Paneuropean"/>
                <a:cs typeface="Century Gothic Paneuropean"/>
                <a:sym typeface="Century Gothic Paneuropean"/>
              </a:rPr>
              <a:t> </a:t>
            </a:r>
            <a:r>
              <a:rPr lang="en-US" sz="2000" dirty="0">
                <a:solidFill>
                  <a:srgbClr val="C9F635"/>
                </a:solidFill>
                <a:latin typeface="Century Gothic Paneuropean"/>
                <a:ea typeface="Century Gothic Paneuropean"/>
                <a:cs typeface="Century Gothic Paneuropean"/>
                <a:sym typeface="Century Gothic Paneuropean"/>
              </a:rPr>
              <a:t>von </a:t>
            </a:r>
            <a:r>
              <a:rPr lang="en-US" sz="2000" dirty="0" err="1">
                <a:solidFill>
                  <a:srgbClr val="C9F635"/>
                </a:solidFill>
                <a:latin typeface="Century Gothic Paneuropean"/>
                <a:ea typeface="Century Gothic Paneuropean"/>
                <a:cs typeface="Century Gothic Paneuropean"/>
                <a:sym typeface="Century Gothic Paneuropean"/>
              </a:rPr>
              <a:t>schnellwachsenden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Nadelbäumen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lösten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nach</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nach</a:t>
            </a:r>
            <a:r>
              <a:rPr lang="en-US" sz="2000" dirty="0">
                <a:solidFill>
                  <a:srgbClr val="C9F635"/>
                </a:solidFill>
                <a:latin typeface="Century Gothic Paneuropean"/>
                <a:ea typeface="Century Gothic Paneuropean"/>
                <a:cs typeface="Century Gothic Paneuropean"/>
                <a:sym typeface="Century Gothic Paneuropean"/>
              </a:rPr>
              <a:t> die </a:t>
            </a:r>
            <a:r>
              <a:rPr lang="en-US" sz="2000" dirty="0" err="1">
                <a:solidFill>
                  <a:srgbClr val="C9F635"/>
                </a:solidFill>
                <a:latin typeface="Century Gothic Paneuropean"/>
                <a:ea typeface="Century Gothic Paneuropean"/>
                <a:cs typeface="Century Gothic Paneuropean"/>
                <a:sym typeface="Century Gothic Paneuropean"/>
              </a:rPr>
              <a:t>lichten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Laubwaldbestände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mit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Mastbäumen</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Waldweideflächen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wie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sie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landwirtschaftlichen</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jagdlichen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Nutzung</a:t>
            </a:r>
            <a:r>
              <a:rPr lang="en-US" sz="2000" dirty="0">
                <a:solidFill>
                  <a:srgbClr val="C9F635"/>
                </a:solidFill>
                <a:latin typeface="Century Gothic Paneuropean"/>
                <a:ea typeface="Century Gothic Paneuropean"/>
                <a:cs typeface="Century Gothic Paneuropean"/>
                <a:sym typeface="Century Gothic Paneuropean"/>
              </a:rPr>
              <a:t> von </a:t>
            </a:r>
            <a:r>
              <a:rPr lang="en-US" sz="2000" dirty="0" err="1">
                <a:solidFill>
                  <a:srgbClr val="C9F635"/>
                </a:solidFill>
                <a:latin typeface="Century Gothic Paneuropean"/>
                <a:ea typeface="Century Gothic Paneuropean"/>
                <a:cs typeface="Century Gothic Paneuropean"/>
                <a:sym typeface="Century Gothic Paneuropean"/>
              </a:rPr>
              <a:t>Vorteil</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waren</a:t>
            </a:r>
            <a:r>
              <a:rPr lang="en-US" sz="2000" dirty="0">
                <a:solidFill>
                  <a:srgbClr val="C9F635"/>
                </a:solidFill>
                <a:latin typeface="Century Gothic Paneuropean"/>
                <a:ea typeface="Century Gothic Paneuropean"/>
                <a:cs typeface="Century Gothic Paneuropean"/>
                <a:sym typeface="Century Gothic Paneuropean"/>
              </a:rPr>
              <a:t>, ab.  </a:t>
            </a:r>
          </a:p>
          <a:p>
            <a:pPr algn="just">
              <a:lnSpc>
                <a:spcPts val="2800"/>
              </a:lnSpc>
              <a:spcBef>
                <a:spcPct val="0"/>
              </a:spcBef>
            </a:pPr>
            <a:endParaRPr lang="en-US" sz="2000" dirty="0">
              <a:solidFill>
                <a:srgbClr val="C9F635"/>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Veränderung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Verhältnisse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wirkte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auf die </a:t>
            </a:r>
            <a:r>
              <a:rPr lang="en-US" sz="2000" dirty="0" err="1">
                <a:solidFill>
                  <a:srgbClr val="FFFFFF"/>
                </a:solidFill>
                <a:latin typeface="Century Gothic Paneuropean"/>
                <a:ea typeface="Century Gothic Paneuropean"/>
                <a:cs typeface="Century Gothic Paneuropean"/>
                <a:sym typeface="Century Gothic Paneuropean"/>
              </a:rPr>
              <a:t>Waldnutzung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wodurch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allmählich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Trennung</a:t>
            </a:r>
            <a:r>
              <a:rPr lang="en-US" sz="2000" dirty="0">
                <a:solidFill>
                  <a:srgbClr val="FFFFFF"/>
                </a:solidFill>
                <a:latin typeface="Century Gothic Paneuropean"/>
                <a:ea typeface="Century Gothic Paneuropean"/>
                <a:cs typeface="Century Gothic Paneuropean"/>
                <a:sym typeface="Century Gothic Paneuropean"/>
              </a:rPr>
              <a:t> von land- und </a:t>
            </a:r>
            <a:r>
              <a:rPr lang="en-US" sz="2000" dirty="0" err="1">
                <a:solidFill>
                  <a:srgbClr val="FFFFFF"/>
                </a:solidFill>
                <a:latin typeface="Century Gothic Paneuropean"/>
                <a:ea typeface="Century Gothic Paneuropean"/>
                <a:cs typeface="Century Gothic Paneuropean"/>
                <a:sym typeface="Century Gothic Paneuropean"/>
              </a:rPr>
              <a:t>forstwirtschaftlicher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herbeigeführt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Beweidung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Waldflächen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Nutztieren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führte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Hintergrund</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Aufforstungsbemühungen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Interessenkonflikten</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5" name="TextBox 5"/>
          <p:cNvSpPr txBox="1"/>
          <p:nvPr/>
        </p:nvSpPr>
        <p:spPr>
          <a:xfrm>
            <a:off x="9144000" y="7869065"/>
            <a:ext cx="8115300" cy="1077218"/>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Lichte</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Mastbäume</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mit</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einer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Fichtenmonokultur</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Hintergrund</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aus</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Italics"/>
                <a:ea typeface="Century Gothic Paneuropean Bold Italics"/>
                <a:cs typeface="Century Gothic Paneuropean Bold Italics"/>
                <a:sym typeface="Century Gothic Paneuropean Bold Italics"/>
              </a:rPr>
              <a:t>Über</a:t>
            </a:r>
            <a:r>
              <a:rPr lang="en-US" sz="2000" b="1" dirty="0">
                <a:solidFill>
                  <a:srgbClr val="C9F635"/>
                </a:solidFill>
                <a:latin typeface="Century Gothic Paneuropean Bold Italics"/>
                <a:ea typeface="Century Gothic Paneuropean Bold Italics"/>
                <a:cs typeface="Century Gothic Paneuropean Bold Italics"/>
                <a:sym typeface="Century Gothic Paneuropean Bold Italics"/>
              </a:rPr>
              <a:t> die </a:t>
            </a:r>
            <a:r>
              <a:rPr lang="en-US" sz="2000" b="1" dirty="0" err="1">
                <a:solidFill>
                  <a:srgbClr val="C9F635"/>
                </a:solidFill>
                <a:latin typeface="Century Gothic Paneuropean Bold Italics"/>
                <a:ea typeface="Century Gothic Paneuropean Bold Italics"/>
                <a:cs typeface="Century Gothic Paneuropean Bold Italics"/>
                <a:sym typeface="Century Gothic Paneuropean Bold Italics"/>
              </a:rPr>
              <a:t>forstmässige</a:t>
            </a:r>
            <a:r>
              <a:rPr lang="en-US" sz="2000" b="1" dirty="0">
                <a:solidFill>
                  <a:srgbClr val="C9F635"/>
                </a:solidFill>
                <a:latin typeface="Century Gothic Paneuropean Bold Italics"/>
                <a:ea typeface="Century Gothic Paneuropean Bold Italics"/>
                <a:cs typeface="Century Gothic Paneuropean Bold Italics"/>
                <a:sym typeface="Century Gothic Paneuropean Bold Italics"/>
              </a:rPr>
              <a:t> </a:t>
            </a:r>
            <a:r>
              <a:rPr lang="en-US" sz="2000" b="1" dirty="0" err="1">
                <a:solidFill>
                  <a:srgbClr val="C9F635"/>
                </a:solidFill>
                <a:latin typeface="Century Gothic Paneuropean Bold Italics"/>
                <a:ea typeface="Century Gothic Paneuropean Bold Italics"/>
                <a:cs typeface="Century Gothic Paneuropean Bold Italics"/>
                <a:sym typeface="Century Gothic Paneuropean Bold Italics"/>
              </a:rPr>
              <a:t>Erziehung</a:t>
            </a:r>
            <a:r>
              <a:rPr lang="en-US" sz="2000" b="1" dirty="0">
                <a:solidFill>
                  <a:srgbClr val="C9F635"/>
                </a:solidFill>
                <a:latin typeface="Century Gothic Paneuropean Bold Italics"/>
                <a:ea typeface="Century Gothic Paneuropean Bold Italics"/>
                <a:cs typeface="Century Gothic Paneuropean Bold Italics"/>
                <a:sym typeface="Century Gothic Paneuropean Bold Italics"/>
              </a:rPr>
              <a:t> der </a:t>
            </a:r>
            <a:r>
              <a:rPr lang="en-US" sz="2000" b="1" dirty="0" err="1">
                <a:solidFill>
                  <a:srgbClr val="C9F635"/>
                </a:solidFill>
                <a:latin typeface="Century Gothic Paneuropean Bold Italics"/>
                <a:ea typeface="Century Gothic Paneuropean Bold Italics"/>
                <a:cs typeface="Century Gothic Paneuropean Bold Italics"/>
                <a:sym typeface="Century Gothic Paneuropean Bold Italics"/>
              </a:rPr>
              <a:t>vorzüglichsten</a:t>
            </a:r>
            <a:r>
              <a:rPr lang="en-US" sz="2000" b="1" dirty="0">
                <a:solidFill>
                  <a:srgbClr val="C9F635"/>
                </a:solidFill>
                <a:latin typeface="Century Gothic Paneuropean Bold Italics"/>
                <a:ea typeface="Century Gothic Paneuropean Bold Italics"/>
                <a:cs typeface="Century Gothic Paneuropean Bold Italics"/>
                <a:sym typeface="Century Gothic Paneuropean Bold Italics"/>
              </a:rPr>
              <a:t> </a:t>
            </a:r>
            <a:r>
              <a:rPr lang="en-US" sz="2000" b="1" dirty="0" err="1">
                <a:solidFill>
                  <a:srgbClr val="C9F635"/>
                </a:solidFill>
                <a:latin typeface="Century Gothic Paneuropean Bold Italics"/>
                <a:ea typeface="Century Gothic Paneuropean Bold Italics"/>
                <a:cs typeface="Century Gothic Paneuropean Bold Italics"/>
                <a:sym typeface="Century Gothic Paneuropean Bold Italics"/>
              </a:rPr>
              <a:t>inländischen</a:t>
            </a:r>
            <a:r>
              <a:rPr lang="en-US" sz="2000" b="1" dirty="0">
                <a:solidFill>
                  <a:srgbClr val="C9F635"/>
                </a:solidFill>
                <a:latin typeface="Century Gothic Paneuropean Bold Italics"/>
                <a:ea typeface="Century Gothic Paneuropean Bold Italics"/>
                <a:cs typeface="Century Gothic Paneuropean Bold Italics"/>
                <a:sym typeface="Century Gothic Paneuropean Bold Italics"/>
              </a:rPr>
              <a:t> </a:t>
            </a:r>
            <a:r>
              <a:rPr lang="en-US" sz="2000" b="1" dirty="0" err="1">
                <a:solidFill>
                  <a:srgbClr val="C9F635"/>
                </a:solidFill>
                <a:latin typeface="Century Gothic Paneuropean Bold Italics"/>
                <a:ea typeface="Century Gothic Paneuropean Bold Italics"/>
                <a:cs typeface="Century Gothic Paneuropean Bold Italics"/>
                <a:sym typeface="Century Gothic Paneuropean Bold Italics"/>
              </a:rPr>
              <a:t>Holzarten</a:t>
            </a:r>
            <a:r>
              <a:rPr lang="en-US" sz="2000" b="1" dirty="0">
                <a:solidFill>
                  <a:srgbClr val="C9F635"/>
                </a:solidFill>
                <a:latin typeface="Century Gothic Paneuropean Bold"/>
                <a:ea typeface="Century Gothic Paneuropean Bold"/>
                <a:cs typeface="Century Gothic Paneuropean Bold"/>
                <a:sym typeface="Century Gothic Paneuropean Bold"/>
              </a:rPr>
              <a:t>, Hannover 1796 </a:t>
            </a:r>
          </a:p>
        </p:txBody>
      </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653569"/>
            <a:ext cx="18288000" cy="6769253"/>
            <a:chOff x="0" y="0"/>
            <a:chExt cx="4816593" cy="1782849"/>
          </a:xfrm>
        </p:grpSpPr>
        <p:sp>
          <p:nvSpPr>
            <p:cNvPr id="4" name="Freeform 4"/>
            <p:cNvSpPr/>
            <p:nvPr/>
          </p:nvSpPr>
          <p:spPr>
            <a:xfrm>
              <a:off x="0" y="0"/>
              <a:ext cx="4816592" cy="1782849"/>
            </a:xfrm>
            <a:custGeom>
              <a:avLst/>
              <a:gdLst/>
              <a:ahLst/>
              <a:cxnLst/>
              <a:rect l="l" t="t" r="r" b="b"/>
              <a:pathLst>
                <a:path w="4816592" h="1782849">
                  <a:moveTo>
                    <a:pt x="0" y="0"/>
                  </a:moveTo>
                  <a:lnTo>
                    <a:pt x="4816592" y="0"/>
                  </a:lnTo>
                  <a:lnTo>
                    <a:pt x="4816592" y="1782849"/>
                  </a:lnTo>
                  <a:lnTo>
                    <a:pt x="0" y="1782849"/>
                  </a:lnTo>
                  <a:close/>
                </a:path>
              </a:pathLst>
            </a:custGeom>
            <a:solidFill>
              <a:srgbClr val="0D2440">
                <a:alpha val="85882"/>
              </a:srgbClr>
            </a:solidFill>
          </p:spPr>
        </p:sp>
        <p:sp>
          <p:nvSpPr>
            <p:cNvPr id="5" name="TextBox 5"/>
            <p:cNvSpPr txBox="1"/>
            <p:nvPr/>
          </p:nvSpPr>
          <p:spPr>
            <a:xfrm>
              <a:off x="0" y="9525"/>
              <a:ext cx="4816593" cy="1773324"/>
            </a:xfrm>
            <a:prstGeom prst="rect">
              <a:avLst/>
            </a:prstGeom>
          </p:spPr>
          <p:txBody>
            <a:bodyPr lIns="50800" tIns="50800" rIns="50800" bIns="50800" rtlCol="0" anchor="ctr"/>
            <a:lstStyle/>
            <a:p>
              <a:pPr algn="ctr">
                <a:lnSpc>
                  <a:spcPts val="1650"/>
                </a:lnSpc>
              </a:pPr>
              <a:endParaRPr/>
            </a:p>
          </p:txBody>
        </p:sp>
      </p:grpSp>
      <p:sp>
        <p:nvSpPr>
          <p:cNvPr id="6" name="TextBox 6"/>
          <p:cNvSpPr txBox="1"/>
          <p:nvPr/>
        </p:nvSpPr>
        <p:spPr>
          <a:xfrm>
            <a:off x="1696227" y="1206160"/>
            <a:ext cx="15626960" cy="5027017"/>
          </a:xfrm>
          <a:prstGeom prst="rect">
            <a:avLst/>
          </a:prstGeom>
        </p:spPr>
        <p:txBody>
          <a:bodyPr lIns="0" tIns="0" rIns="0" bIns="0" rtlCol="0" anchor="t">
            <a:spAutoFit/>
          </a:bodyPr>
          <a:lstStyle/>
          <a:p>
            <a:pPr algn="ctr">
              <a:lnSpc>
                <a:spcPts val="4900"/>
              </a:lnSpc>
            </a:pPr>
            <a:r>
              <a:rPr lang="en-US" sz="3500" i="1" dirty="0">
                <a:solidFill>
                  <a:srgbClr val="C9F635"/>
                </a:solidFill>
                <a:latin typeface="Century Gothic Paneuropean Italics"/>
                <a:ea typeface="Century Gothic Paneuropean Italics"/>
                <a:cs typeface="Century Gothic Paneuropean Italics"/>
                <a:sym typeface="Century Gothic Paneuropean Italics"/>
              </a:rPr>
              <a:t>Am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ergiebigsten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ist</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Waldweide</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in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Schlägen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oder</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ganz</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jungen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Waldbezirken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noch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nicht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geschlossen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haben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in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lückigen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ungleichmässigen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Beständen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Nachtheil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Waldweide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besteht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jedoch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darin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dass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jungen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Pflanzen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von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weidenden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Vieh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durch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Abbeissen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Zertreten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beschädigt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werden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so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dass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gewöhnlich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grössten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Ergiebigkeit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Weide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auch</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grösste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Nachtheil</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für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Holzproduktion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verbunden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ist</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weshalb</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Waldweide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im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Allgemeinen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als</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eine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den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Waldungen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schädliche</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Nutzung</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FFFFF"/>
                </a:solidFill>
                <a:latin typeface="Century Gothic Paneuropean Italics"/>
                <a:ea typeface="Century Gothic Paneuropean Italics"/>
                <a:cs typeface="Century Gothic Paneuropean Italics"/>
                <a:sym typeface="Century Gothic Paneuropean Italics"/>
              </a:rPr>
              <a:t>bezeichnen</a:t>
            </a:r>
            <a:r>
              <a:rPr lang="en-US" sz="3500" i="1" dirty="0">
                <a:solidFill>
                  <a:srgbClr val="FFFFFF"/>
                </a:solidFill>
                <a:latin typeface="Century Gothic Paneuropean Italics"/>
                <a:ea typeface="Century Gothic Paneuropean Italics"/>
                <a:cs typeface="Century Gothic Paneuropean Italics"/>
                <a:sym typeface="Century Gothic Paneuropean Italics"/>
              </a:rPr>
              <a:t> </a:t>
            </a:r>
            <a:r>
              <a:rPr lang="en-US" sz="3500" i="1" dirty="0" smtClean="0">
                <a:solidFill>
                  <a:srgbClr val="FFFFFF"/>
                </a:solidFill>
                <a:latin typeface="Century Gothic Paneuropean Italics"/>
                <a:ea typeface="Century Gothic Paneuropean Italics"/>
                <a:cs typeface="Century Gothic Paneuropean Italics"/>
                <a:sym typeface="Century Gothic Paneuropean Italics"/>
              </a:rPr>
              <a:t>ist.</a:t>
            </a:r>
            <a:r>
              <a:rPr lang="en-US" sz="3500" i="1" baseline="30000" dirty="0" smtClean="0">
                <a:solidFill>
                  <a:srgbClr val="FFFFFF"/>
                </a:solidFill>
                <a:latin typeface="Century Gothic Paneuropean Italics"/>
                <a:ea typeface="Century Gothic Paneuropean Italics"/>
                <a:cs typeface="Century Gothic Paneuropean Italics"/>
                <a:sym typeface="Century Gothic Paneuropean Italics"/>
              </a:rPr>
              <a:t>36</a:t>
            </a:r>
            <a:endParaRPr lang="en-US" sz="3500" i="1" baseline="30000" dirty="0">
              <a:solidFill>
                <a:srgbClr val="FFFFFF"/>
              </a:solidFill>
              <a:latin typeface="Century Gothic Paneuropean Italics"/>
              <a:ea typeface="Century Gothic Paneuropean Italics"/>
              <a:cs typeface="Century Gothic Paneuropean Italics"/>
              <a:sym typeface="Century Gothic Paneuropean Italics"/>
            </a:endParaRPr>
          </a:p>
        </p:txBody>
      </p:sp>
      <p:grpSp>
        <p:nvGrpSpPr>
          <p:cNvPr id="7" name="Group 7"/>
          <p:cNvGrpSpPr/>
          <p:nvPr/>
        </p:nvGrpSpPr>
        <p:grpSpPr>
          <a:xfrm>
            <a:off x="13982102" y="6165455"/>
            <a:ext cx="3277198" cy="327719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1679" b="-21679"/>
              </a:stretch>
            </a:blipFill>
          </p:spPr>
        </p:sp>
      </p:grpSp>
      <p:sp>
        <p:nvSpPr>
          <p:cNvPr id="9" name="TextBox 9"/>
          <p:cNvSpPr txBox="1"/>
          <p:nvPr/>
        </p:nvSpPr>
        <p:spPr>
          <a:xfrm>
            <a:off x="7467600" y="6700780"/>
            <a:ext cx="4510417" cy="218008"/>
          </a:xfrm>
          <a:prstGeom prst="rect">
            <a:avLst/>
          </a:prstGeom>
        </p:spPr>
        <p:txBody>
          <a:bodyPr wrap="square" lIns="0" tIns="0" rIns="0" bIns="0" rtlCol="0" anchor="t">
            <a:spAutoFit/>
          </a:bodyPr>
          <a:lstStyle/>
          <a:p>
            <a:pPr algn="ctr">
              <a:lnSpc>
                <a:spcPts val="1650"/>
              </a:lnSpc>
              <a:spcBef>
                <a:spcPct val="0"/>
              </a:spcBef>
            </a:pPr>
            <a:r>
              <a:rPr lang="en-US" sz="1500" dirty="0">
                <a:solidFill>
                  <a:srgbClr val="C9F635"/>
                </a:solidFill>
                <a:latin typeface="Century Gothic Paneuropean"/>
                <a:ea typeface="Century Gothic Paneuropean"/>
                <a:cs typeface="Century Gothic Paneuropean"/>
                <a:sym typeface="Century Gothic Paneuropean"/>
              </a:rPr>
              <a:t>Franz </a:t>
            </a:r>
            <a:r>
              <a:rPr lang="en-US" sz="1500" dirty="0" err="1">
                <a:solidFill>
                  <a:srgbClr val="C9F635"/>
                </a:solidFill>
                <a:latin typeface="Century Gothic Paneuropean"/>
                <a:ea typeface="Century Gothic Paneuropean"/>
                <a:cs typeface="Century Gothic Paneuropean"/>
                <a:sym typeface="Century Gothic Paneuropean"/>
              </a:rPr>
              <a:t>Frankhauser</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Kantonsforstmeister</a:t>
            </a:r>
            <a:r>
              <a:rPr lang="en-US" sz="1500" dirty="0">
                <a:solidFill>
                  <a:srgbClr val="C9F635"/>
                </a:solidFill>
                <a:latin typeface="Century Gothic Paneuropean"/>
                <a:ea typeface="Century Gothic Paneuropean"/>
                <a:cs typeface="Century Gothic Paneuropean"/>
                <a:sym typeface="Century Gothic Paneuropean"/>
              </a:rPr>
              <a:t>, 1880</a:t>
            </a:r>
          </a:p>
        </p:txBody>
      </p:sp>
      <p:sp>
        <p:nvSpPr>
          <p:cNvPr id="10" name="Freeform 10"/>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flipH="1">
            <a:off x="16591773" y="8750980"/>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196491" y="2705100"/>
            <a:ext cx="7614452" cy="5745163"/>
          </a:xfrm>
          <a:prstGeom prst="rect">
            <a:avLst/>
          </a:prstGeom>
        </p:spPr>
        <p:txBody>
          <a:bodyPr wrap="square" lIns="0" tIns="0" rIns="0" bIns="0" rtlCol="0" anchor="t">
            <a:spAutoFit/>
          </a:bodyPr>
          <a:lstStyle/>
          <a:p>
            <a:pPr algn="just">
              <a:lnSpc>
                <a:spcPts val="2800"/>
              </a:lnSpc>
            </a:pPr>
            <a:r>
              <a:rPr lang="en-US" sz="2000" dirty="0" err="1">
                <a:solidFill>
                  <a:srgbClr val="C9F635"/>
                </a:solidFill>
                <a:latin typeface="Century Gothic Paneuropean"/>
                <a:ea typeface="Century Gothic Paneuropean"/>
                <a:cs typeface="Century Gothic Paneuropean"/>
                <a:sym typeface="Century Gothic Paneuropean"/>
              </a:rPr>
              <a:t>Als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Folgen</a:t>
            </a:r>
            <a:r>
              <a:rPr lang="en-US" sz="2000" dirty="0">
                <a:solidFill>
                  <a:srgbClr val="C9F635"/>
                </a:solidFill>
                <a:latin typeface="Century Gothic Paneuropean"/>
                <a:ea typeface="Century Gothic Paneuropean"/>
                <a:cs typeface="Century Gothic Paneuropean"/>
                <a:sym typeface="Century Gothic Paneuropean"/>
              </a:rPr>
              <a:t> der Revolution von 1848 </a:t>
            </a:r>
            <a:r>
              <a:rPr lang="en-US" sz="2000" dirty="0" err="1">
                <a:solidFill>
                  <a:srgbClr val="C9F635"/>
                </a:solidFill>
                <a:latin typeface="Century Gothic Paneuropean"/>
                <a:ea typeface="Century Gothic Paneuropean"/>
                <a:cs typeface="Century Gothic Paneuropean"/>
                <a:sym typeface="Century Gothic Paneuropean"/>
              </a:rPr>
              <a:t>schufen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Jagd</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Forstgesetze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neue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rechtliche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Verhältnisse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Rechte</a:t>
            </a:r>
            <a:r>
              <a:rPr lang="en-US" sz="2000" dirty="0">
                <a:solidFill>
                  <a:srgbClr val="C9F635"/>
                </a:solidFill>
                <a:latin typeface="Century Gothic Paneuropean"/>
                <a:ea typeface="Century Gothic Paneuropean"/>
                <a:cs typeface="Century Gothic Paneuropean"/>
                <a:sym typeface="Century Gothic Paneuropean"/>
              </a:rPr>
              <a:t>, die </a:t>
            </a:r>
            <a:r>
              <a:rPr lang="en-US" sz="2000" dirty="0" err="1">
                <a:solidFill>
                  <a:srgbClr val="C9F635"/>
                </a:solidFill>
                <a:latin typeface="Century Gothic Paneuropean"/>
                <a:ea typeface="Century Gothic Paneuropean"/>
                <a:cs typeface="Century Gothic Paneuropean"/>
                <a:sym typeface="Century Gothic Paneuropean"/>
              </a:rPr>
              <a:t>bisher</a:t>
            </a:r>
            <a:r>
              <a:rPr lang="en-US" sz="2000" dirty="0">
                <a:solidFill>
                  <a:srgbClr val="C9F635"/>
                </a:solidFill>
                <a:latin typeface="Century Gothic Paneuropean"/>
                <a:ea typeface="Century Gothic Paneuropean"/>
                <a:cs typeface="Century Gothic Paneuropean"/>
                <a:sym typeface="Century Gothic Paneuropean"/>
              </a:rPr>
              <a:t> an den Stand </a:t>
            </a:r>
            <a:r>
              <a:rPr lang="en-US" sz="2000" dirty="0" err="1">
                <a:solidFill>
                  <a:srgbClr val="C9F635"/>
                </a:solidFill>
                <a:latin typeface="Century Gothic Paneuropean"/>
                <a:ea typeface="Century Gothic Paneuropean"/>
                <a:cs typeface="Century Gothic Paneuropean"/>
                <a:sym typeface="Century Gothic Paneuropean"/>
              </a:rPr>
              <a:t>einer</a:t>
            </a:r>
            <a:r>
              <a:rPr lang="en-US" sz="2000" dirty="0">
                <a:solidFill>
                  <a:srgbClr val="C9F635"/>
                </a:solidFill>
                <a:latin typeface="Century Gothic Paneuropean"/>
                <a:ea typeface="Century Gothic Paneuropean"/>
                <a:cs typeface="Century Gothic Paneuropean"/>
                <a:sym typeface="Century Gothic Paneuropean"/>
              </a:rPr>
              <a:t> Person </a:t>
            </a:r>
            <a:r>
              <a:rPr lang="en-US" sz="2000" dirty="0" err="1">
                <a:solidFill>
                  <a:srgbClr val="C9F635"/>
                </a:solidFill>
                <a:latin typeface="Century Gothic Paneuropean"/>
                <a:ea typeface="Century Gothic Paneuropean"/>
                <a:cs typeface="Century Gothic Paneuropean"/>
                <a:sym typeface="Century Gothic Paneuropean"/>
              </a:rPr>
              <a:t>gebunden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waren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wurden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aufgelöst</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künftig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privatrechtlich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behandelt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Mit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dem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a:solidFill>
                  <a:srgbClr val="FFFFFF"/>
                </a:solidFill>
                <a:latin typeface="Century Gothic Paneuropean"/>
                <a:ea typeface="Century Gothic Paneuropean"/>
                <a:cs typeface="Century Gothic Paneuropean"/>
                <a:sym typeface="Century Gothic Paneuropean"/>
              </a:rPr>
              <a:t>“</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Gesetz</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Aufhebung</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des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Jagdrechtes</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auf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fremden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Grund</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und Boden in den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Regierungsbezirken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diesseits</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des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Rheins</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betreffend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ging</a:t>
            </a:r>
            <a:r>
              <a:rPr lang="en-US" sz="2000" dirty="0">
                <a:solidFill>
                  <a:srgbClr val="FDF5F1"/>
                </a:solidFill>
                <a:latin typeface="Century Gothic Paneuropean"/>
                <a:ea typeface="Century Gothic Paneuropean"/>
                <a:cs typeface="Century Gothic Paneuropean"/>
                <a:sym typeface="Century Gothic Paneuropean"/>
              </a:rPr>
              <a:t> das </a:t>
            </a:r>
            <a:r>
              <a:rPr lang="en-US" sz="2000" dirty="0" err="1">
                <a:solidFill>
                  <a:srgbClr val="FDF5F1"/>
                </a:solidFill>
                <a:latin typeface="Century Gothic Paneuropean"/>
                <a:ea typeface="Century Gothic Paneuropean"/>
                <a:cs typeface="Century Gothic Paneuropean"/>
                <a:sym typeface="Century Gothic Paneuropean"/>
              </a:rPr>
              <a:t>Jagdrecht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zum</a:t>
            </a:r>
            <a:r>
              <a:rPr lang="en-US" sz="2000" dirty="0">
                <a:solidFill>
                  <a:srgbClr val="FDF5F1"/>
                </a:solidFill>
                <a:latin typeface="Century Gothic Paneuropean"/>
                <a:ea typeface="Century Gothic Paneuropean"/>
                <a:cs typeface="Century Gothic Paneuropean"/>
                <a:sym typeface="Century Gothic Paneuropean"/>
              </a:rPr>
              <a:t> 1. </a:t>
            </a:r>
            <a:r>
              <a:rPr lang="en-US" sz="2000" dirty="0" err="1">
                <a:solidFill>
                  <a:srgbClr val="FDF5F1"/>
                </a:solidFill>
                <a:latin typeface="Century Gothic Paneuropean"/>
                <a:ea typeface="Century Gothic Paneuropean"/>
                <a:cs typeface="Century Gothic Paneuropean"/>
                <a:sym typeface="Century Gothic Paneuropean"/>
              </a:rPr>
              <a:t>Februar</a:t>
            </a:r>
            <a:r>
              <a:rPr lang="en-US" sz="2000" dirty="0">
                <a:solidFill>
                  <a:srgbClr val="FDF5F1"/>
                </a:solidFill>
                <a:latin typeface="Century Gothic Paneuropean"/>
                <a:ea typeface="Century Gothic Paneuropean"/>
                <a:cs typeface="Century Gothic Paneuropean"/>
                <a:sym typeface="Century Gothic Paneuropean"/>
              </a:rPr>
              <a:t> 1849 auf </a:t>
            </a:r>
            <a:r>
              <a:rPr lang="en-US" sz="2000" dirty="0" err="1">
                <a:solidFill>
                  <a:srgbClr val="FDF5F1"/>
                </a:solidFill>
                <a:latin typeface="Century Gothic Paneuropean"/>
                <a:ea typeface="Century Gothic Paneuropean"/>
                <a:cs typeface="Century Gothic Paneuropean"/>
                <a:sym typeface="Century Gothic Paneuropean"/>
              </a:rPr>
              <a:t>Grundeigentümer</a:t>
            </a:r>
            <a:r>
              <a:rPr lang="en-US" sz="2000" dirty="0">
                <a:solidFill>
                  <a:srgbClr val="FDF5F1"/>
                </a:solidFill>
                <a:latin typeface="Century Gothic Paneuropean"/>
                <a:ea typeface="Century Gothic Paneuropean"/>
                <a:cs typeface="Century Gothic Paneuropean"/>
                <a:sym typeface="Century Gothic Paneuropean"/>
              </a:rPr>
              <a:t> über.</a:t>
            </a:r>
            <a:r>
              <a:rPr lang="en-US" sz="2000" baseline="30000" dirty="0">
                <a:solidFill>
                  <a:srgbClr val="FDF5F1"/>
                </a:solidFill>
                <a:latin typeface="Century Gothic Paneuropean"/>
                <a:ea typeface="Century Gothic Paneuropean"/>
                <a:cs typeface="Century Gothic Paneuropean"/>
                <a:sym typeface="Century Gothic Paneuropean"/>
              </a:rPr>
              <a:t>37</a:t>
            </a:r>
            <a:r>
              <a:rPr lang="en-US" sz="2000" dirty="0">
                <a:solidFill>
                  <a:srgbClr val="FDF5F1"/>
                </a:solidFill>
                <a:latin typeface="Century Gothic Paneuropean"/>
                <a:ea typeface="Century Gothic Paneuropean"/>
                <a:cs typeface="Century Gothic Paneuropean"/>
                <a:sym typeface="Century Gothic Paneuropean"/>
              </a:rPr>
              <a:t> Dieses </a:t>
            </a:r>
            <a:r>
              <a:rPr lang="en-US" sz="2000" dirty="0" err="1">
                <a:solidFill>
                  <a:srgbClr val="FDF5F1"/>
                </a:solidFill>
                <a:latin typeface="Century Gothic Paneuropean"/>
                <a:ea typeface="Century Gothic Paneuropean"/>
                <a:cs typeface="Century Gothic Paneuropean"/>
                <a:sym typeface="Century Gothic Paneuropean"/>
              </a:rPr>
              <a:t>Novum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wandelte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bisher</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Landesherrschaft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vorbehaltenes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Recht</a:t>
            </a:r>
            <a:r>
              <a:rPr lang="en-US" sz="2000" dirty="0">
                <a:solidFill>
                  <a:srgbClr val="FDF5F1"/>
                </a:solidFill>
                <a:latin typeface="Century Gothic Paneuropean"/>
                <a:ea typeface="Century Gothic Paneuropean"/>
                <a:cs typeface="Century Gothic Paneuropean"/>
                <a:sym typeface="Century Gothic Paneuropean"/>
              </a:rPr>
              <a:t> in </a:t>
            </a:r>
            <a:r>
              <a:rPr lang="en-US" sz="2000" dirty="0" err="1">
                <a:solidFill>
                  <a:srgbClr val="FDF5F1"/>
                </a:solidFill>
                <a:latin typeface="Century Gothic Paneuropean"/>
                <a:ea typeface="Century Gothic Paneuropean"/>
                <a:cs typeface="Century Gothic Paneuropean"/>
                <a:sym typeface="Century Gothic Paneuropean"/>
              </a:rPr>
              <a:t>Privatrecht</a:t>
            </a:r>
            <a:r>
              <a:rPr lang="en-US" sz="2000" dirty="0">
                <a:solidFill>
                  <a:srgbClr val="FDF5F1"/>
                </a:solidFill>
                <a:latin typeface="Century Gothic Paneuropean"/>
                <a:ea typeface="Century Gothic Paneuropean"/>
                <a:cs typeface="Century Gothic Paneuropean"/>
                <a:sym typeface="Century Gothic Paneuropean"/>
              </a:rPr>
              <a:t> um: </a:t>
            </a:r>
          </a:p>
          <a:p>
            <a:pPr algn="just">
              <a:lnSpc>
                <a:spcPts val="2765"/>
              </a:lnSpc>
            </a:pPr>
            <a:endParaRPr lang="en-US" sz="2000" dirty="0">
              <a:solidFill>
                <a:srgbClr val="FDF5F1"/>
              </a:solidFill>
              <a:latin typeface="Century Gothic Paneuropean"/>
              <a:ea typeface="Century Gothic Paneuropean"/>
              <a:cs typeface="Century Gothic Paneuropean"/>
              <a:sym typeface="Century Gothic Paneuropean"/>
            </a:endParaRPr>
          </a:p>
          <a:p>
            <a:pPr algn="just">
              <a:lnSpc>
                <a:spcPts val="2800"/>
              </a:lnSpc>
            </a:pP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Im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Grundeigenthume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liegt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Berechtigung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zur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Jagd</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auf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eignem</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Grund</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Boden. Die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Jagdgerechtigkeit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auf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fremden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Grund</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Boden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bleibt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aufgehoben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darf</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in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Zukunft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nicht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wiederum</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eingeführt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werden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Das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Grundeigentum</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bildet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daher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fortan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nur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noch</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einzige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Quelle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des Jagdrechtes</a:t>
            </a:r>
            <a:r>
              <a:rPr lang="en-US" sz="2000" dirty="0">
                <a:solidFill>
                  <a:srgbClr val="C9F635"/>
                </a:solidFill>
                <a:latin typeface="Century Gothic Paneuropean"/>
                <a:ea typeface="Century Gothic Paneuropean"/>
                <a:cs typeface="Century Gothic Paneuropean"/>
                <a:sym typeface="Century Gothic Paneuropean"/>
              </a:rPr>
              <a:t>.”</a:t>
            </a:r>
            <a:r>
              <a:rPr lang="en-US" sz="2000" baseline="30000" dirty="0">
                <a:solidFill>
                  <a:srgbClr val="C9F635"/>
                </a:solidFill>
                <a:latin typeface="Century Gothic Paneuropean"/>
                <a:ea typeface="Century Gothic Paneuropean"/>
                <a:cs typeface="Century Gothic Paneuropean"/>
                <a:sym typeface="Century Gothic Paneuropean"/>
              </a:rPr>
              <a:t>38</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777" b="-10777"/>
            </a:stretch>
          </a:blipFill>
        </p:spPr>
      </p:sp>
      <p:grpSp>
        <p:nvGrpSpPr>
          <p:cNvPr id="3" name="Group 3"/>
          <p:cNvGrpSpPr/>
          <p:nvPr/>
        </p:nvGrpSpPr>
        <p:grpSpPr>
          <a:xfrm>
            <a:off x="320527" y="4625056"/>
            <a:ext cx="7788129" cy="5661944"/>
            <a:chOff x="0" y="0"/>
            <a:chExt cx="2051194" cy="2280799"/>
          </a:xfrm>
        </p:grpSpPr>
        <p:sp>
          <p:nvSpPr>
            <p:cNvPr id="4" name="Freeform 4"/>
            <p:cNvSpPr/>
            <p:nvPr/>
          </p:nvSpPr>
          <p:spPr>
            <a:xfrm>
              <a:off x="0" y="0"/>
              <a:ext cx="2051194" cy="2280799"/>
            </a:xfrm>
            <a:custGeom>
              <a:avLst/>
              <a:gdLst/>
              <a:ahLst/>
              <a:cxnLst/>
              <a:rect l="l" t="t" r="r" b="b"/>
              <a:pathLst>
                <a:path w="2051194" h="2280799">
                  <a:moveTo>
                    <a:pt x="0" y="0"/>
                  </a:moveTo>
                  <a:lnTo>
                    <a:pt x="2051194" y="0"/>
                  </a:lnTo>
                  <a:lnTo>
                    <a:pt x="2051194" y="2280799"/>
                  </a:lnTo>
                  <a:lnTo>
                    <a:pt x="0" y="2280799"/>
                  </a:lnTo>
                  <a:close/>
                </a:path>
              </a:pathLst>
            </a:custGeom>
            <a:solidFill>
              <a:srgbClr val="0D2440">
                <a:alpha val="78824"/>
              </a:srgbClr>
            </a:solidFill>
          </p:spPr>
        </p:sp>
        <p:sp>
          <p:nvSpPr>
            <p:cNvPr id="5" name="TextBox 5"/>
            <p:cNvSpPr txBox="1"/>
            <p:nvPr/>
          </p:nvSpPr>
          <p:spPr>
            <a:xfrm>
              <a:off x="0" y="-38100"/>
              <a:ext cx="2051194" cy="2318899"/>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723036" y="5367655"/>
            <a:ext cx="6896964" cy="3590727"/>
          </a:xfrm>
          <a:prstGeom prst="rect">
            <a:avLst/>
          </a:prstGeom>
        </p:spPr>
        <p:txBody>
          <a:bodyPr wrap="square" lIns="0" tIns="0" rIns="0" bIns="0" rtlCol="0" anchor="t">
            <a:spAutoFit/>
          </a:bodyPr>
          <a:lstStyle/>
          <a:p>
            <a:pPr algn="just">
              <a:lnSpc>
                <a:spcPts val="2800"/>
              </a:lnSpc>
            </a:pPr>
            <a:r>
              <a:rPr lang="en-US" sz="2000" dirty="0" err="1">
                <a:solidFill>
                  <a:srgbClr val="FDF5F1"/>
                </a:solidFill>
                <a:latin typeface="Century Gothic Paneuropean"/>
                <a:ea typeface="Century Gothic Paneuropean"/>
                <a:cs typeface="Century Gothic Paneuropean"/>
                <a:sym typeface="Century Gothic Paneuropean"/>
              </a:rPr>
              <a:t>Anhand</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dieser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neuen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Ausgangslage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entstand</a:t>
            </a:r>
            <a:r>
              <a:rPr lang="en-US" sz="2000" dirty="0">
                <a:solidFill>
                  <a:srgbClr val="FDF5F1"/>
                </a:solidFill>
                <a:latin typeface="Century Gothic Paneuropean"/>
                <a:ea typeface="Century Gothic Paneuropean"/>
                <a:cs typeface="Century Gothic Paneuropean"/>
                <a:sym typeface="Century Gothic Paneuropean"/>
              </a:rPr>
              <a:t> das </a:t>
            </a:r>
            <a:r>
              <a:rPr lang="en-US" sz="2000" dirty="0" err="1">
                <a:solidFill>
                  <a:srgbClr val="FDF5F1"/>
                </a:solidFill>
                <a:latin typeface="Century Gothic Paneuropean"/>
                <a:ea typeface="Century Gothic Paneuropean"/>
                <a:cs typeface="Century Gothic Paneuropean"/>
                <a:sym typeface="Century Gothic Paneuropean"/>
              </a:rPr>
              <a:t>Jagdgesetz</a:t>
            </a:r>
            <a:r>
              <a:rPr lang="en-US" sz="2000" dirty="0">
                <a:solidFill>
                  <a:srgbClr val="FDF5F1"/>
                </a:solidFill>
                <a:latin typeface="Century Gothic Paneuropean"/>
                <a:ea typeface="Century Gothic Paneuropean"/>
                <a:cs typeface="Century Gothic Paneuropean"/>
                <a:sym typeface="Century Gothic Paneuropean"/>
              </a:rPr>
              <a:t> des </a:t>
            </a:r>
            <a:r>
              <a:rPr lang="en-US" sz="2000" dirty="0" err="1">
                <a:solidFill>
                  <a:srgbClr val="FDF5F1"/>
                </a:solidFill>
                <a:latin typeface="Century Gothic Paneuropean"/>
                <a:ea typeface="Century Gothic Paneuropean"/>
                <a:cs typeface="Century Gothic Paneuropean"/>
                <a:sym typeface="Century Gothic Paneuropean"/>
              </a:rPr>
              <a:t>Jahres</a:t>
            </a:r>
            <a:r>
              <a:rPr lang="en-US" sz="2000" dirty="0">
                <a:solidFill>
                  <a:srgbClr val="FDF5F1"/>
                </a:solidFill>
                <a:latin typeface="Century Gothic Paneuropean"/>
                <a:ea typeface="Century Gothic Paneuropean"/>
                <a:cs typeface="Century Gothic Paneuropean"/>
                <a:sym typeface="Century Gothic Paneuropean"/>
              </a:rPr>
              <a:t> 1850. In </a:t>
            </a:r>
            <a:r>
              <a:rPr lang="en-US" sz="2000" dirty="0" err="1">
                <a:solidFill>
                  <a:srgbClr val="FDF5F1"/>
                </a:solidFill>
                <a:latin typeface="Century Gothic Paneuropean"/>
                <a:ea typeface="Century Gothic Paneuropean"/>
                <a:cs typeface="Century Gothic Paneuropean"/>
                <a:sym typeface="Century Gothic Paneuropean"/>
              </a:rPr>
              <a:t>Verbindung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mit</a:t>
            </a:r>
            <a:r>
              <a:rPr lang="en-US" sz="2000" dirty="0">
                <a:solidFill>
                  <a:srgbClr val="FDF5F1"/>
                </a:solidFill>
                <a:latin typeface="Century Gothic Paneuropean"/>
                <a:ea typeface="Century Gothic Paneuropean"/>
                <a:cs typeface="Century Gothic Paneuropean"/>
                <a:sym typeface="Century Gothic Paneuropean"/>
              </a:rPr>
              <a:t> der 1857 </a:t>
            </a:r>
            <a:r>
              <a:rPr lang="en-US" sz="2000" dirty="0" err="1">
                <a:solidFill>
                  <a:srgbClr val="FDF5F1"/>
                </a:solidFill>
                <a:latin typeface="Century Gothic Paneuropean"/>
                <a:ea typeface="Century Gothic Paneuropean"/>
                <a:cs typeface="Century Gothic Paneuropean"/>
                <a:sym typeface="Century Gothic Paneuropean"/>
              </a:rPr>
              <a:t>erschienenen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Vollzugs-Instruktion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schrieb</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u.a</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C9F635"/>
                </a:solidFill>
                <a:latin typeface="Century Gothic Paneuropean"/>
                <a:ea typeface="Century Gothic Paneuropean"/>
                <a:cs typeface="Century Gothic Paneuropean"/>
                <a:sym typeface="Century Gothic Paneuropean"/>
              </a:rPr>
              <a:t>künftige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Ausübung</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Jagd</a:t>
            </a:r>
            <a:r>
              <a:rPr lang="en-US" sz="2000" dirty="0">
                <a:solidFill>
                  <a:srgbClr val="C9F635"/>
                </a:solidFill>
                <a:latin typeface="Century Gothic Paneuropean"/>
                <a:ea typeface="Century Gothic Paneuropean"/>
                <a:cs typeface="Century Gothic Paneuropean"/>
                <a:sym typeface="Century Gothic Paneuropean"/>
              </a:rPr>
              <a:t>, die </a:t>
            </a:r>
            <a:r>
              <a:rPr lang="en-US" sz="2000" dirty="0" err="1">
                <a:solidFill>
                  <a:srgbClr val="C9F635"/>
                </a:solidFill>
                <a:latin typeface="Century Gothic Paneuropean"/>
                <a:ea typeface="Century Gothic Paneuropean"/>
                <a:cs typeface="Century Gothic Paneuropean"/>
                <a:sym typeface="Century Gothic Paneuropean"/>
              </a:rPr>
              <a:t>Festlegung</a:t>
            </a:r>
            <a:r>
              <a:rPr lang="en-US" sz="2000" dirty="0">
                <a:solidFill>
                  <a:srgbClr val="C9F635"/>
                </a:solidFill>
                <a:latin typeface="Century Gothic Paneuropean"/>
                <a:ea typeface="Century Gothic Paneuropean"/>
                <a:cs typeface="Century Gothic Paneuropean"/>
                <a:sym typeface="Century Gothic Paneuropean"/>
              </a:rPr>
              <a:t> von </a:t>
            </a:r>
            <a:r>
              <a:rPr lang="en-US" sz="2000" dirty="0" err="1">
                <a:solidFill>
                  <a:srgbClr val="C9F635"/>
                </a:solidFill>
                <a:latin typeface="Century Gothic Paneuropean"/>
                <a:ea typeface="Century Gothic Paneuropean"/>
                <a:cs typeface="Century Gothic Paneuropean"/>
                <a:sym typeface="Century Gothic Paneuropean"/>
              </a:rPr>
              <a:t>Jagdbezirken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sowie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Differenzierung</a:t>
            </a:r>
            <a:r>
              <a:rPr lang="en-US" sz="2000" dirty="0">
                <a:solidFill>
                  <a:srgbClr val="C9F635"/>
                </a:solidFill>
                <a:latin typeface="Century Gothic Paneuropean"/>
                <a:ea typeface="Century Gothic Paneuropean"/>
                <a:cs typeface="Century Gothic Paneuropean"/>
                <a:sym typeface="Century Gothic Paneuropean"/>
              </a:rPr>
              <a:t> von </a:t>
            </a:r>
            <a:r>
              <a:rPr lang="en-US" sz="2000" dirty="0" err="1">
                <a:solidFill>
                  <a:srgbClr val="C9F635"/>
                </a:solidFill>
                <a:latin typeface="Century Gothic Paneuropean"/>
                <a:ea typeface="Century Gothic Paneuropean"/>
                <a:cs typeface="Century Gothic Paneuropean"/>
                <a:sym typeface="Century Gothic Paneuropean"/>
              </a:rPr>
              <a:t>Jagdrecht</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Jagdausübungsrecht</a:t>
            </a:r>
            <a:r>
              <a:rPr lang="en-US" sz="2000" dirty="0">
                <a:solidFill>
                  <a:srgbClr val="C9F635"/>
                </a:solidFill>
                <a:latin typeface="Century Gothic Paneuropean"/>
                <a:ea typeface="Century Gothic Paneuropean"/>
                <a:cs typeface="Century Gothic Paneuropean"/>
                <a:sym typeface="Century Gothic Paneuropean"/>
              </a:rPr>
              <a:t> fest.</a:t>
            </a:r>
            <a:r>
              <a:rPr lang="en-US" sz="2000" baseline="30000" dirty="0">
                <a:solidFill>
                  <a:srgbClr val="C9F635"/>
                </a:solidFill>
                <a:latin typeface="Century Gothic Paneuropean"/>
                <a:ea typeface="Century Gothic Paneuropean"/>
                <a:cs typeface="Century Gothic Paneuropean"/>
                <a:sym typeface="Century Gothic Paneuropean"/>
              </a:rPr>
              <a:t>39</a:t>
            </a:r>
            <a:r>
              <a:rPr lang="en-US" sz="2000" dirty="0">
                <a:solidFill>
                  <a:srgbClr val="FDF5F1"/>
                </a:solidFill>
                <a:latin typeface="Century Gothic Paneuropean"/>
                <a:ea typeface="Century Gothic Paneuropean"/>
                <a:cs typeface="Century Gothic Paneuropean"/>
                <a:sym typeface="Century Gothic Paneuropean"/>
              </a:rPr>
              <a:t> </a:t>
            </a:r>
          </a:p>
          <a:p>
            <a:pPr algn="just">
              <a:lnSpc>
                <a:spcPts val="2800"/>
              </a:lnSpc>
            </a:pPr>
            <a:endParaRPr lang="en-US" sz="2000" dirty="0">
              <a:solidFill>
                <a:srgbClr val="FDF5F1"/>
              </a:solidFill>
              <a:latin typeface="Century Gothic Paneuropean"/>
              <a:ea typeface="Century Gothic Paneuropean"/>
              <a:cs typeface="Century Gothic Paneuropean"/>
              <a:sym typeface="Century Gothic Paneuropean"/>
            </a:endParaRPr>
          </a:p>
          <a:p>
            <a:pPr algn="just">
              <a:lnSpc>
                <a:spcPts val="2800"/>
              </a:lnSpc>
            </a:pPr>
            <a:r>
              <a:rPr lang="en-US" sz="2000" dirty="0" err="1">
                <a:solidFill>
                  <a:srgbClr val="FDF5F1"/>
                </a:solidFill>
                <a:latin typeface="Century Gothic Paneuropean"/>
                <a:ea typeface="Century Gothic Paneuropean"/>
                <a:cs typeface="Century Gothic Paneuropean"/>
                <a:sym typeface="Century Gothic Paneuropean"/>
              </a:rPr>
              <a:t>Grundlagen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dieser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Gesetzgebung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finden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sich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bis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heute</a:t>
            </a:r>
            <a:r>
              <a:rPr lang="en-US" sz="2000" dirty="0">
                <a:solidFill>
                  <a:srgbClr val="FDF5F1"/>
                </a:solidFill>
                <a:latin typeface="Century Gothic Paneuropean"/>
                <a:ea typeface="Century Gothic Paneuropean"/>
                <a:cs typeface="Century Gothic Paneuropean"/>
                <a:sym typeface="Century Gothic Paneuropean"/>
              </a:rPr>
              <a:t> im </a:t>
            </a:r>
            <a:r>
              <a:rPr lang="en-US" sz="2000" dirty="0" err="1">
                <a:solidFill>
                  <a:srgbClr val="FDF5F1"/>
                </a:solidFill>
                <a:latin typeface="Century Gothic Paneuropean"/>
                <a:ea typeface="Century Gothic Paneuropean"/>
                <a:cs typeface="Century Gothic Paneuropean"/>
                <a:sym typeface="Century Gothic Paneuropean"/>
              </a:rPr>
              <a:t>Bundesjagdgesetz</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sowie</a:t>
            </a:r>
            <a:r>
              <a:rPr lang="en-US" sz="2000" dirty="0">
                <a:solidFill>
                  <a:srgbClr val="FDF5F1"/>
                </a:solidFill>
                <a:latin typeface="Century Gothic Paneuropean"/>
                <a:ea typeface="Century Gothic Paneuropean"/>
                <a:cs typeface="Century Gothic Paneuropean"/>
                <a:sym typeface="Century Gothic Paneuropean"/>
              </a:rPr>
              <a:t> in den </a:t>
            </a:r>
            <a:r>
              <a:rPr lang="en-US" sz="2000" dirty="0" err="1">
                <a:solidFill>
                  <a:srgbClr val="FDF5F1"/>
                </a:solidFill>
                <a:latin typeface="Century Gothic Paneuropean"/>
                <a:ea typeface="Century Gothic Paneuropean"/>
                <a:cs typeface="Century Gothic Paneuropean"/>
                <a:sym typeface="Century Gothic Paneuropean"/>
              </a:rPr>
              <a:t>Landesjagdgesetzen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wieder</a:t>
            </a:r>
            <a:r>
              <a:rPr lang="en-US" sz="2000" dirty="0">
                <a:solidFill>
                  <a:srgbClr val="FDF5F1"/>
                </a:solidFill>
                <a:latin typeface="Century Gothic Paneuropean"/>
                <a:ea typeface="Century Gothic Paneuropean"/>
                <a:cs typeface="Century Gothic Paneuropean"/>
                <a:sym typeface="Century Gothic Paneuropean"/>
              </a:rPr>
              <a:t>.</a:t>
            </a:r>
          </a:p>
        </p:txBody>
      </p:sp>
      <p:sp>
        <p:nvSpPr>
          <p:cNvPr id="8" name="TextBox 8"/>
          <p:cNvSpPr txBox="1"/>
          <p:nvPr/>
        </p:nvSpPr>
        <p:spPr>
          <a:xfrm>
            <a:off x="10998480" y="8362556"/>
            <a:ext cx="6260820"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Private Jagdgesellschaft mit erlegtem Rehbock, Blieskastel,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3547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80000"/>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607397" y="2809527"/>
            <a:ext cx="8792640" cy="4667945"/>
          </a:xfrm>
          <a:prstGeom prst="rect">
            <a:avLst/>
          </a:prstGeom>
        </p:spPr>
        <p:txBody>
          <a:bodyPr wrap="square" lIns="0" tIns="0" rIns="0" bIns="0" rtlCol="0" anchor="t">
            <a:spAutoFit/>
          </a:bodyPr>
          <a:lstStyle/>
          <a:p>
            <a:pPr algn="just">
              <a:lnSpc>
                <a:spcPts val="2800"/>
              </a:lnSpc>
              <a:spcBef>
                <a:spcPct val="0"/>
              </a:spcBef>
            </a:pPr>
            <a:r>
              <a:rPr lang="en-US" sz="2000" dirty="0" err="1">
                <a:solidFill>
                  <a:srgbClr val="C9F635"/>
                </a:solidFill>
                <a:latin typeface="Century Gothic Paneuropean"/>
                <a:ea typeface="Century Gothic Paneuropean"/>
                <a:cs typeface="Century Gothic Paneuropean"/>
                <a:sym typeface="Century Gothic Paneuropean"/>
              </a:rPr>
              <a:t>Bis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zum</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Erlass</a:t>
            </a:r>
            <a:r>
              <a:rPr lang="en-US" sz="2000" dirty="0">
                <a:solidFill>
                  <a:srgbClr val="C9F635"/>
                </a:solidFill>
                <a:latin typeface="Century Gothic Paneuropean"/>
                <a:ea typeface="Century Gothic Paneuropean"/>
                <a:cs typeface="Century Gothic Paneuropean"/>
                <a:sym typeface="Century Gothic Paneuropean"/>
              </a:rPr>
              <a:t> des </a:t>
            </a:r>
            <a:r>
              <a:rPr lang="en-US" sz="2000" dirty="0" err="1">
                <a:solidFill>
                  <a:srgbClr val="C9F635"/>
                </a:solidFill>
                <a:latin typeface="Century Gothic Paneuropean"/>
                <a:ea typeface="Century Gothic Paneuropean"/>
                <a:cs typeface="Century Gothic Paneuropean"/>
                <a:sym typeface="Century Gothic Paneuropean"/>
              </a:rPr>
              <a:t>Forstgesetzes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vom</a:t>
            </a:r>
            <a:r>
              <a:rPr lang="en-US" sz="2000" dirty="0">
                <a:solidFill>
                  <a:srgbClr val="C9F635"/>
                </a:solidFill>
                <a:latin typeface="Century Gothic Paneuropean"/>
                <a:ea typeface="Century Gothic Paneuropean"/>
                <a:cs typeface="Century Gothic Paneuropean"/>
                <a:sym typeface="Century Gothic Paneuropean"/>
              </a:rPr>
              <a:t> 28. </a:t>
            </a:r>
            <a:r>
              <a:rPr lang="en-US" sz="2000" dirty="0" err="1">
                <a:solidFill>
                  <a:srgbClr val="C9F635"/>
                </a:solidFill>
                <a:latin typeface="Century Gothic Paneuropean"/>
                <a:ea typeface="Century Gothic Paneuropean"/>
                <a:cs typeface="Century Gothic Paneuropean"/>
                <a:sym typeface="Century Gothic Paneuropean"/>
              </a:rPr>
              <a:t>März</a:t>
            </a:r>
            <a:r>
              <a:rPr lang="en-US" sz="2000" dirty="0">
                <a:solidFill>
                  <a:srgbClr val="C9F635"/>
                </a:solidFill>
                <a:latin typeface="Century Gothic Paneuropean"/>
                <a:ea typeface="Century Gothic Paneuropean"/>
                <a:cs typeface="Century Gothic Paneuropean"/>
                <a:sym typeface="Century Gothic Paneuropean"/>
              </a:rPr>
              <a:t> 1852 </a:t>
            </a:r>
            <a:r>
              <a:rPr lang="en-US" sz="2000" dirty="0" err="1">
                <a:solidFill>
                  <a:srgbClr val="C9F635"/>
                </a:solidFill>
                <a:latin typeface="Century Gothic Paneuropean"/>
                <a:ea typeface="Century Gothic Paneuropean"/>
                <a:cs typeface="Century Gothic Paneuropean"/>
                <a:sym typeface="Century Gothic Paneuropean"/>
              </a:rPr>
              <a:t>existierte</a:t>
            </a:r>
            <a:r>
              <a:rPr lang="en-US" sz="2000" dirty="0">
                <a:solidFill>
                  <a:srgbClr val="C9F635"/>
                </a:solidFill>
                <a:latin typeface="Century Gothic Paneuropean"/>
                <a:ea typeface="Century Gothic Paneuropean"/>
                <a:cs typeface="Century Gothic Paneuropean"/>
                <a:sym typeface="Century Gothic Paneuropean"/>
              </a:rPr>
              <a:t> im </a:t>
            </a:r>
            <a:r>
              <a:rPr lang="en-US" sz="2000" dirty="0" err="1">
                <a:solidFill>
                  <a:srgbClr val="C9F635"/>
                </a:solidFill>
                <a:latin typeface="Century Gothic Paneuropean"/>
                <a:ea typeface="Century Gothic Paneuropean"/>
                <a:cs typeface="Century Gothic Paneuropean"/>
                <a:sym typeface="Century Gothic Paneuropean"/>
              </a:rPr>
              <a:t>Rheinkreis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keine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einheitliche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Forstgesetzgebung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Stattdessen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standen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mehrere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regionale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Forstordnungen</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Bestimmungen</a:t>
            </a:r>
            <a:r>
              <a:rPr lang="en-US" sz="2000" dirty="0">
                <a:solidFill>
                  <a:srgbClr val="C9F635"/>
                </a:solidFill>
                <a:latin typeface="Century Gothic Paneuropean"/>
                <a:ea typeface="Century Gothic Paneuropean"/>
                <a:cs typeface="Century Gothic Paneuropean"/>
                <a:sym typeface="Century Gothic Paneuropean"/>
              </a:rPr>
              <a:t>, die </a:t>
            </a:r>
            <a:r>
              <a:rPr lang="en-US" sz="2000" dirty="0" err="1">
                <a:solidFill>
                  <a:srgbClr val="C9F635"/>
                </a:solidFill>
                <a:latin typeface="Century Gothic Paneuropean"/>
                <a:ea typeface="Century Gothic Paneuropean"/>
                <a:cs typeface="Century Gothic Paneuropean"/>
                <a:sym typeface="Century Gothic Paneuropean"/>
              </a:rPr>
              <a:t>teilweise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dem</a:t>
            </a:r>
            <a:r>
              <a:rPr lang="en-US" sz="2000" dirty="0">
                <a:solidFill>
                  <a:srgbClr val="C9F635"/>
                </a:solidFill>
                <a:latin typeface="Century Gothic Paneuropean"/>
                <a:ea typeface="Century Gothic Paneuropean"/>
                <a:cs typeface="Century Gothic Paneuropean"/>
                <a:sym typeface="Century Gothic Paneuropean"/>
              </a:rPr>
              <a:t> 17. </a:t>
            </a:r>
            <a:r>
              <a:rPr lang="en-US" sz="2000" dirty="0" err="1">
                <a:solidFill>
                  <a:srgbClr val="C9F635"/>
                </a:solidFill>
                <a:latin typeface="Century Gothic Paneuropean"/>
                <a:ea typeface="Century Gothic Paneuropean"/>
                <a:cs typeface="Century Gothic Paneuropean"/>
                <a:sym typeface="Century Gothic Paneuropean"/>
              </a:rPr>
              <a:t>Jahrhundert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stammten</a:t>
            </a:r>
            <a:r>
              <a:rPr lang="en-US" sz="2000" dirty="0">
                <a:solidFill>
                  <a:srgbClr val="C9F635"/>
                </a:solidFill>
                <a:latin typeface="Century Gothic Paneuropean"/>
                <a:ea typeface="Century Gothic Paneuropean"/>
                <a:cs typeface="Century Gothic Paneuropean"/>
                <a:sym typeface="Century Gothic Paneuropean"/>
              </a:rPr>
              <a:t>, nebeneinander.</a:t>
            </a:r>
            <a:r>
              <a:rPr lang="en-US" sz="2000" baseline="30000" dirty="0">
                <a:solidFill>
                  <a:srgbClr val="C9F635"/>
                </a:solidFill>
                <a:latin typeface="Century Gothic Paneuropean"/>
                <a:ea typeface="Century Gothic Paneuropean"/>
                <a:cs typeface="Century Gothic Paneuropean"/>
                <a:sym typeface="Century Gothic Paneuropean"/>
              </a:rPr>
              <a:t>40</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Ausgehend</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Artikel</a:t>
            </a:r>
            <a:r>
              <a:rPr lang="en-US" sz="2000" dirty="0">
                <a:solidFill>
                  <a:srgbClr val="FFFFFF"/>
                </a:solidFill>
                <a:latin typeface="Century Gothic Paneuropean"/>
                <a:ea typeface="Century Gothic Paneuropean"/>
                <a:cs typeface="Century Gothic Paneuropean"/>
                <a:sym typeface="Century Gothic Paneuropean"/>
              </a:rPr>
              <a:t> 18 des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Gesetz</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Aufhebung</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standes</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gutsherrlichen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Gerichtsbarkeit</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dann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Aufhebung</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Fixierung</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Ablösung</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von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Grundlasten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betreffend</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Grundlasten-Ablösungsgesetz</a:t>
            </a:r>
            <a:r>
              <a:rPr lang="en-US" sz="2000" dirty="0">
                <a:solidFill>
                  <a:srgbClr val="FFFFFF"/>
                </a:solidFill>
                <a:latin typeface="Century Gothic Paneuropean"/>
                <a:ea typeface="Century Gothic Paneuropean"/>
                <a:cs typeface="Century Gothic Paneuropean"/>
                <a:sym typeface="Century Gothic Paneuropean"/>
              </a:rPr>
              <a:t>)”</a:t>
            </a:r>
            <a:r>
              <a:rPr lang="en-US" sz="2000" baseline="30000" dirty="0">
                <a:solidFill>
                  <a:srgbClr val="FFFFFF"/>
                </a:solidFill>
                <a:latin typeface="Century Gothic Paneuropean"/>
                <a:ea typeface="Century Gothic Paneuropean"/>
                <a:cs typeface="Century Gothic Paneuropean"/>
                <a:sym typeface="Century Gothic Paneuropean"/>
              </a:rPr>
              <a:t>41</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dem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Jahr</a:t>
            </a:r>
            <a:r>
              <a:rPr lang="en-US" sz="2000" dirty="0">
                <a:solidFill>
                  <a:srgbClr val="FDF5F1"/>
                </a:solidFill>
                <a:latin typeface="Century Gothic Paneuropean"/>
                <a:ea typeface="Century Gothic Paneuropean"/>
                <a:cs typeface="Century Gothic Paneuropean"/>
                <a:sym typeface="Century Gothic Paneuropean"/>
              </a:rPr>
              <a:t> 1848, </a:t>
            </a:r>
            <a:r>
              <a:rPr lang="en-US" sz="2000" dirty="0" err="1">
                <a:solidFill>
                  <a:srgbClr val="FDF5F1"/>
                </a:solidFill>
                <a:latin typeface="Century Gothic Paneuropean"/>
                <a:ea typeface="Century Gothic Paneuropean"/>
                <a:cs typeface="Century Gothic Paneuropean"/>
                <a:sym typeface="Century Gothic Paneuropean"/>
              </a:rPr>
              <a:t>konnte</a:t>
            </a:r>
            <a:r>
              <a:rPr lang="en-US" sz="2000" dirty="0">
                <a:solidFill>
                  <a:srgbClr val="FDF5F1"/>
                </a:solidFill>
                <a:latin typeface="Century Gothic Paneuropean"/>
                <a:ea typeface="Century Gothic Paneuropean"/>
                <a:cs typeface="Century Gothic Paneuropean"/>
                <a:sym typeface="Century Gothic Paneuropean"/>
              </a:rPr>
              <a:t> die Revision der </a:t>
            </a:r>
            <a:r>
              <a:rPr lang="en-US" sz="2000" dirty="0" err="1">
                <a:solidFill>
                  <a:srgbClr val="FDF5F1"/>
                </a:solidFill>
                <a:latin typeface="Century Gothic Paneuropean"/>
                <a:ea typeface="Century Gothic Paneuropean"/>
                <a:cs typeface="Century Gothic Paneuropean"/>
                <a:sym typeface="Century Gothic Paneuropean"/>
              </a:rPr>
              <a:t>Forstgesetzgebung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bis</a:t>
            </a:r>
            <a:r>
              <a:rPr lang="en-US" sz="2000" dirty="0">
                <a:solidFill>
                  <a:srgbClr val="FDF5F1"/>
                </a:solidFill>
                <a:latin typeface="Century Gothic Paneuropean"/>
                <a:ea typeface="Century Gothic Paneuropean"/>
                <a:cs typeface="Century Gothic Paneuropean"/>
                <a:sym typeface="Century Gothic Paneuropean"/>
              </a:rPr>
              <a:t> 1852 </a:t>
            </a:r>
            <a:r>
              <a:rPr lang="en-US" sz="2000" dirty="0" err="1">
                <a:solidFill>
                  <a:srgbClr val="FDF5F1"/>
                </a:solidFill>
                <a:latin typeface="Century Gothic Paneuropean"/>
                <a:ea typeface="Century Gothic Paneuropean"/>
                <a:cs typeface="Century Gothic Paneuropean"/>
                <a:sym typeface="Century Gothic Paneuropean"/>
              </a:rPr>
              <a:t>abgeschlossen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werden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Hinsichtlich</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forstlichen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Nutzung</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Bewirtschaftung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sah</a:t>
            </a:r>
            <a:r>
              <a:rPr lang="en-US" sz="2000" dirty="0">
                <a:solidFill>
                  <a:srgbClr val="FDF5F1"/>
                </a:solidFill>
                <a:latin typeface="Century Gothic Paneuropean"/>
                <a:ea typeface="Century Gothic Paneuropean"/>
                <a:cs typeface="Century Gothic Paneuropean"/>
                <a:sym typeface="Century Gothic Paneuropean"/>
              </a:rPr>
              <a:t> das </a:t>
            </a:r>
            <a:r>
              <a:rPr lang="en-US" sz="2000" dirty="0" err="1">
                <a:solidFill>
                  <a:srgbClr val="FDF5F1"/>
                </a:solidFill>
                <a:latin typeface="Century Gothic Paneuropean"/>
                <a:ea typeface="Century Gothic Paneuropean"/>
                <a:cs typeface="Century Gothic Paneuropean"/>
                <a:sym typeface="Century Gothic Paneuropean"/>
              </a:rPr>
              <a:t>Gesetz</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vor</a:t>
            </a:r>
            <a:r>
              <a:rPr lang="en-US" sz="2000" dirty="0" smtClean="0">
                <a:solidFill>
                  <a:srgbClr val="FDF5F1"/>
                </a:solidFill>
                <a:latin typeface="Century Gothic Paneuropean"/>
                <a:ea typeface="Century Gothic Paneuropean"/>
                <a:cs typeface="Century Gothic Paneuropean"/>
                <a:sym typeface="Century Gothic Paneuropean"/>
              </a:rPr>
              <a:t>: </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Jedem</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Waldbesitzer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steht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die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freie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Benützung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Bewirthschaftung</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seines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Waldes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zu</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vorbehaltlich</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Rechte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Dritter</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sowie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Bestimmungen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des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gegenwärtigen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Gesetzes</a:t>
            </a:r>
            <a:r>
              <a:rPr lang="en-US" sz="2000" dirty="0" smtClean="0">
                <a:solidFill>
                  <a:srgbClr val="C9F635"/>
                </a:solidFill>
                <a:latin typeface="Century Gothic Paneuropean"/>
                <a:ea typeface="Century Gothic Paneuropean"/>
                <a:cs typeface="Century Gothic Paneuropean"/>
                <a:sym typeface="Century Gothic Paneuropean"/>
              </a:rPr>
              <a:t>.”</a:t>
            </a:r>
            <a:r>
              <a:rPr lang="en-US" sz="2000" baseline="30000" dirty="0" smtClean="0">
                <a:solidFill>
                  <a:srgbClr val="C9F635"/>
                </a:solidFill>
                <a:latin typeface="Century Gothic Paneuropean"/>
                <a:ea typeface="Century Gothic Paneuropean"/>
                <a:cs typeface="Century Gothic Paneuropean"/>
                <a:sym typeface="Century Gothic Paneuropean"/>
              </a:rPr>
              <a:t>42</a:t>
            </a:r>
            <a:endParaRPr lang="en-US" sz="2000" baseline="30000" dirty="0">
              <a:solidFill>
                <a:srgbClr val="C9F635"/>
              </a:solidFill>
              <a:latin typeface="Century Gothic Paneuropean"/>
              <a:ea typeface="Century Gothic Paneuropean"/>
              <a:cs typeface="Century Gothic Paneuropean"/>
              <a:sym typeface="Century Gothic Paneuropean"/>
            </a:endParaRPr>
          </a:p>
        </p:txBody>
      </p:sp>
      <p:sp>
        <p:nvSpPr>
          <p:cNvPr id="7" name="Freeform 7"/>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2382133"/>
            <a:ext cx="18288000" cy="5642841"/>
            <a:chOff x="0" y="0"/>
            <a:chExt cx="4816593" cy="1486180"/>
          </a:xfrm>
        </p:grpSpPr>
        <p:sp>
          <p:nvSpPr>
            <p:cNvPr id="4" name="Freeform 4"/>
            <p:cNvSpPr/>
            <p:nvPr/>
          </p:nvSpPr>
          <p:spPr>
            <a:xfrm>
              <a:off x="0" y="0"/>
              <a:ext cx="4816592" cy="1486180"/>
            </a:xfrm>
            <a:custGeom>
              <a:avLst/>
              <a:gdLst/>
              <a:ahLst/>
              <a:cxnLst/>
              <a:rect l="l" t="t" r="r" b="b"/>
              <a:pathLst>
                <a:path w="4816592" h="1486180">
                  <a:moveTo>
                    <a:pt x="0" y="0"/>
                  </a:moveTo>
                  <a:lnTo>
                    <a:pt x="4816592" y="0"/>
                  </a:lnTo>
                  <a:lnTo>
                    <a:pt x="4816592" y="1486180"/>
                  </a:lnTo>
                  <a:lnTo>
                    <a:pt x="0" y="1486180"/>
                  </a:lnTo>
                  <a:close/>
                </a:path>
              </a:pathLst>
            </a:custGeom>
            <a:solidFill>
              <a:srgbClr val="0D2440">
                <a:alpha val="85882"/>
              </a:srgbClr>
            </a:solidFill>
          </p:spPr>
        </p:sp>
        <p:sp>
          <p:nvSpPr>
            <p:cNvPr id="5" name="TextBox 5"/>
            <p:cNvSpPr txBox="1"/>
            <p:nvPr/>
          </p:nvSpPr>
          <p:spPr>
            <a:xfrm>
              <a:off x="0" y="9525"/>
              <a:ext cx="4816593" cy="1476655"/>
            </a:xfrm>
            <a:prstGeom prst="rect">
              <a:avLst/>
            </a:prstGeom>
          </p:spPr>
          <p:txBody>
            <a:bodyPr lIns="50800" tIns="50800" rIns="50800" bIns="50800" rtlCol="0" anchor="ctr"/>
            <a:lstStyle/>
            <a:p>
              <a:pPr algn="ctr">
                <a:lnSpc>
                  <a:spcPts val="1650"/>
                </a:lnSpc>
              </a:pPr>
              <a:endParaRPr/>
            </a:p>
          </p:txBody>
        </p:sp>
      </p:grpSp>
      <p:sp>
        <p:nvSpPr>
          <p:cNvPr id="6" name="Freeform 6"/>
          <p:cNvSpPr/>
          <p:nvPr/>
        </p:nvSpPr>
        <p:spPr>
          <a:xfrm flipH="1">
            <a:off x="16591773" y="8750980"/>
            <a:ext cx="667527" cy="507320"/>
          </a:xfrm>
          <a:custGeom>
            <a:avLst/>
            <a:gdLst/>
            <a:ahLst/>
            <a:cxnLst/>
            <a:rect l="l" t="t" r="r" b="b"/>
            <a:pathLst>
              <a:path w="667527" h="507320">
                <a:moveTo>
                  <a:pt x="667527" y="0"/>
                </a:moveTo>
                <a:lnTo>
                  <a:pt x="0" y="0"/>
                </a:lnTo>
                <a:lnTo>
                  <a:pt x="0" y="507320"/>
                </a:lnTo>
                <a:lnTo>
                  <a:pt x="667527" y="507320"/>
                </a:lnTo>
                <a:lnTo>
                  <a:pt x="667527"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186626" y="3041074"/>
            <a:ext cx="15914743" cy="3770263"/>
          </a:xfrm>
          <a:prstGeom prst="rect">
            <a:avLst/>
          </a:prstGeom>
        </p:spPr>
        <p:txBody>
          <a:bodyPr lIns="0" tIns="0" rIns="0" bIns="0" rtlCol="0" anchor="t">
            <a:spAutoFit/>
          </a:bodyPr>
          <a:lstStyle/>
          <a:p>
            <a:pPr algn="ctr">
              <a:lnSpc>
                <a:spcPts val="4900"/>
              </a:lnSpc>
            </a:pP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Wald im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forstwirtschaftlichen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Sinne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ist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eine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mit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wilden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Holzarten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bestandene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zur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Erziehung</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Gewinnung</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des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Holzes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bestimmte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Bodenfläche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Diese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Fläche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muss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überdies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um Wald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genannt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zu</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werden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eine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gewisse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räumliche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Ausdehnung</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haben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Baumgruppen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sich</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isoliert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erheben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oder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am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Ufer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eines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Baches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gereiht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sind</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fallen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nicht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unter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den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Begriff</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auch</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wenn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sie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zur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Holzzucht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bestimmt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smtClean="0">
                <a:solidFill>
                  <a:srgbClr val="FDF5F1"/>
                </a:solidFill>
                <a:latin typeface="Century Gothic Paneuropean Italics"/>
                <a:ea typeface="Century Gothic Paneuropean Italics"/>
                <a:cs typeface="Century Gothic Paneuropean Italics"/>
                <a:sym typeface="Century Gothic Paneuropean Italics"/>
              </a:rPr>
              <a:t>sind</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smtClean="0">
                <a:solidFill>
                  <a:srgbClr val="FDF5F1"/>
                </a:solidFill>
                <a:latin typeface="Century Gothic Paneuropean Italics"/>
                <a:ea typeface="Century Gothic Paneuropean Italics"/>
                <a:cs typeface="Century Gothic Paneuropean Italics"/>
                <a:sym typeface="Century Gothic Paneuropean Italics"/>
              </a:rPr>
              <a:t>[…]</a:t>
            </a:r>
            <a:endParaRPr lang="en-US" sz="3500" i="1" baseline="30000" dirty="0">
              <a:solidFill>
                <a:srgbClr val="FDF5F1"/>
              </a:solidFill>
              <a:latin typeface="Century Gothic Paneuropean Italics"/>
              <a:ea typeface="Century Gothic Paneuropean Italics"/>
              <a:cs typeface="Century Gothic Paneuropean Italics"/>
              <a:sym typeface="Century Gothic Paneuropean Italics"/>
            </a:endParaRPr>
          </a:p>
        </p:txBody>
      </p:sp>
      <p:sp>
        <p:nvSpPr>
          <p:cNvPr id="9" name="TextBox 9"/>
          <p:cNvSpPr txBox="1"/>
          <p:nvPr/>
        </p:nvSpPr>
        <p:spPr>
          <a:xfrm>
            <a:off x="7038950" y="7399955"/>
            <a:ext cx="4467250" cy="218008"/>
          </a:xfrm>
          <a:prstGeom prst="rect">
            <a:avLst/>
          </a:prstGeom>
        </p:spPr>
        <p:txBody>
          <a:bodyPr wrap="square" lIns="0" tIns="0" rIns="0" bIns="0" rtlCol="0" anchor="t">
            <a:spAutoFit/>
          </a:bodyPr>
          <a:lstStyle/>
          <a:p>
            <a:pPr algn="ctr">
              <a:lnSpc>
                <a:spcPts val="1650"/>
              </a:lnSpc>
              <a:spcBef>
                <a:spcPct val="0"/>
              </a:spcBef>
            </a:pPr>
            <a:r>
              <a:rPr lang="en-US" sz="1500" dirty="0" err="1">
                <a:solidFill>
                  <a:srgbClr val="C9F635"/>
                </a:solidFill>
                <a:latin typeface="Century Gothic Paneuropean"/>
                <a:ea typeface="Century Gothic Paneuropean"/>
                <a:cs typeface="Century Gothic Paneuropean"/>
                <a:sym typeface="Century Gothic Paneuropean"/>
              </a:rPr>
              <a:t>Forstgesetz</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vom</a:t>
            </a:r>
            <a:r>
              <a:rPr lang="en-US" sz="1500" dirty="0">
                <a:solidFill>
                  <a:srgbClr val="C9F635"/>
                </a:solidFill>
                <a:latin typeface="Century Gothic Paneuropean"/>
                <a:ea typeface="Century Gothic Paneuropean"/>
                <a:cs typeface="Century Gothic Paneuropean"/>
                <a:sym typeface="Century Gothic Paneuropean"/>
              </a:rPr>
              <a:t> 28. </a:t>
            </a:r>
            <a:r>
              <a:rPr lang="en-US" sz="1500" dirty="0" err="1">
                <a:solidFill>
                  <a:srgbClr val="C9F635"/>
                </a:solidFill>
                <a:latin typeface="Century Gothic Paneuropean"/>
                <a:ea typeface="Century Gothic Paneuropean"/>
                <a:cs typeface="Century Gothic Paneuropean"/>
                <a:sym typeface="Century Gothic Paneuropean"/>
              </a:rPr>
              <a:t>März</a:t>
            </a:r>
            <a:r>
              <a:rPr lang="en-US" sz="1500" dirty="0">
                <a:solidFill>
                  <a:srgbClr val="C9F635"/>
                </a:solidFill>
                <a:latin typeface="Century Gothic Paneuropean"/>
                <a:ea typeface="Century Gothic Paneuropean"/>
                <a:cs typeface="Century Gothic Paneuropean"/>
                <a:sym typeface="Century Gothic Paneuropean"/>
              </a:rPr>
              <a:t> 1852, </a:t>
            </a:r>
            <a:r>
              <a:rPr lang="en-US" sz="1500" dirty="0" err="1">
                <a:solidFill>
                  <a:srgbClr val="C9F635"/>
                </a:solidFill>
                <a:latin typeface="Century Gothic Paneuropean"/>
                <a:ea typeface="Century Gothic Paneuropean"/>
                <a:cs typeface="Century Gothic Paneuropean"/>
                <a:sym typeface="Century Gothic Paneuropean"/>
              </a:rPr>
              <a:t>Artikel</a:t>
            </a:r>
            <a:r>
              <a:rPr lang="en-US" sz="1500" dirty="0">
                <a:solidFill>
                  <a:srgbClr val="C9F635"/>
                </a:solidFill>
                <a:latin typeface="Century Gothic Paneuropean"/>
                <a:ea typeface="Century Gothic Paneuropean"/>
                <a:cs typeface="Century Gothic Paneuropean"/>
                <a:sym typeface="Century Gothic Paneuropean"/>
              </a:rPr>
              <a:t> 1, Abs. 2</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2069857"/>
            <a:ext cx="18288000" cy="6291413"/>
            <a:chOff x="0" y="0"/>
            <a:chExt cx="4816593" cy="1656998"/>
          </a:xfrm>
        </p:grpSpPr>
        <p:sp>
          <p:nvSpPr>
            <p:cNvPr id="4" name="Freeform 4"/>
            <p:cNvSpPr/>
            <p:nvPr/>
          </p:nvSpPr>
          <p:spPr>
            <a:xfrm>
              <a:off x="0" y="0"/>
              <a:ext cx="4816592" cy="1656998"/>
            </a:xfrm>
            <a:custGeom>
              <a:avLst/>
              <a:gdLst/>
              <a:ahLst/>
              <a:cxnLst/>
              <a:rect l="l" t="t" r="r" b="b"/>
              <a:pathLst>
                <a:path w="4816592" h="1656998">
                  <a:moveTo>
                    <a:pt x="0" y="0"/>
                  </a:moveTo>
                  <a:lnTo>
                    <a:pt x="4816592" y="0"/>
                  </a:lnTo>
                  <a:lnTo>
                    <a:pt x="4816592" y="1656998"/>
                  </a:lnTo>
                  <a:lnTo>
                    <a:pt x="0" y="1656998"/>
                  </a:lnTo>
                  <a:close/>
                </a:path>
              </a:pathLst>
            </a:custGeom>
            <a:solidFill>
              <a:srgbClr val="0D2440">
                <a:alpha val="85882"/>
              </a:srgbClr>
            </a:solidFill>
          </p:spPr>
        </p:sp>
        <p:sp>
          <p:nvSpPr>
            <p:cNvPr id="5" name="TextBox 5"/>
            <p:cNvSpPr txBox="1"/>
            <p:nvPr/>
          </p:nvSpPr>
          <p:spPr>
            <a:xfrm>
              <a:off x="0" y="9525"/>
              <a:ext cx="4816593" cy="1647473"/>
            </a:xfrm>
            <a:prstGeom prst="rect">
              <a:avLst/>
            </a:prstGeom>
          </p:spPr>
          <p:txBody>
            <a:bodyPr lIns="50800" tIns="50800" rIns="50800" bIns="50800" rtlCol="0" anchor="ctr"/>
            <a:lstStyle/>
            <a:p>
              <a:pPr algn="ctr">
                <a:lnSpc>
                  <a:spcPts val="1650"/>
                </a:lnSpc>
              </a:pPr>
              <a:endParaRPr/>
            </a:p>
          </p:txBody>
        </p:sp>
      </p:grpSp>
      <p:sp>
        <p:nvSpPr>
          <p:cNvPr id="6" name="Freeform 6"/>
          <p:cNvSpPr/>
          <p:nvPr/>
        </p:nvSpPr>
        <p:spPr>
          <a:xfrm flipH="1">
            <a:off x="16618328" y="8750980"/>
            <a:ext cx="667527" cy="507320"/>
          </a:xfrm>
          <a:custGeom>
            <a:avLst/>
            <a:gdLst/>
            <a:ahLst/>
            <a:cxnLst/>
            <a:rect l="l" t="t" r="r" b="b"/>
            <a:pathLst>
              <a:path w="667527" h="507320">
                <a:moveTo>
                  <a:pt x="667526" y="0"/>
                </a:moveTo>
                <a:lnTo>
                  <a:pt x="0" y="0"/>
                </a:lnTo>
                <a:lnTo>
                  <a:pt x="0" y="507320"/>
                </a:lnTo>
                <a:lnTo>
                  <a:pt x="667526" y="507320"/>
                </a:lnTo>
                <a:lnTo>
                  <a:pt x="667526"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028700" y="1028700"/>
            <a:ext cx="667527" cy="507320"/>
          </a:xfrm>
          <a:custGeom>
            <a:avLst/>
            <a:gdLst/>
            <a:ahLst/>
            <a:cxnLst/>
            <a:rect l="l" t="t" r="r" b="b"/>
            <a:pathLst>
              <a:path w="667527" h="507320">
                <a:moveTo>
                  <a:pt x="0" y="0"/>
                </a:moveTo>
                <a:lnTo>
                  <a:pt x="667527" y="0"/>
                </a:lnTo>
                <a:lnTo>
                  <a:pt x="667527" y="507320"/>
                </a:lnTo>
                <a:lnTo>
                  <a:pt x="0" y="5073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028700" y="2564720"/>
            <a:ext cx="16257154" cy="5614037"/>
          </a:xfrm>
          <a:prstGeom prst="rect">
            <a:avLst/>
          </a:prstGeom>
        </p:spPr>
        <p:txBody>
          <a:bodyPr lIns="0" tIns="0" rIns="0" bIns="0" rtlCol="0" anchor="t">
            <a:spAutoFit/>
          </a:bodyPr>
          <a:lstStyle/>
          <a:p>
            <a:pPr algn="ctr">
              <a:lnSpc>
                <a:spcPts val="4900"/>
              </a:lnSpc>
            </a:pP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Unterscheidet</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man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zwischen</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 Wald und </a:t>
            </a:r>
            <a:r>
              <a:rPr lang="en-US" sz="3500" i="1" dirty="0" err="1">
                <a:solidFill>
                  <a:srgbClr val="C9F635"/>
                </a:solidFill>
                <a:latin typeface="Century Gothic Paneuropean Italics"/>
                <a:ea typeface="Century Gothic Paneuropean Italics"/>
                <a:cs typeface="Century Gothic Paneuropean Italics"/>
                <a:sym typeface="Century Gothic Paneuropean Italics"/>
              </a:rPr>
              <a:t>Forst</a:t>
            </a:r>
            <a:r>
              <a:rPr lang="en-US" sz="3500" i="1" dirty="0">
                <a:solidFill>
                  <a:srgbClr val="C9F635"/>
                </a:solidFill>
                <a:latin typeface="Century Gothic Paneuropean Italics"/>
                <a:ea typeface="Century Gothic Paneuropean Italics"/>
                <a:cs typeface="Century Gothic Paneuropean Italics"/>
                <a:sym typeface="Century Gothic Paneuropean Italics"/>
              </a:rPr>
              <a: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so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dient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letzterer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Ausdruck</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zur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Bezeichnung</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des der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Holzkultur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gewidmeten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Waldes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mithin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des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Waldes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in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dem</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vorerwähnten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engeren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technischen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Sinne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Forstwirthschaft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die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Forstwissenschaft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Forstgesetzgebung</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kann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nur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mit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dem</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Forste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d.h</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mit</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dem</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Wald im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technischen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Sinne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zu</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thun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haben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und so muss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auch</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in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dem</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vorliegenden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Gesetz</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unter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Wald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eine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größere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zur</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Erziehung</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und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Gewinnung</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des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Holzes</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(und der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hinzukommenden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Nebennutzungen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bestimmte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Bodenfläche</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a:solidFill>
                  <a:srgbClr val="FDF5F1"/>
                </a:solidFill>
                <a:latin typeface="Century Gothic Paneuropean Italics"/>
                <a:ea typeface="Century Gothic Paneuropean Italics"/>
                <a:cs typeface="Century Gothic Paneuropean Italics"/>
                <a:sym typeface="Century Gothic Paneuropean Italics"/>
              </a:rPr>
              <a:t>verstanden</a:t>
            </a:r>
            <a:r>
              <a:rPr lang="en-US" sz="3500" i="1" dirty="0">
                <a:solidFill>
                  <a:srgbClr val="FDF5F1"/>
                </a:solidFill>
                <a:latin typeface="Century Gothic Paneuropean Italics"/>
                <a:ea typeface="Century Gothic Paneuropean Italics"/>
                <a:cs typeface="Century Gothic Paneuropean Italics"/>
                <a:sym typeface="Century Gothic Paneuropean Italics"/>
              </a:rPr>
              <a:t> </a:t>
            </a:r>
            <a:r>
              <a:rPr lang="en-US" sz="3500" i="1" dirty="0" err="1" smtClean="0">
                <a:solidFill>
                  <a:srgbClr val="FDF5F1"/>
                </a:solidFill>
                <a:latin typeface="Century Gothic Paneuropean Italics"/>
                <a:ea typeface="Century Gothic Paneuropean Italics"/>
                <a:cs typeface="Century Gothic Paneuropean Italics"/>
                <a:sym typeface="Century Gothic Paneuropean Italics"/>
              </a:rPr>
              <a:t>werden</a:t>
            </a:r>
            <a:r>
              <a:rPr lang="en-US" sz="3500" i="1" dirty="0" smtClean="0">
                <a:solidFill>
                  <a:srgbClr val="FDF5F1"/>
                </a:solidFill>
                <a:latin typeface="Century Gothic Paneuropean Italics"/>
                <a:ea typeface="Century Gothic Paneuropean Italics"/>
                <a:cs typeface="Century Gothic Paneuropean Italics"/>
                <a:sym typeface="Century Gothic Paneuropean Italics"/>
              </a:rPr>
              <a:t>.</a:t>
            </a:r>
            <a:r>
              <a:rPr lang="en-US" sz="3500" i="1" baseline="30000" dirty="0">
                <a:solidFill>
                  <a:srgbClr val="FDF5F1"/>
                </a:solidFill>
                <a:latin typeface="Century Gothic Paneuropean Italics"/>
                <a:ea typeface="Century Gothic Paneuropean Italics"/>
                <a:cs typeface="Century Gothic Paneuropean Italics"/>
                <a:sym typeface="Century Gothic Paneuropean Italics"/>
              </a:rPr>
              <a:t> 43</a:t>
            </a:r>
          </a:p>
          <a:p>
            <a:pPr algn="ctr">
              <a:lnSpc>
                <a:spcPts val="4900"/>
              </a:lnSpc>
            </a:pPr>
            <a:endParaRPr lang="en-US" sz="3500" i="1" dirty="0">
              <a:solidFill>
                <a:srgbClr val="FDF5F1"/>
              </a:solidFill>
              <a:latin typeface="Century Gothic Paneuropean Italics"/>
              <a:ea typeface="Century Gothic Paneuropean Italics"/>
              <a:cs typeface="Century Gothic Paneuropean Italics"/>
              <a:sym typeface="Century Gothic Paneuropean Italics"/>
            </a:endParaRPr>
          </a:p>
        </p:txBody>
      </p:sp>
      <p:sp>
        <p:nvSpPr>
          <p:cNvPr id="9" name="TextBox 9"/>
          <p:cNvSpPr txBox="1"/>
          <p:nvPr/>
        </p:nvSpPr>
        <p:spPr>
          <a:xfrm>
            <a:off x="7038950" y="7856357"/>
            <a:ext cx="4467250" cy="218008"/>
          </a:xfrm>
          <a:prstGeom prst="rect">
            <a:avLst/>
          </a:prstGeom>
        </p:spPr>
        <p:txBody>
          <a:bodyPr wrap="square" lIns="0" tIns="0" rIns="0" bIns="0" rtlCol="0" anchor="t">
            <a:spAutoFit/>
          </a:bodyPr>
          <a:lstStyle/>
          <a:p>
            <a:pPr algn="ctr">
              <a:lnSpc>
                <a:spcPts val="1650"/>
              </a:lnSpc>
              <a:spcBef>
                <a:spcPct val="0"/>
              </a:spcBef>
            </a:pPr>
            <a:r>
              <a:rPr lang="en-US" sz="1500" dirty="0" err="1">
                <a:solidFill>
                  <a:srgbClr val="C9F635"/>
                </a:solidFill>
                <a:latin typeface="Century Gothic Paneuropean"/>
                <a:ea typeface="Century Gothic Paneuropean"/>
                <a:cs typeface="Century Gothic Paneuropean"/>
                <a:sym typeface="Century Gothic Paneuropean"/>
              </a:rPr>
              <a:t>Forstgesetz</a:t>
            </a:r>
            <a:r>
              <a:rPr lang="en-US" sz="1500" dirty="0">
                <a:solidFill>
                  <a:srgbClr val="C9F635"/>
                </a:solidFill>
                <a:latin typeface="Century Gothic Paneuropean"/>
                <a:ea typeface="Century Gothic Paneuropean"/>
                <a:cs typeface="Century Gothic Paneuropean"/>
                <a:sym typeface="Century Gothic Paneuropean"/>
              </a:rPr>
              <a:t> </a:t>
            </a:r>
            <a:r>
              <a:rPr lang="en-US" sz="1500" dirty="0" err="1">
                <a:solidFill>
                  <a:srgbClr val="C9F635"/>
                </a:solidFill>
                <a:latin typeface="Century Gothic Paneuropean"/>
                <a:ea typeface="Century Gothic Paneuropean"/>
                <a:cs typeface="Century Gothic Paneuropean"/>
                <a:sym typeface="Century Gothic Paneuropean"/>
              </a:rPr>
              <a:t>vom</a:t>
            </a:r>
            <a:r>
              <a:rPr lang="en-US" sz="1500" dirty="0">
                <a:solidFill>
                  <a:srgbClr val="C9F635"/>
                </a:solidFill>
                <a:latin typeface="Century Gothic Paneuropean"/>
                <a:ea typeface="Century Gothic Paneuropean"/>
                <a:cs typeface="Century Gothic Paneuropean"/>
                <a:sym typeface="Century Gothic Paneuropean"/>
              </a:rPr>
              <a:t> 28. </a:t>
            </a:r>
            <a:r>
              <a:rPr lang="en-US" sz="1500" dirty="0" err="1">
                <a:solidFill>
                  <a:srgbClr val="C9F635"/>
                </a:solidFill>
                <a:latin typeface="Century Gothic Paneuropean"/>
                <a:ea typeface="Century Gothic Paneuropean"/>
                <a:cs typeface="Century Gothic Paneuropean"/>
                <a:sym typeface="Century Gothic Paneuropean"/>
              </a:rPr>
              <a:t>März</a:t>
            </a:r>
            <a:r>
              <a:rPr lang="en-US" sz="1500" dirty="0">
                <a:solidFill>
                  <a:srgbClr val="C9F635"/>
                </a:solidFill>
                <a:latin typeface="Century Gothic Paneuropean"/>
                <a:ea typeface="Century Gothic Paneuropean"/>
                <a:cs typeface="Century Gothic Paneuropean"/>
                <a:sym typeface="Century Gothic Paneuropean"/>
              </a:rPr>
              <a:t> 1852, </a:t>
            </a:r>
            <a:r>
              <a:rPr lang="en-US" sz="1500" dirty="0" err="1">
                <a:solidFill>
                  <a:srgbClr val="C9F635"/>
                </a:solidFill>
                <a:latin typeface="Century Gothic Paneuropean"/>
                <a:ea typeface="Century Gothic Paneuropean"/>
                <a:cs typeface="Century Gothic Paneuropean"/>
                <a:sym typeface="Century Gothic Paneuropean"/>
              </a:rPr>
              <a:t>Artikel</a:t>
            </a:r>
            <a:r>
              <a:rPr lang="en-US" sz="1500" dirty="0">
                <a:solidFill>
                  <a:srgbClr val="C9F635"/>
                </a:solidFill>
                <a:latin typeface="Century Gothic Paneuropean"/>
                <a:ea typeface="Century Gothic Paneuropean"/>
                <a:cs typeface="Century Gothic Paneuropean"/>
                <a:sym typeface="Century Gothic Paneuropean"/>
              </a:rPr>
              <a:t> 1, Abs. 2</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66" b="-9666"/>
            </a:stretch>
          </a:blipFill>
        </p:spPr>
      </p:sp>
      <p:grpSp>
        <p:nvGrpSpPr>
          <p:cNvPr id="4" name="Group 4"/>
          <p:cNvGrpSpPr/>
          <p:nvPr/>
        </p:nvGrpSpPr>
        <p:grpSpPr>
          <a:xfrm>
            <a:off x="9640745" y="2607277"/>
            <a:ext cx="8364637" cy="7679723"/>
            <a:chOff x="0" y="0"/>
            <a:chExt cx="2203032" cy="2755291"/>
          </a:xfrm>
        </p:grpSpPr>
        <p:sp>
          <p:nvSpPr>
            <p:cNvPr id="5" name="Freeform 5"/>
            <p:cNvSpPr/>
            <p:nvPr/>
          </p:nvSpPr>
          <p:spPr>
            <a:xfrm>
              <a:off x="0" y="0"/>
              <a:ext cx="2203032" cy="2755291"/>
            </a:xfrm>
            <a:custGeom>
              <a:avLst/>
              <a:gdLst/>
              <a:ahLst/>
              <a:cxnLst/>
              <a:rect l="l" t="t" r="r" b="b"/>
              <a:pathLst>
                <a:path w="2203032" h="2755291">
                  <a:moveTo>
                    <a:pt x="0" y="0"/>
                  </a:moveTo>
                  <a:lnTo>
                    <a:pt x="2203032" y="0"/>
                  </a:lnTo>
                  <a:lnTo>
                    <a:pt x="2203032" y="2755291"/>
                  </a:lnTo>
                  <a:lnTo>
                    <a:pt x="0" y="2755291"/>
                  </a:lnTo>
                  <a:close/>
                </a:path>
              </a:pathLst>
            </a:custGeom>
            <a:solidFill>
              <a:srgbClr val="0D2440">
                <a:alpha val="80000"/>
              </a:srgbClr>
            </a:solidFill>
          </p:spPr>
        </p:sp>
        <p:sp>
          <p:nvSpPr>
            <p:cNvPr id="6" name="TextBox 6"/>
            <p:cNvSpPr txBox="1"/>
            <p:nvPr/>
          </p:nvSpPr>
          <p:spPr>
            <a:xfrm>
              <a:off x="0" y="-38100"/>
              <a:ext cx="2203032" cy="2793391"/>
            </a:xfrm>
            <a:prstGeom prst="rect">
              <a:avLst/>
            </a:prstGeom>
          </p:spPr>
          <p:txBody>
            <a:bodyPr lIns="50800" tIns="50800" rIns="50800" bIns="50800" rtlCol="0" anchor="ctr"/>
            <a:lstStyle/>
            <a:p>
              <a:pPr algn="ctr">
                <a:lnSpc>
                  <a:spcPts val="3499"/>
                </a:lnSpc>
              </a:pPr>
              <a:endParaRPr/>
            </a:p>
          </p:txBody>
        </p:sp>
      </p:grpSp>
      <p:sp>
        <p:nvSpPr>
          <p:cNvPr id="7" name="TextBox 7"/>
          <p:cNvSpPr txBox="1"/>
          <p:nvPr/>
        </p:nvSpPr>
        <p:spPr>
          <a:xfrm>
            <a:off x="10134600" y="2946955"/>
            <a:ext cx="7277100" cy="5386090"/>
          </a:xfrm>
          <a:prstGeom prst="rect">
            <a:avLst/>
          </a:prstGeom>
        </p:spPr>
        <p:txBody>
          <a:bodyPr wrap="square" lIns="0" tIns="0" rIns="0" bIns="0" rtlCol="0" anchor="t">
            <a:spAutoFit/>
          </a:bodyPr>
          <a:lstStyle/>
          <a:p>
            <a:pPr algn="just">
              <a:lnSpc>
                <a:spcPts val="2800"/>
              </a:lnSpc>
              <a:spcBef>
                <a:spcPct val="0"/>
              </a:spcBef>
            </a:pPr>
            <a:r>
              <a:rPr lang="en-US" sz="2000" dirty="0" err="1">
                <a:solidFill>
                  <a:srgbClr val="FDF5F1"/>
                </a:solidFill>
                <a:latin typeface="Century Gothic Paneuropean"/>
                <a:ea typeface="Century Gothic Paneuropean"/>
                <a:cs typeface="Century Gothic Paneuropean"/>
                <a:sym typeface="Century Gothic Paneuropean"/>
              </a:rPr>
              <a:t>Unter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dem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Aspekt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möglichst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ertragreichen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Holzgewinnung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bei</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gleichzeitiger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nachhaltiger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Forstkultur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können</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Anordnungen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Bewirtschaftung</a:t>
            </a:r>
            <a:r>
              <a:rPr lang="en-US" sz="2000" dirty="0">
                <a:solidFill>
                  <a:srgbClr val="FDF5F1"/>
                </a:solidFill>
                <a:latin typeface="Century Gothic Paneuropean"/>
                <a:ea typeface="Century Gothic Paneuropean"/>
                <a:cs typeface="Century Gothic Paneuropean"/>
                <a:sym typeface="Century Gothic Paneuropean"/>
              </a:rPr>
              <a:t> von </a:t>
            </a:r>
            <a:r>
              <a:rPr lang="en-US" sz="2000" dirty="0" err="1">
                <a:solidFill>
                  <a:srgbClr val="FDF5F1"/>
                </a:solidFill>
                <a:latin typeface="Century Gothic Paneuropean"/>
                <a:ea typeface="Century Gothic Paneuropean"/>
                <a:cs typeface="Century Gothic Paneuropean"/>
                <a:sym typeface="Century Gothic Paneuropean"/>
              </a:rPr>
              <a:t>Gemeindewaldungen</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zum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Einsatz</a:t>
            </a:r>
            <a:r>
              <a:rPr lang="en-US" sz="2000" dirty="0">
                <a:solidFill>
                  <a:srgbClr val="FDF5F1"/>
                </a:solidFill>
                <a:latin typeface="Century Gothic Paneuropean"/>
                <a:ea typeface="Century Gothic Paneuropean"/>
                <a:cs typeface="Century Gothic Paneuropean"/>
                <a:sym typeface="Century Gothic Paneuropean"/>
              </a:rPr>
              <a:t> von  </a:t>
            </a:r>
            <a:r>
              <a:rPr lang="en-US" sz="2000" dirty="0" err="1">
                <a:solidFill>
                  <a:srgbClr val="FDF5F1"/>
                </a:solidFill>
                <a:latin typeface="Century Gothic Paneuropean"/>
                <a:ea typeface="Century Gothic Paneuropean"/>
                <a:cs typeface="Century Gothic Paneuropean"/>
                <a:sym typeface="Century Gothic Paneuropean"/>
              </a:rPr>
              <a:t>Fachleuten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Revierförster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betrachtet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werden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a:solidFill>
                  <a:srgbClr val="C9F635"/>
                </a:solidFill>
                <a:latin typeface="Century Gothic Paneuropean"/>
                <a:ea typeface="Century Gothic Paneuropean"/>
                <a:cs typeface="Century Gothic Paneuropean"/>
                <a:sym typeface="Century Gothic Paneuropean"/>
              </a:rPr>
              <a:t>Die </a:t>
            </a:r>
            <a:r>
              <a:rPr lang="en-US" sz="2000" dirty="0" err="1">
                <a:solidFill>
                  <a:srgbClr val="C9F635"/>
                </a:solidFill>
                <a:latin typeface="Century Gothic Paneuropean"/>
                <a:ea typeface="Century Gothic Paneuropean"/>
                <a:cs typeface="Century Gothic Paneuropean"/>
                <a:sym typeface="Century Gothic Paneuropean"/>
              </a:rPr>
              <a:t>Bewirtschaftung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erfolgte</a:t>
            </a:r>
            <a:r>
              <a:rPr lang="en-US" sz="2000" dirty="0">
                <a:solidFill>
                  <a:srgbClr val="C9F635"/>
                </a:solidFill>
                <a:latin typeface="Century Gothic Paneuropean"/>
                <a:ea typeface="Century Gothic Paneuropean"/>
                <a:cs typeface="Century Gothic Paneuropean"/>
                <a:sym typeface="Century Gothic Paneuropean"/>
              </a:rPr>
              <a:t> auf </a:t>
            </a:r>
            <a:r>
              <a:rPr lang="en-US" sz="2000" dirty="0" err="1">
                <a:solidFill>
                  <a:srgbClr val="C9F635"/>
                </a:solidFill>
                <a:latin typeface="Century Gothic Paneuropean"/>
                <a:ea typeface="Century Gothic Paneuropean"/>
                <a:cs typeface="Century Gothic Paneuropean"/>
                <a:sym typeface="Century Gothic Paneuropean"/>
              </a:rPr>
              <a:t>Grundlage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durch</a:t>
            </a:r>
            <a:r>
              <a:rPr lang="en-US" sz="2000" dirty="0">
                <a:solidFill>
                  <a:srgbClr val="C9F635"/>
                </a:solidFill>
                <a:latin typeface="Century Gothic Paneuropean"/>
                <a:ea typeface="Century Gothic Paneuropean"/>
                <a:cs typeface="Century Gothic Paneuropean"/>
                <a:sym typeface="Century Gothic Paneuropean"/>
              </a:rPr>
              <a:t> die </a:t>
            </a:r>
            <a:r>
              <a:rPr lang="en-US" sz="2000" dirty="0" err="1">
                <a:solidFill>
                  <a:srgbClr val="C9F635"/>
                </a:solidFill>
                <a:latin typeface="Century Gothic Paneuropean"/>
                <a:ea typeface="Century Gothic Paneuropean"/>
                <a:cs typeface="Century Gothic Paneuropean"/>
                <a:sym typeface="Century Gothic Paneuropean"/>
              </a:rPr>
              <a:t>Verwaltung</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aufgestellten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Wirtschaftsplanes</a:t>
            </a:r>
            <a:r>
              <a:rPr lang="en-US" sz="2000" dirty="0">
                <a:solidFill>
                  <a:srgbClr val="C9F635"/>
                </a:solidFill>
                <a:latin typeface="Century Gothic Paneuropean"/>
                <a:ea typeface="Century Gothic Paneuropean"/>
                <a:cs typeface="Century Gothic Paneuropean"/>
                <a:sym typeface="Century Gothic Paneuropean"/>
              </a:rPr>
              <a:t> und </a:t>
            </a:r>
            <a:r>
              <a:rPr lang="en-US" sz="2000" dirty="0" err="1">
                <a:solidFill>
                  <a:srgbClr val="C9F635"/>
                </a:solidFill>
                <a:latin typeface="Century Gothic Paneuropean"/>
                <a:ea typeface="Century Gothic Paneuropean"/>
                <a:cs typeface="Century Gothic Paneuropean"/>
                <a:sym typeface="Century Gothic Paneuropean"/>
              </a:rPr>
              <a:t>unterstand</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Oberaufsicht</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Forstämter</a:t>
            </a:r>
            <a:r>
              <a:rPr lang="en-US" sz="2000" dirty="0" smtClean="0">
                <a:solidFill>
                  <a:srgbClr val="C9F635"/>
                </a:solidFill>
                <a:latin typeface="Century Gothic Paneuropean"/>
                <a:ea typeface="Century Gothic Paneuropean"/>
                <a:cs typeface="Century Gothic Paneuropean"/>
                <a:sym typeface="Century Gothic Paneuropean"/>
              </a:rPr>
              <a:t>. </a:t>
            </a:r>
            <a:r>
              <a:rPr lang="en-US" sz="2000" baseline="30000" dirty="0" smtClean="0">
                <a:solidFill>
                  <a:srgbClr val="C9F635"/>
                </a:solidFill>
                <a:latin typeface="Century Gothic Paneuropean"/>
                <a:ea typeface="Century Gothic Paneuropean"/>
                <a:cs typeface="Century Gothic Paneuropean"/>
                <a:sym typeface="Century Gothic Paneuropean"/>
              </a:rPr>
              <a:t>44</a:t>
            </a:r>
            <a:endParaRPr lang="en-US" sz="2000" baseline="30000" dirty="0">
              <a:solidFill>
                <a:srgbClr val="C9F635"/>
              </a:solidFill>
              <a:latin typeface="Century Gothic Paneuropean"/>
              <a:ea typeface="Century Gothic Paneuropean"/>
              <a:cs typeface="Century Gothic Paneuropean"/>
              <a:sym typeface="Century Gothic Paneuropean"/>
            </a:endParaRPr>
          </a:p>
          <a:p>
            <a:pPr algn="just">
              <a:lnSpc>
                <a:spcPts val="2800"/>
              </a:lnSpc>
              <a:spcBef>
                <a:spcPct val="0"/>
              </a:spcBef>
            </a:pPr>
            <a:endParaRPr lang="en-US" sz="2000" dirty="0">
              <a:solidFill>
                <a:srgbClr val="C9F635"/>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err="1">
                <a:solidFill>
                  <a:srgbClr val="FDF5F1"/>
                </a:solidFill>
                <a:latin typeface="Century Gothic Paneuropean"/>
                <a:ea typeface="Century Gothic Paneuropean"/>
                <a:cs typeface="Century Gothic Paneuropean"/>
                <a:sym typeface="Century Gothic Paneuropean"/>
              </a:rPr>
              <a:t>Zur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Ausübung</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praktischen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Tätigkeiten</a:t>
            </a:r>
            <a:r>
              <a:rPr lang="en-US" sz="2000" dirty="0">
                <a:solidFill>
                  <a:srgbClr val="FDF5F1"/>
                </a:solidFill>
                <a:latin typeface="Century Gothic Paneuropean"/>
                <a:ea typeface="Century Gothic Paneuropean"/>
                <a:cs typeface="Century Gothic Paneuropean"/>
                <a:sym typeface="Century Gothic Paneuropean"/>
              </a:rPr>
              <a:t> stand </a:t>
            </a:r>
            <a:r>
              <a:rPr lang="en-US" sz="2000" dirty="0" err="1">
                <a:solidFill>
                  <a:srgbClr val="FDF5F1"/>
                </a:solidFill>
                <a:latin typeface="Century Gothic Paneuropean"/>
                <a:ea typeface="Century Gothic Paneuropean"/>
                <a:cs typeface="Century Gothic Paneuropean"/>
                <a:sym typeface="Century Gothic Paneuropean"/>
              </a:rPr>
              <a:t>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Gemeinden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frei</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eigenen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Förster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bestellen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oder</a:t>
            </a:r>
            <a:r>
              <a:rPr lang="en-US" sz="2000" dirty="0">
                <a:solidFill>
                  <a:srgbClr val="FDF5F1"/>
                </a:solidFill>
                <a:latin typeface="Century Gothic Paneuropean"/>
                <a:ea typeface="Century Gothic Paneuropean"/>
                <a:cs typeface="Century Gothic Paneuropean"/>
                <a:sym typeface="Century Gothic Paneuropean"/>
              </a:rPr>
              <a:t> auf </a:t>
            </a:r>
            <a:r>
              <a:rPr lang="en-US" sz="2000" dirty="0" err="1">
                <a:solidFill>
                  <a:srgbClr val="FDF5F1"/>
                </a:solidFill>
                <a:latin typeface="Century Gothic Paneuropean"/>
                <a:ea typeface="Century Gothic Paneuropean"/>
                <a:cs typeface="Century Gothic Paneuropean"/>
                <a:sym typeface="Century Gothic Paneuropean"/>
              </a:rPr>
              <a:t>einen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Revierförster</a:t>
            </a:r>
            <a:r>
              <a:rPr lang="en-US" sz="2000" dirty="0">
                <a:solidFill>
                  <a:srgbClr val="FDF5F1"/>
                </a:solidFill>
                <a:latin typeface="Century Gothic Paneuropean"/>
                <a:ea typeface="Century Gothic Paneuropean"/>
                <a:cs typeface="Century Gothic Paneuropean"/>
                <a:sym typeface="Century Gothic Paneuropean"/>
              </a:rPr>
              <a:t> im </a:t>
            </a:r>
            <a:r>
              <a:rPr lang="en-US" sz="2000" dirty="0" err="1">
                <a:solidFill>
                  <a:srgbClr val="FDF5F1"/>
                </a:solidFill>
                <a:latin typeface="Century Gothic Paneuropean"/>
                <a:ea typeface="Century Gothic Paneuropean"/>
                <a:cs typeface="Century Gothic Paneuropean"/>
                <a:sym typeface="Century Gothic Paneuropean"/>
              </a:rPr>
              <a:t>Staatsdienst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zurückzugreifen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Städte</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Gemeinden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durften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Unterstützung</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Förster</a:t>
            </a:r>
            <a:r>
              <a:rPr lang="en-US" sz="2000" dirty="0">
                <a:solidFill>
                  <a:srgbClr val="FDF5F1"/>
                </a:solidFill>
                <a:latin typeface="Century Gothic Paneuropean"/>
                <a:ea typeface="Century Gothic Paneuropean"/>
                <a:cs typeface="Century Gothic Paneuropean"/>
                <a:sym typeface="Century Gothic Paneuropean"/>
              </a:rPr>
              <a:t> für den </a:t>
            </a:r>
            <a:r>
              <a:rPr lang="en-US" sz="2000" dirty="0" err="1">
                <a:solidFill>
                  <a:srgbClr val="FDF5F1"/>
                </a:solidFill>
                <a:latin typeface="Century Gothic Paneuropean"/>
                <a:ea typeface="Century Gothic Paneuropean"/>
                <a:cs typeface="Century Gothic Paneuropean"/>
                <a:sym typeface="Century Gothic Paneuropean"/>
              </a:rPr>
              <a:t>Außeneinsatz</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Forstaufseher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Waldwärter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oder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Waldschützen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als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Hilfskräfte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einsetzen</a:t>
            </a:r>
            <a:r>
              <a:rPr lang="en-US" sz="2000" dirty="0">
                <a:solidFill>
                  <a:srgbClr val="FDF5F1"/>
                </a:solidFill>
                <a:latin typeface="Century Gothic Paneuropean"/>
                <a:ea typeface="Century Gothic Paneuropean"/>
                <a:cs typeface="Century Gothic Paneuropean"/>
                <a:sym typeface="Century Gothic Paneuropean"/>
              </a:rPr>
              <a:t>. </a:t>
            </a:r>
            <a:r>
              <a:rPr lang="en-US" sz="2000" baseline="30000" dirty="0">
                <a:solidFill>
                  <a:srgbClr val="FDF5F1"/>
                </a:solidFill>
                <a:latin typeface="Century Gothic Paneuropean"/>
                <a:ea typeface="Century Gothic Paneuropean"/>
                <a:cs typeface="Century Gothic Paneuropean"/>
                <a:sym typeface="Century Gothic Paneuropean"/>
              </a:rPr>
              <a:t>45</a:t>
            </a:r>
          </a:p>
        </p:txBody>
      </p:sp>
      <p:sp>
        <p:nvSpPr>
          <p:cNvPr id="8" name="Freeform 8"/>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9"/>
          <p:cNvSpPr txBox="1"/>
          <p:nvPr/>
        </p:nvSpPr>
        <p:spPr>
          <a:xfrm>
            <a:off x="12640193" y="8526281"/>
            <a:ext cx="4771507"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Waldarbeiter</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Revier</a:t>
            </a:r>
            <a:r>
              <a:rPr lang="en-US" sz="2000" b="1" dirty="0">
                <a:solidFill>
                  <a:srgbClr val="C9F635"/>
                </a:solidFill>
                <a:latin typeface="Century Gothic Paneuropean Bold"/>
                <a:ea typeface="Century Gothic Paneuropean Bold"/>
                <a:cs typeface="Century Gothic Paneuropean Bold"/>
                <a:sym typeface="Century Gothic Paneuropean Bold"/>
              </a:rPr>
              <a:t> Wolfersheim, um 1954</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1713251"/>
            <a:ext cx="9950035" cy="8573750"/>
            <a:chOff x="0" y="0"/>
            <a:chExt cx="2620585" cy="2609780"/>
          </a:xfrm>
        </p:grpSpPr>
        <p:sp>
          <p:nvSpPr>
            <p:cNvPr id="4" name="Freeform 4"/>
            <p:cNvSpPr/>
            <p:nvPr/>
          </p:nvSpPr>
          <p:spPr>
            <a:xfrm>
              <a:off x="0" y="0"/>
              <a:ext cx="2620585" cy="2609780"/>
            </a:xfrm>
            <a:custGeom>
              <a:avLst/>
              <a:gdLst/>
              <a:ahLst/>
              <a:cxnLst/>
              <a:rect l="l" t="t" r="r" b="b"/>
              <a:pathLst>
                <a:path w="2620585" h="2609780">
                  <a:moveTo>
                    <a:pt x="0" y="0"/>
                  </a:moveTo>
                  <a:lnTo>
                    <a:pt x="2620585" y="0"/>
                  </a:lnTo>
                  <a:lnTo>
                    <a:pt x="2620585" y="2609780"/>
                  </a:lnTo>
                  <a:lnTo>
                    <a:pt x="0" y="2609780"/>
                  </a:lnTo>
                  <a:close/>
                </a:path>
              </a:pathLst>
            </a:custGeom>
            <a:solidFill>
              <a:srgbClr val="0D2440">
                <a:alpha val="69804"/>
              </a:srgbClr>
            </a:solidFill>
          </p:spPr>
        </p:sp>
        <p:sp>
          <p:nvSpPr>
            <p:cNvPr id="5" name="TextBox 5"/>
            <p:cNvSpPr txBox="1"/>
            <p:nvPr/>
          </p:nvSpPr>
          <p:spPr>
            <a:xfrm>
              <a:off x="0" y="-38100"/>
              <a:ext cx="2620585"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624142" y="2324100"/>
            <a:ext cx="8759149" cy="6822380"/>
          </a:xfrm>
          <a:prstGeom prst="rect">
            <a:avLst/>
          </a:prstGeom>
        </p:spPr>
        <p:txBody>
          <a:bodyPr lIns="0" tIns="0" rIns="0" bIns="0" rtlCol="0" anchor="t">
            <a:spAutoFit/>
          </a:bodyPr>
          <a:lstStyle/>
          <a:p>
            <a:pPr algn="just">
              <a:lnSpc>
                <a:spcPts val="2800"/>
              </a:lnSpc>
              <a:spcBef>
                <a:spcPct val="0"/>
              </a:spcBef>
            </a:pPr>
            <a:r>
              <a:rPr lang="en-US" sz="2000" dirty="0" err="1">
                <a:solidFill>
                  <a:srgbClr val="FDF5F1"/>
                </a:solidFill>
                <a:latin typeface="Century Gothic Paneuropean"/>
                <a:ea typeface="Century Gothic Paneuropean"/>
                <a:cs typeface="Century Gothic Paneuropean"/>
                <a:sym typeface="Century Gothic Paneuropean"/>
              </a:rPr>
              <a:t>Mit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dem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Inkrafttreten</a:t>
            </a:r>
            <a:r>
              <a:rPr lang="en-US" sz="2000" dirty="0">
                <a:solidFill>
                  <a:srgbClr val="FDF5F1"/>
                </a:solidFill>
                <a:latin typeface="Century Gothic Paneuropean"/>
                <a:ea typeface="Century Gothic Paneuropean"/>
                <a:cs typeface="Century Gothic Paneuropean"/>
                <a:sym typeface="Century Gothic Paneuropean"/>
              </a:rPr>
              <a:t> der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a:solidFill>
                  <a:srgbClr val="FFFFFF"/>
                </a:solidFill>
                <a:latin typeface="Century Gothic Paneuropean"/>
                <a:ea typeface="Century Gothic Paneuropean"/>
                <a:cs typeface="Century Gothic Paneuropean"/>
                <a:sym typeface="Century Gothic Paneuropean"/>
              </a:rPr>
              <a:t>„</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Instruction der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Bezirksbildungsoperate</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zum</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Vollzuge</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Reorganisation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bayerischen</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Staatsforstverwaltung</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FFFFFF"/>
                </a:solidFill>
                <a:latin typeface="Century Gothic Paneuropean Italics"/>
                <a:ea typeface="Century Gothic Paneuropean Italics"/>
                <a:cs typeface="Century Gothic Paneuropean Italics"/>
                <a:sym typeface="Century Gothic Paneuropean Italics"/>
              </a:rPr>
              <a:t>vom</a:t>
            </a:r>
            <a:r>
              <a:rPr lang="en-US" sz="2000" i="1" dirty="0">
                <a:solidFill>
                  <a:srgbClr val="FFFFFF"/>
                </a:solidFill>
                <a:latin typeface="Century Gothic Paneuropean Italics"/>
                <a:ea typeface="Century Gothic Paneuropean Italics"/>
                <a:cs typeface="Century Gothic Paneuropean Italics"/>
                <a:sym typeface="Century Gothic Paneuropean Italics"/>
              </a:rPr>
              <a:t> 22. Mai 1884</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änderten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a:t>
            </a:r>
            <a:r>
              <a:rPr lang="en-US" sz="2000" dirty="0" err="1">
                <a:solidFill>
                  <a:srgbClr val="FDF5F1"/>
                </a:solidFill>
                <a:latin typeface="Century Gothic Paneuropean"/>
                <a:ea typeface="Century Gothic Paneuropean"/>
                <a:cs typeface="Century Gothic Paneuropean"/>
                <a:sym typeface="Century Gothic Paneuropean"/>
              </a:rPr>
              <a:t>h</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Strukturen</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Forstverwaltungen</a:t>
            </a:r>
            <a:r>
              <a:rPr lang="en-US" sz="2000" dirty="0">
                <a:solidFill>
                  <a:srgbClr val="FDF5F1"/>
                </a:solidFill>
                <a:latin typeface="Century Gothic Paneuropean"/>
                <a:ea typeface="Century Gothic Paneuropean"/>
                <a:cs typeface="Century Gothic Paneuropean"/>
                <a:sym typeface="Century Gothic Paneuropean"/>
              </a:rPr>
              <a:t> im </a:t>
            </a:r>
            <a:r>
              <a:rPr lang="en-US" sz="2000" dirty="0" err="1">
                <a:solidFill>
                  <a:srgbClr val="FDF5F1"/>
                </a:solidFill>
                <a:latin typeface="Century Gothic Paneuropean"/>
                <a:ea typeface="Century Gothic Paneuropean"/>
                <a:cs typeface="Century Gothic Paneuropean"/>
                <a:sym typeface="Century Gothic Paneuropean"/>
              </a:rPr>
              <a:t>gesamten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Königreich</a:t>
            </a:r>
            <a:r>
              <a:rPr lang="en-US" sz="2000" dirty="0">
                <a:solidFill>
                  <a:srgbClr val="FDF5F1"/>
                </a:solidFill>
                <a:latin typeface="Century Gothic Paneuropean"/>
                <a:ea typeface="Century Gothic Paneuropean"/>
                <a:cs typeface="Century Gothic Paneuropean"/>
                <a:sym typeface="Century Gothic Paneuropean"/>
              </a:rPr>
              <a:t> Bayern.</a:t>
            </a:r>
            <a:r>
              <a:rPr lang="en-US" sz="2000" baseline="30000" dirty="0">
                <a:solidFill>
                  <a:srgbClr val="FDF5F1"/>
                </a:solidFill>
                <a:latin typeface="Century Gothic Paneuropean"/>
                <a:ea typeface="Century Gothic Paneuropean"/>
                <a:cs typeface="Century Gothic Paneuropean"/>
                <a:sym typeface="Century Gothic Paneuropean"/>
              </a:rPr>
              <a:t>46</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Blieskastel</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wurde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a:t>
            </a:r>
            <a:r>
              <a:rPr lang="en-US" sz="2000" dirty="0">
                <a:solidFill>
                  <a:srgbClr val="FDF5F1"/>
                </a:solidFill>
                <a:latin typeface="Century Gothic Paneuropean"/>
                <a:ea typeface="Century Gothic Paneuropean"/>
                <a:cs typeface="Century Gothic Paneuropean"/>
                <a:sym typeface="Century Gothic Paneuropean"/>
              </a:rPr>
              <a:t> seiner </a:t>
            </a:r>
            <a:r>
              <a:rPr lang="en-US" sz="2000" dirty="0" err="1">
                <a:solidFill>
                  <a:srgbClr val="FDF5F1"/>
                </a:solidFill>
                <a:latin typeface="Century Gothic Paneuropean"/>
                <a:ea typeface="Century Gothic Paneuropean"/>
                <a:cs typeface="Century Gothic Paneuropean"/>
                <a:sym typeface="Century Gothic Paneuropean"/>
              </a:rPr>
              <a:t>Zugehörigkeit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Forstamt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Zweibrücken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herausgelöst</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bildete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eigenständiges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Forstamt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mit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Gesamtfläche</a:t>
            </a:r>
            <a:r>
              <a:rPr lang="en-US" sz="2000" dirty="0">
                <a:solidFill>
                  <a:srgbClr val="FDF5F1"/>
                </a:solidFill>
                <a:latin typeface="Century Gothic Paneuropean"/>
                <a:ea typeface="Century Gothic Paneuropean"/>
                <a:cs typeface="Century Gothic Paneuropean"/>
                <a:sym typeface="Century Gothic Paneuropean"/>
              </a:rPr>
              <a:t> von </a:t>
            </a:r>
            <a:r>
              <a:rPr lang="en-US" sz="2000" dirty="0" err="1">
                <a:solidFill>
                  <a:srgbClr val="FDF5F1"/>
                </a:solidFill>
                <a:latin typeface="Century Gothic Paneuropean"/>
                <a:ea typeface="Century Gothic Paneuropean"/>
                <a:cs typeface="Century Gothic Paneuropean"/>
                <a:sym typeface="Century Gothic Paneuropean"/>
              </a:rPr>
              <a:t>rund</a:t>
            </a:r>
            <a:r>
              <a:rPr lang="en-US" sz="2000" dirty="0">
                <a:solidFill>
                  <a:srgbClr val="FDF5F1"/>
                </a:solidFill>
                <a:latin typeface="Century Gothic Paneuropean"/>
                <a:ea typeface="Century Gothic Paneuropean"/>
                <a:cs typeface="Century Gothic Paneuropean"/>
                <a:sym typeface="Century Gothic Paneuropean"/>
              </a:rPr>
              <a:t> 6.000 </a:t>
            </a:r>
            <a:r>
              <a:rPr lang="en-US" sz="2000" dirty="0" err="1">
                <a:solidFill>
                  <a:srgbClr val="FDF5F1"/>
                </a:solidFill>
                <a:latin typeface="Century Gothic Paneuropean"/>
                <a:ea typeface="Century Gothic Paneuropean"/>
                <a:cs typeface="Century Gothic Paneuropean"/>
                <a:sym typeface="Century Gothic Paneuropean"/>
              </a:rPr>
              <a:t>Hektar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bestehend</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Staats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Gemeinde</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Privatwäldern</a:t>
            </a:r>
            <a:r>
              <a:rPr lang="en-US" sz="2000" dirty="0">
                <a:solidFill>
                  <a:srgbClr val="FDF5F1"/>
                </a:solidFill>
                <a:latin typeface="Century Gothic Paneuropean"/>
                <a:ea typeface="Century Gothic Paneuropean"/>
                <a:cs typeface="Century Gothic Paneuropean"/>
                <a:sym typeface="Century Gothic Paneuropean"/>
              </a:rPr>
              <a:t>. </a:t>
            </a:r>
          </a:p>
          <a:p>
            <a:pPr algn="just">
              <a:lnSpc>
                <a:spcPts val="2800"/>
              </a:lnSpc>
              <a:spcBef>
                <a:spcPct val="0"/>
              </a:spcBef>
            </a:pPr>
            <a:endParaRPr lang="en-US" sz="2000" dirty="0">
              <a:solidFill>
                <a:srgbClr val="FDF5F1"/>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a:solidFill>
                  <a:srgbClr val="C9F635"/>
                </a:solidFill>
                <a:latin typeface="Century Gothic Paneuropean"/>
                <a:ea typeface="Century Gothic Paneuropean"/>
                <a:cs typeface="Century Gothic Paneuropean"/>
                <a:sym typeface="Century Gothic Paneuropean"/>
              </a:rPr>
              <a:t>Der </a:t>
            </a:r>
            <a:r>
              <a:rPr lang="en-US" sz="2000" dirty="0" err="1">
                <a:solidFill>
                  <a:srgbClr val="C9F635"/>
                </a:solidFill>
                <a:latin typeface="Century Gothic Paneuropean"/>
                <a:ea typeface="Century Gothic Paneuropean"/>
                <a:cs typeface="Century Gothic Paneuropean"/>
                <a:sym typeface="Century Gothic Paneuropean"/>
              </a:rPr>
              <a:t>neu</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geschaffene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Forstbezirk</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erstreckte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sich</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über</a:t>
            </a:r>
            <a:r>
              <a:rPr lang="en-US" sz="2000" dirty="0">
                <a:solidFill>
                  <a:srgbClr val="C9F635"/>
                </a:solidFill>
                <a:latin typeface="Century Gothic Paneuropean"/>
                <a:ea typeface="Century Gothic Paneuropean"/>
                <a:cs typeface="Century Gothic Paneuropean"/>
                <a:sym typeface="Century Gothic Paneuropean"/>
              </a:rPr>
              <a:t> 33 </a:t>
            </a:r>
            <a:r>
              <a:rPr lang="en-US" sz="2000" dirty="0" err="1">
                <a:solidFill>
                  <a:srgbClr val="C9F635"/>
                </a:solidFill>
                <a:latin typeface="Century Gothic Paneuropean"/>
                <a:ea typeface="Century Gothic Paneuropean"/>
                <a:cs typeface="Century Gothic Paneuropean"/>
                <a:sym typeface="Century Gothic Paneuropean"/>
              </a:rPr>
              <a:t>Ortschaften</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heutigen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Städte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Blieskastel</a:t>
            </a:r>
            <a:r>
              <a:rPr lang="en-US" sz="2000" dirty="0">
                <a:solidFill>
                  <a:srgbClr val="C9F635"/>
                </a:solidFill>
                <a:latin typeface="Century Gothic Paneuropean"/>
                <a:ea typeface="Century Gothic Paneuropean"/>
                <a:cs typeface="Century Gothic Paneuropean"/>
                <a:sym typeface="Century Gothic Paneuropean"/>
              </a:rPr>
              <a:t>, St. </a:t>
            </a:r>
            <a:r>
              <a:rPr lang="en-US" sz="2000" dirty="0" err="1">
                <a:solidFill>
                  <a:srgbClr val="C9F635"/>
                </a:solidFill>
                <a:latin typeface="Century Gothic Paneuropean"/>
                <a:ea typeface="Century Gothic Paneuropean"/>
                <a:cs typeface="Century Gothic Paneuropean"/>
                <a:sym typeface="Century Gothic Paneuropean"/>
              </a:rPr>
              <a:t>Ingbert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Saarbrücken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sowie</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Gemeinden</a:t>
            </a:r>
            <a:r>
              <a:rPr lang="en-US" sz="2000" dirty="0">
                <a:solidFill>
                  <a:srgbClr val="C9F635"/>
                </a:solidFill>
                <a:latin typeface="Century Gothic Paneuropean"/>
                <a:ea typeface="Century Gothic Paneuropean"/>
                <a:cs typeface="Century Gothic Paneuropean"/>
                <a:sym typeface="Century Gothic Paneuropean"/>
              </a:rPr>
              <a:t> Gersheim und Mandelbachtal.</a:t>
            </a:r>
            <a:r>
              <a:rPr lang="en-US" sz="2000" baseline="30000" dirty="0">
                <a:solidFill>
                  <a:srgbClr val="C9F635"/>
                </a:solidFill>
                <a:latin typeface="Century Gothic Paneuropean"/>
                <a:ea typeface="Century Gothic Paneuropean"/>
                <a:cs typeface="Century Gothic Paneuropean"/>
                <a:sym typeface="Century Gothic Paneuropean"/>
              </a:rPr>
              <a:t>47</a:t>
            </a:r>
            <a:r>
              <a:rPr lang="en-US" sz="2000" dirty="0">
                <a:solidFill>
                  <a:srgbClr val="FDF5F1"/>
                </a:solidFill>
                <a:latin typeface="Century Gothic Paneuropean"/>
                <a:ea typeface="Century Gothic Paneuropean"/>
                <a:cs typeface="Century Gothic Paneuropean"/>
                <a:sym typeface="Century Gothic Paneuropean"/>
              </a:rPr>
              <a:t> In der Praxis </a:t>
            </a:r>
            <a:r>
              <a:rPr lang="en-US" sz="2000" dirty="0" err="1">
                <a:solidFill>
                  <a:srgbClr val="FDF5F1"/>
                </a:solidFill>
                <a:latin typeface="Century Gothic Paneuropean"/>
                <a:ea typeface="Century Gothic Paneuropean"/>
                <a:cs typeface="Century Gothic Paneuropean"/>
                <a:sym typeface="Century Gothic Paneuropean"/>
              </a:rPr>
              <a:t>erwies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sich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diese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Aufteilung</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Zuständigkeiten</a:t>
            </a:r>
            <a:r>
              <a:rPr lang="en-US" sz="2000" dirty="0">
                <a:solidFill>
                  <a:srgbClr val="FDF5F1"/>
                </a:solidFill>
                <a:latin typeface="Century Gothic Paneuropean"/>
                <a:ea typeface="Century Gothic Paneuropean"/>
                <a:cs typeface="Century Gothic Paneuropean"/>
                <a:sym typeface="Century Gothic Paneuropean"/>
              </a:rPr>
              <a:t> für </a:t>
            </a:r>
            <a:r>
              <a:rPr lang="en-US" sz="2000" dirty="0" err="1">
                <a:solidFill>
                  <a:srgbClr val="FDF5F1"/>
                </a:solidFill>
                <a:latin typeface="Century Gothic Paneuropean"/>
                <a:ea typeface="Century Gothic Paneuropean"/>
                <a:cs typeface="Century Gothic Paneuropean"/>
                <a:sym typeface="Century Gothic Paneuropean"/>
              </a:rPr>
              <a:t>einige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Gemeinden</a:t>
            </a:r>
            <a:r>
              <a:rPr lang="en-US" sz="2000" dirty="0">
                <a:solidFill>
                  <a:srgbClr val="FDF5F1"/>
                </a:solidFill>
                <a:latin typeface="Century Gothic Paneuropean"/>
                <a:ea typeface="Century Gothic Paneuropean"/>
                <a:cs typeface="Century Gothic Paneuropean"/>
                <a:sym typeface="Century Gothic Paneuropean"/>
              </a:rPr>
              <a:t>, im </a:t>
            </a:r>
            <a:r>
              <a:rPr lang="en-US" sz="2000" dirty="0" err="1">
                <a:solidFill>
                  <a:srgbClr val="FDF5F1"/>
                </a:solidFill>
                <a:latin typeface="Century Gothic Paneuropean"/>
                <a:ea typeface="Century Gothic Paneuropean"/>
                <a:cs typeface="Century Gothic Paneuropean"/>
                <a:sym typeface="Century Gothic Paneuropean"/>
              </a:rPr>
              <a:t>Speziellen</a:t>
            </a:r>
            <a:r>
              <a:rPr lang="en-US" sz="2000" dirty="0">
                <a:solidFill>
                  <a:srgbClr val="FDF5F1"/>
                </a:solidFill>
                <a:latin typeface="Century Gothic Paneuropean"/>
                <a:ea typeface="Century Gothic Paneuropean"/>
                <a:cs typeface="Century Gothic Paneuropean"/>
                <a:sym typeface="Century Gothic Paneuropean"/>
              </a:rPr>
              <a:t> für die </a:t>
            </a:r>
            <a:r>
              <a:rPr lang="en-US" sz="2000" dirty="0" err="1">
                <a:solidFill>
                  <a:srgbClr val="FDF5F1"/>
                </a:solidFill>
                <a:latin typeface="Century Gothic Paneuropean"/>
                <a:ea typeface="Century Gothic Paneuropean"/>
                <a:cs typeface="Century Gothic Paneuropean"/>
                <a:sym typeface="Century Gothic Paneuropean"/>
              </a:rPr>
              <a:t>Forstämter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Blieskastel</a:t>
            </a:r>
            <a:r>
              <a:rPr lang="en-US" sz="2000" dirty="0">
                <a:solidFill>
                  <a:srgbClr val="FDF5F1"/>
                </a:solidFill>
                <a:latin typeface="Century Gothic Paneuropean"/>
                <a:ea typeface="Century Gothic Paneuropean"/>
                <a:cs typeface="Century Gothic Paneuropean"/>
                <a:sym typeface="Century Gothic Paneuropean"/>
              </a:rPr>
              <a:t> und </a:t>
            </a:r>
            <a:r>
              <a:rPr lang="en-US" sz="2000" dirty="0" err="1">
                <a:solidFill>
                  <a:srgbClr val="FDF5F1"/>
                </a:solidFill>
                <a:latin typeface="Century Gothic Paneuropean"/>
                <a:ea typeface="Century Gothic Paneuropean"/>
                <a:cs typeface="Century Gothic Paneuropean"/>
                <a:sym typeface="Century Gothic Paneuropean"/>
              </a:rPr>
              <a:t>Neuhäusel</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als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ungünstig</a:t>
            </a:r>
            <a:r>
              <a:rPr lang="en-US" sz="2000" dirty="0">
                <a:solidFill>
                  <a:srgbClr val="FDF5F1"/>
                </a:solidFill>
                <a:latin typeface="Century Gothic Paneuropean"/>
                <a:ea typeface="Century Gothic Paneuropean"/>
                <a:cs typeface="Century Gothic Paneuropean"/>
                <a:sym typeface="Century Gothic Paneuropean"/>
              </a:rPr>
              <a:t>, was </a:t>
            </a:r>
            <a:r>
              <a:rPr lang="en-US" sz="2000" dirty="0" err="1">
                <a:solidFill>
                  <a:srgbClr val="FDF5F1"/>
                </a:solidFill>
                <a:latin typeface="Century Gothic Paneuropean"/>
                <a:ea typeface="Century Gothic Paneuropean"/>
                <a:cs typeface="Century Gothic Paneuropean"/>
                <a:sym typeface="Century Gothic Paneuropean"/>
              </a:rPr>
              <a:t>bis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Juli</a:t>
            </a:r>
            <a:r>
              <a:rPr lang="en-US" sz="2000" dirty="0">
                <a:solidFill>
                  <a:srgbClr val="FDF5F1"/>
                </a:solidFill>
                <a:latin typeface="Century Gothic Paneuropean"/>
                <a:ea typeface="Century Gothic Paneuropean"/>
                <a:cs typeface="Century Gothic Paneuropean"/>
                <a:sym typeface="Century Gothic Paneuropean"/>
              </a:rPr>
              <a:t> 1915 </a:t>
            </a:r>
            <a:r>
              <a:rPr lang="en-US" sz="2000" dirty="0" err="1">
                <a:solidFill>
                  <a:srgbClr val="FDF5F1"/>
                </a:solidFill>
                <a:latin typeface="Century Gothic Paneuropean"/>
                <a:ea typeface="Century Gothic Paneuropean"/>
                <a:cs typeface="Century Gothic Paneuropean"/>
                <a:sym typeface="Century Gothic Paneuropean"/>
              </a:rPr>
              <a:t>zu</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einer</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Neuordnung</a:t>
            </a:r>
            <a:r>
              <a:rPr lang="en-US" sz="2000" dirty="0">
                <a:solidFill>
                  <a:srgbClr val="FDF5F1"/>
                </a:solidFill>
                <a:latin typeface="Century Gothic Paneuropean"/>
                <a:ea typeface="Century Gothic Paneuropean"/>
                <a:cs typeface="Century Gothic Paneuropean"/>
                <a:sym typeface="Century Gothic Paneuropean"/>
              </a:rPr>
              <a:t> führte.</a:t>
            </a:r>
            <a:r>
              <a:rPr lang="en-US" sz="2000" baseline="30000" dirty="0">
                <a:solidFill>
                  <a:srgbClr val="FDF5F1"/>
                </a:solidFill>
                <a:latin typeface="Century Gothic Paneuropean"/>
                <a:ea typeface="Century Gothic Paneuropean"/>
                <a:cs typeface="Century Gothic Paneuropean"/>
                <a:sym typeface="Century Gothic Paneuropean"/>
              </a:rPr>
              <a:t>48</a:t>
            </a:r>
            <a:r>
              <a:rPr lang="en-US" sz="2000" dirty="0">
                <a:solidFill>
                  <a:srgbClr val="FDF5F1"/>
                </a:solidFill>
                <a:latin typeface="Century Gothic Paneuropean"/>
                <a:ea typeface="Century Gothic Paneuropean"/>
                <a:cs typeface="Century Gothic Paneuropean"/>
                <a:sym typeface="Century Gothic Paneuropean"/>
              </a:rPr>
              <a:t> </a:t>
            </a:r>
          </a:p>
          <a:p>
            <a:pPr algn="just">
              <a:lnSpc>
                <a:spcPts val="2800"/>
              </a:lnSpc>
              <a:spcBef>
                <a:spcPct val="0"/>
              </a:spcBef>
            </a:pPr>
            <a:endParaRPr lang="en-US" sz="2000" dirty="0">
              <a:solidFill>
                <a:srgbClr val="FDF5F1"/>
              </a:solidFill>
              <a:latin typeface="Century Gothic Paneuropean"/>
              <a:ea typeface="Century Gothic Paneuropean"/>
              <a:cs typeface="Century Gothic Paneuropean"/>
              <a:sym typeface="Century Gothic Paneuropean"/>
            </a:endParaRPr>
          </a:p>
          <a:p>
            <a:pPr algn="just">
              <a:lnSpc>
                <a:spcPts val="2800"/>
              </a:lnSpc>
              <a:spcBef>
                <a:spcPct val="0"/>
              </a:spcBef>
            </a:pPr>
            <a:r>
              <a:rPr lang="en-US" sz="2000" dirty="0" err="1">
                <a:solidFill>
                  <a:srgbClr val="FDF5F1"/>
                </a:solidFill>
                <a:latin typeface="Century Gothic Paneuropean"/>
                <a:ea typeface="Century Gothic Paneuropean"/>
                <a:cs typeface="Century Gothic Paneuropean"/>
                <a:sym typeface="Century Gothic Paneuropean"/>
              </a:rPr>
              <a:t>Zwischen</a:t>
            </a:r>
            <a:r>
              <a:rPr lang="en-US" sz="2000" dirty="0">
                <a:solidFill>
                  <a:srgbClr val="FDF5F1"/>
                </a:solidFill>
                <a:latin typeface="Century Gothic Paneuropean"/>
                <a:ea typeface="Century Gothic Paneuropean"/>
                <a:cs typeface="Century Gothic Paneuropean"/>
                <a:sym typeface="Century Gothic Paneuropean"/>
              </a:rPr>
              <a:t> 1920 </a:t>
            </a:r>
            <a:r>
              <a:rPr lang="en-US" sz="2000" dirty="0" err="1">
                <a:solidFill>
                  <a:srgbClr val="FDF5F1"/>
                </a:solidFill>
                <a:latin typeface="Century Gothic Paneuropean"/>
                <a:ea typeface="Century Gothic Paneuropean"/>
                <a:cs typeface="Century Gothic Paneuropean"/>
                <a:sym typeface="Century Gothic Paneuropean"/>
              </a:rPr>
              <a:t>bis</a:t>
            </a:r>
            <a:r>
              <a:rPr lang="en-US" sz="2000" dirty="0">
                <a:solidFill>
                  <a:srgbClr val="FDF5F1"/>
                </a:solidFill>
                <a:latin typeface="Century Gothic Paneuropean"/>
                <a:ea typeface="Century Gothic Paneuropean"/>
                <a:cs typeface="Century Gothic Paneuropean"/>
                <a:sym typeface="Century Gothic Paneuropean"/>
              </a:rPr>
              <a:t> 1973 </a:t>
            </a:r>
            <a:r>
              <a:rPr lang="en-US" sz="2000" dirty="0" err="1">
                <a:solidFill>
                  <a:srgbClr val="FDF5F1"/>
                </a:solidFill>
                <a:latin typeface="Century Gothic Paneuropean"/>
                <a:ea typeface="Century Gothic Paneuropean"/>
                <a:cs typeface="Century Gothic Paneuropean"/>
                <a:sym typeface="Century Gothic Paneuropean"/>
              </a:rPr>
              <a:t>folgten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weitere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Anpassungen</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Zuständigkeit</a:t>
            </a:r>
            <a:r>
              <a:rPr lang="en-US" sz="2000" dirty="0">
                <a:solidFill>
                  <a:srgbClr val="FDF5F1"/>
                </a:solidFill>
                <a:latin typeface="Century Gothic Paneuropean"/>
                <a:ea typeface="Century Gothic Paneuropean"/>
                <a:cs typeface="Century Gothic Paneuropean"/>
                <a:sym typeface="Century Gothic Paneuropean"/>
              </a:rPr>
              <a:t> des </a:t>
            </a:r>
            <a:r>
              <a:rPr lang="en-US" sz="2000" dirty="0" err="1">
                <a:solidFill>
                  <a:srgbClr val="FDF5F1"/>
                </a:solidFill>
                <a:latin typeface="Century Gothic Paneuropean"/>
                <a:ea typeface="Century Gothic Paneuropean"/>
                <a:cs typeface="Century Gothic Paneuropean"/>
                <a:sym typeface="Century Gothic Paneuropean"/>
              </a:rPr>
              <a:t>Forstamtes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Blieskastel</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z.B</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aufgrund</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Grenzziehungen</a:t>
            </a:r>
            <a:r>
              <a:rPr lang="en-US" sz="2000" dirty="0">
                <a:solidFill>
                  <a:srgbClr val="FDF5F1"/>
                </a:solidFill>
                <a:latin typeface="Century Gothic Paneuropean"/>
                <a:ea typeface="Century Gothic Paneuropean"/>
                <a:cs typeface="Century Gothic Paneuropean"/>
                <a:sym typeface="Century Gothic Paneuropean"/>
              </a:rPr>
              <a:t> des </a:t>
            </a:r>
            <a:r>
              <a:rPr lang="en-US" sz="2000" dirty="0" err="1">
                <a:solidFill>
                  <a:srgbClr val="FDF5F1"/>
                </a:solidFill>
                <a:latin typeface="Century Gothic Paneuropean"/>
                <a:ea typeface="Century Gothic Paneuropean"/>
                <a:cs typeface="Century Gothic Paneuropean"/>
                <a:sym typeface="Century Gothic Paneuropean"/>
              </a:rPr>
              <a:t>Saargebietes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nach</a:t>
            </a:r>
            <a:r>
              <a:rPr lang="en-US" sz="2000" dirty="0">
                <a:solidFill>
                  <a:srgbClr val="FDF5F1"/>
                </a:solidFill>
                <a:latin typeface="Century Gothic Paneuropean"/>
                <a:ea typeface="Century Gothic Paneuropean"/>
                <a:cs typeface="Century Gothic Paneuropean"/>
                <a:sym typeface="Century Gothic Paneuropean"/>
              </a:rPr>
              <a:t> den </a:t>
            </a:r>
            <a:r>
              <a:rPr lang="en-US" sz="2000" dirty="0" err="1">
                <a:solidFill>
                  <a:srgbClr val="FDF5F1"/>
                </a:solidFill>
                <a:latin typeface="Century Gothic Paneuropean"/>
                <a:ea typeface="Century Gothic Paneuropean"/>
                <a:cs typeface="Century Gothic Paneuropean"/>
                <a:sym typeface="Century Gothic Paneuropean"/>
              </a:rPr>
              <a:t>beiden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Weltkriegen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sowie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nach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Eingliederung</a:t>
            </a:r>
            <a:r>
              <a:rPr lang="en-US" sz="2000" dirty="0">
                <a:solidFill>
                  <a:srgbClr val="FDF5F1"/>
                </a:solidFill>
                <a:latin typeface="Century Gothic Paneuropean"/>
                <a:ea typeface="Century Gothic Paneuropean"/>
                <a:cs typeface="Century Gothic Paneuropean"/>
                <a:sym typeface="Century Gothic Paneuropean"/>
              </a:rPr>
              <a:t> des Saarlandes in die </a:t>
            </a:r>
            <a:r>
              <a:rPr lang="en-US" sz="2000" dirty="0" err="1">
                <a:solidFill>
                  <a:srgbClr val="FDF5F1"/>
                </a:solidFill>
                <a:latin typeface="Century Gothic Paneuropean"/>
                <a:ea typeface="Century Gothic Paneuropean"/>
                <a:cs typeface="Century Gothic Paneuropean"/>
                <a:sym typeface="Century Gothic Paneuropean"/>
              </a:rPr>
              <a:t>Bundesrepublik</a:t>
            </a:r>
            <a:r>
              <a:rPr lang="en-US" sz="2000" dirty="0">
                <a:solidFill>
                  <a:srgbClr val="FDF5F1"/>
                </a:solidFill>
                <a:latin typeface="Century Gothic Paneuropean"/>
                <a:ea typeface="Century Gothic Paneuropean"/>
                <a:cs typeface="Century Gothic Paneuropean"/>
                <a:sym typeface="Century Gothic Paneuropean"/>
              </a:rPr>
              <a:t> Deutschland (1957). </a:t>
            </a:r>
          </a:p>
        </p:txBody>
      </p:sp>
      <p:sp>
        <p:nvSpPr>
          <p:cNvPr id="7" name="Freeform 7"/>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32381" y="0"/>
            <a:ext cx="7110038" cy="10287000"/>
          </a:xfrm>
          <a:custGeom>
            <a:avLst/>
            <a:gdLst/>
            <a:ahLst/>
            <a:cxnLst/>
            <a:rect l="l" t="t" r="r" b="b"/>
            <a:pathLst>
              <a:path w="7110038" h="10287000">
                <a:moveTo>
                  <a:pt x="0" y="0"/>
                </a:moveTo>
                <a:lnTo>
                  <a:pt x="7110039" y="0"/>
                </a:lnTo>
                <a:lnTo>
                  <a:pt x="7110039" y="10287000"/>
                </a:lnTo>
                <a:lnTo>
                  <a:pt x="0" y="10287000"/>
                </a:lnTo>
                <a:lnTo>
                  <a:pt x="0" y="0"/>
                </a:lnTo>
                <a:close/>
              </a:path>
            </a:pathLst>
          </a:custGeom>
          <a:blipFill>
            <a:blip r:embed="rId5"/>
            <a:stretch>
              <a:fillRect t="-5183" b="-5183"/>
            </a:stretch>
          </a:blipFill>
        </p:spPr>
      </p:sp>
      <p:sp>
        <p:nvSpPr>
          <p:cNvPr id="5" name="TextBox 5"/>
          <p:cNvSpPr txBox="1"/>
          <p:nvPr/>
        </p:nvSpPr>
        <p:spPr>
          <a:xfrm>
            <a:off x="10893611" y="1452196"/>
            <a:ext cx="6391965" cy="1038275"/>
          </a:xfrm>
          <a:prstGeom prst="rect">
            <a:avLst/>
          </a:prstGeom>
        </p:spPr>
        <p:txBody>
          <a:bodyPr lIns="0" tIns="0" rIns="0" bIns="0" rtlCol="0" anchor="t">
            <a:spAutoFit/>
          </a:bodyPr>
          <a:lstStyle/>
          <a:p>
            <a:pPr algn="ctr">
              <a:lnSpc>
                <a:spcPts val="8400"/>
              </a:lnSpc>
            </a:pPr>
            <a:r>
              <a:rPr lang="en-US" sz="6000" dirty="0" err="1">
                <a:solidFill>
                  <a:srgbClr val="C9F635"/>
                </a:solidFill>
                <a:latin typeface="League Spartan"/>
                <a:ea typeface="League Spartan"/>
                <a:cs typeface="League Spartan"/>
                <a:sym typeface="League Spartan"/>
              </a:rPr>
              <a:t>Harzer</a:t>
            </a:r>
            <a:endParaRPr lang="en-US" sz="6000" dirty="0">
              <a:solidFill>
                <a:srgbClr val="C9F635"/>
              </a:solidFill>
              <a:latin typeface="League Spartan"/>
              <a:ea typeface="League Spartan"/>
              <a:cs typeface="League Spartan"/>
              <a:sym typeface="League Spartan"/>
            </a:endParaRPr>
          </a:p>
        </p:txBody>
      </p:sp>
      <p:sp>
        <p:nvSpPr>
          <p:cNvPr id="6" name="TextBox 6"/>
          <p:cNvSpPr txBox="1"/>
          <p:nvPr/>
        </p:nvSpPr>
        <p:spPr>
          <a:xfrm>
            <a:off x="11189576" y="2912698"/>
            <a:ext cx="6096000" cy="5027017"/>
          </a:xfrm>
          <a:prstGeom prst="rect">
            <a:avLst/>
          </a:prstGeom>
        </p:spPr>
        <p:txBody>
          <a:bodyPr wrap="square"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Arbeit</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Harzern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Pechler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genannt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unmittelbar</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Nadelbaumbeständen</a:t>
            </a:r>
            <a:r>
              <a:rPr lang="en-US" sz="2000" dirty="0">
                <a:solidFill>
                  <a:srgbClr val="FFFFFF"/>
                </a:solidFill>
                <a:latin typeface="Century Gothic Paneuropean"/>
                <a:ea typeface="Century Gothic Paneuropean"/>
                <a:cs typeface="Century Gothic Paneuropean"/>
                <a:sym typeface="Century Gothic Paneuropean"/>
              </a:rPr>
              <a:t> ab.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Hilfe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bestimmter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Techniken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entfernten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Teile</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Baumrinde</a:t>
            </a:r>
            <a:r>
              <a:rPr lang="en-US" sz="2000" dirty="0">
                <a:solidFill>
                  <a:srgbClr val="FFFFFF"/>
                </a:solidFill>
                <a:latin typeface="Century Gothic Paneuropean"/>
                <a:ea typeface="Century Gothic Paneuropean"/>
                <a:cs typeface="Century Gothic Paneuropean"/>
                <a:sym typeface="Century Gothic Paneuropean"/>
              </a:rPr>
              <a:t>, was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Austritt</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Harzes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führte</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Behältnissen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entlang</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Stammes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a:t>
            </a:r>
            <a:r>
              <a:rPr lang="en-US" sz="2000" dirty="0">
                <a:solidFill>
                  <a:srgbClr val="FFFFFF"/>
                </a:solidFill>
                <a:latin typeface="Century Gothic Paneuropean"/>
                <a:ea typeface="Century Gothic Paneuropean"/>
                <a:cs typeface="Century Gothic Paneuropean"/>
                <a:sym typeface="Century Gothic Paneuropean"/>
              </a:rPr>
              <a:t> dieses </a:t>
            </a:r>
            <a:r>
              <a:rPr lang="en-US" sz="2000" dirty="0" err="1">
                <a:solidFill>
                  <a:srgbClr val="FFFFFF"/>
                </a:solidFill>
                <a:latin typeface="Century Gothic Paneuropean"/>
                <a:ea typeface="Century Gothic Paneuropean"/>
                <a:cs typeface="Century Gothic Paneuropean"/>
                <a:sym typeface="Century Gothic Paneuropean"/>
              </a:rPr>
              <a:t>aufgefangen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anschließend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Siedepech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verhüttet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Verschiedene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Gewerbe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benötigten</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Pech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Schmierstoff</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Dichtungsmittel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beispielsweise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Abdichten</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Fässern</a:t>
            </a:r>
            <a:r>
              <a:rPr lang="en-US" sz="2000" dirty="0">
                <a:solidFill>
                  <a:srgbClr val="FFFFFF"/>
                </a:solidFill>
                <a:latin typeface="Century Gothic Paneuropean"/>
                <a:ea typeface="Century Gothic Paneuropean"/>
                <a:cs typeface="Century Gothic Paneuropean"/>
                <a:sym typeface="Century Gothic Paneuropean"/>
              </a:rPr>
              <a:t>. </a:t>
            </a:r>
          </a:p>
          <a:p>
            <a:pPr algn="just">
              <a:lnSpc>
                <a:spcPts val="2800"/>
              </a:lnSpc>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Harzernte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erfolgte</a:t>
            </a:r>
            <a:r>
              <a:rPr lang="en-US" sz="2000" dirty="0">
                <a:solidFill>
                  <a:srgbClr val="FFFFFF"/>
                </a:solidFill>
                <a:latin typeface="Century Gothic Paneuropean"/>
                <a:ea typeface="Century Gothic Paneuropean"/>
                <a:cs typeface="Century Gothic Paneuropean"/>
                <a:sym typeface="Century Gothic Paneuropean"/>
              </a:rPr>
              <a:t> je </a:t>
            </a:r>
            <a:r>
              <a:rPr lang="en-US" sz="2000" dirty="0" err="1">
                <a:solidFill>
                  <a:srgbClr val="FFFFFF"/>
                </a:solidFill>
                <a:latin typeface="Century Gothic Paneuropean"/>
                <a:ea typeface="Century Gothic Paneuropean"/>
                <a:cs typeface="Century Gothic Paneuropean"/>
                <a:sym typeface="Century Gothic Paneuropean"/>
              </a:rPr>
              <a:t>nach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Wetterlage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drei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viermal</a:t>
            </a:r>
            <a:r>
              <a:rPr lang="en-US" sz="2000" dirty="0">
                <a:solidFill>
                  <a:srgbClr val="FFFFFF"/>
                </a:solidFill>
                <a:latin typeface="Century Gothic Paneuropean"/>
                <a:ea typeface="Century Gothic Paneuropean"/>
                <a:cs typeface="Century Gothic Paneuropean"/>
                <a:sym typeface="Century Gothic Paneuropean"/>
              </a:rPr>
              <a:t> pro </a:t>
            </a:r>
            <a:r>
              <a:rPr lang="en-US" sz="2000" dirty="0" err="1">
                <a:solidFill>
                  <a:srgbClr val="FFFFFF"/>
                </a:solidFill>
                <a:latin typeface="Century Gothic Paneuropean"/>
                <a:ea typeface="Century Gothic Paneuropean"/>
                <a:cs typeface="Century Gothic Paneuropean"/>
                <a:sym typeface="Century Gothic Paneuropean"/>
              </a:rPr>
              <a:t>Jahr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jeweils</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Frühjahr</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Herbst</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7" name="TextBox 7"/>
          <p:cNvSpPr txBox="1"/>
          <p:nvPr/>
        </p:nvSpPr>
        <p:spPr>
          <a:xfrm>
            <a:off x="12412311" y="8343436"/>
            <a:ext cx="4846989"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Harzgewinnung an einer Kiefer, Frankreich 1840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86" r="-7571"/>
            </a:stretch>
          </a:blipFill>
        </p:spPr>
      </p:sp>
      <p:grpSp>
        <p:nvGrpSpPr>
          <p:cNvPr id="3" name="Group 3"/>
          <p:cNvGrpSpPr/>
          <p:nvPr/>
        </p:nvGrpSpPr>
        <p:grpSpPr>
          <a:xfrm>
            <a:off x="511883" y="0"/>
            <a:ext cx="9529934" cy="3392410"/>
            <a:chOff x="0" y="0"/>
            <a:chExt cx="1833086" cy="923578"/>
          </a:xfrm>
        </p:grpSpPr>
        <p:sp>
          <p:nvSpPr>
            <p:cNvPr id="4" name="Freeform 4"/>
            <p:cNvSpPr/>
            <p:nvPr/>
          </p:nvSpPr>
          <p:spPr>
            <a:xfrm>
              <a:off x="0" y="0"/>
              <a:ext cx="1833086" cy="923578"/>
            </a:xfrm>
            <a:custGeom>
              <a:avLst/>
              <a:gdLst/>
              <a:ahLst/>
              <a:cxnLst/>
              <a:rect l="l" t="t" r="r" b="b"/>
              <a:pathLst>
                <a:path w="1833086" h="923578">
                  <a:moveTo>
                    <a:pt x="0" y="0"/>
                  </a:moveTo>
                  <a:lnTo>
                    <a:pt x="1833086" y="0"/>
                  </a:lnTo>
                  <a:lnTo>
                    <a:pt x="1833086" y="923578"/>
                  </a:lnTo>
                  <a:lnTo>
                    <a:pt x="0" y="923578"/>
                  </a:lnTo>
                  <a:close/>
                </a:path>
              </a:pathLst>
            </a:custGeom>
            <a:solidFill>
              <a:srgbClr val="0D2440">
                <a:alpha val="61961"/>
              </a:srgbClr>
            </a:solidFill>
          </p:spPr>
        </p:sp>
        <p:sp>
          <p:nvSpPr>
            <p:cNvPr id="5" name="TextBox 5"/>
            <p:cNvSpPr txBox="1"/>
            <p:nvPr/>
          </p:nvSpPr>
          <p:spPr>
            <a:xfrm>
              <a:off x="0" y="-38100"/>
              <a:ext cx="1833086" cy="961678"/>
            </a:xfrm>
            <a:prstGeom prst="rect">
              <a:avLst/>
            </a:prstGeom>
          </p:spPr>
          <p:txBody>
            <a:bodyPr lIns="50800" tIns="50800" rIns="50800" bIns="50800" rtlCol="0" anchor="ctr"/>
            <a:lstStyle/>
            <a:p>
              <a:pPr algn="ctr">
                <a:lnSpc>
                  <a:spcPts val="3499"/>
                </a:lnSpc>
              </a:pPr>
              <a:endParaRPr/>
            </a:p>
            <a:p>
              <a:pPr algn="ctr">
                <a:lnSpc>
                  <a:spcPts val="2800"/>
                </a:lnSpc>
              </a:pPr>
              <a:endParaRPr/>
            </a:p>
          </p:txBody>
        </p:sp>
      </p:grpSp>
      <p:sp>
        <p:nvSpPr>
          <p:cNvPr id="6" name="TextBox 6"/>
          <p:cNvSpPr txBox="1"/>
          <p:nvPr/>
        </p:nvSpPr>
        <p:spPr>
          <a:xfrm>
            <a:off x="12804817" y="8363018"/>
            <a:ext cx="4454483"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Belegschaft des Forstamtes Blieskastel, 1929</a:t>
            </a: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028700" y="859468"/>
            <a:ext cx="8496300" cy="1436291"/>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Die Forstwirtschaft </a:t>
            </a:r>
            <a:r>
              <a:rPr lang="en-US" sz="2000" dirty="0" err="1">
                <a:solidFill>
                  <a:srgbClr val="FFFFFF"/>
                </a:solidFill>
                <a:latin typeface="Century Gothic Paneuropean"/>
                <a:ea typeface="Century Gothic Paneuropean"/>
                <a:cs typeface="Century Gothic Paneuropean"/>
                <a:sym typeface="Century Gothic Paneuropean"/>
              </a:rPr>
              <a:t>selbst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entwickelte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ins 20. </a:t>
            </a:r>
            <a:r>
              <a:rPr lang="en-US" sz="2000" dirty="0" err="1">
                <a:solidFill>
                  <a:srgbClr val="FFFFFF"/>
                </a:solidFill>
                <a:latin typeface="Century Gothic Paneuropean"/>
                <a:ea typeface="Century Gothic Paneuropean"/>
                <a:cs typeface="Century Gothic Paneuropean"/>
                <a:sym typeface="Century Gothic Paneuropean"/>
              </a:rPr>
              <a:t>Jahrhundert</a:t>
            </a:r>
            <a:r>
              <a:rPr lang="en-US" sz="2000" dirty="0">
                <a:solidFill>
                  <a:srgbClr val="FFFFFF"/>
                </a:solidFill>
                <a:latin typeface="Century Gothic Paneuropean"/>
                <a:ea typeface="Century Gothic Paneuropean"/>
                <a:cs typeface="Century Gothic Paneuropean"/>
                <a:sym typeface="Century Gothic Paneuropean"/>
              </a:rPr>
              <a:t> von der </a:t>
            </a:r>
            <a:r>
              <a:rPr lang="en-US" sz="2000" dirty="0" err="1">
                <a:solidFill>
                  <a:srgbClr val="FFFFFF"/>
                </a:solidFill>
                <a:latin typeface="Century Gothic Paneuropean"/>
                <a:ea typeface="Century Gothic Paneuropean"/>
                <a:cs typeface="Century Gothic Paneuropean"/>
                <a:sym typeface="Century Gothic Paneuropean"/>
              </a:rPr>
              <a:t>reinen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Holzernte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eigenen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Fachrichtung</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letztlich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Forstbetrieben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Aufgaben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Holzerzeugung</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Ernte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hinausreichen</a:t>
            </a:r>
            <a:r>
              <a:rPr lang="en-US" sz="2000"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2438031"/>
            <a:ext cx="16230600" cy="6820269"/>
            <a:chOff x="0" y="0"/>
            <a:chExt cx="4274726" cy="1796285"/>
          </a:xfrm>
        </p:grpSpPr>
        <p:sp>
          <p:nvSpPr>
            <p:cNvPr id="4" name="Freeform 4"/>
            <p:cNvSpPr/>
            <p:nvPr/>
          </p:nvSpPr>
          <p:spPr>
            <a:xfrm>
              <a:off x="0" y="0"/>
              <a:ext cx="4274726" cy="1796285"/>
            </a:xfrm>
            <a:custGeom>
              <a:avLst/>
              <a:gdLst/>
              <a:ahLst/>
              <a:cxnLst/>
              <a:rect l="l" t="t" r="r" b="b"/>
              <a:pathLst>
                <a:path w="4274726" h="1796285">
                  <a:moveTo>
                    <a:pt x="0" y="0"/>
                  </a:moveTo>
                  <a:lnTo>
                    <a:pt x="4274726" y="0"/>
                  </a:lnTo>
                  <a:lnTo>
                    <a:pt x="4274726" y="1796285"/>
                  </a:lnTo>
                  <a:lnTo>
                    <a:pt x="0" y="1796285"/>
                  </a:lnTo>
                  <a:close/>
                </a:path>
              </a:pathLst>
            </a:custGeom>
            <a:solidFill>
              <a:srgbClr val="0D2440">
                <a:alpha val="69804"/>
              </a:srgbClr>
            </a:solidFill>
          </p:spPr>
        </p:sp>
        <p:sp>
          <p:nvSpPr>
            <p:cNvPr id="5" name="TextBox 5"/>
            <p:cNvSpPr txBox="1"/>
            <p:nvPr/>
          </p:nvSpPr>
          <p:spPr>
            <a:xfrm>
              <a:off x="0" y="-38100"/>
              <a:ext cx="4274726" cy="1834385"/>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2860778" y="1502565"/>
            <a:ext cx="12566444" cy="2105124"/>
          </a:xfrm>
          <a:prstGeom prst="rect">
            <a:avLst/>
          </a:prstGeom>
        </p:spPr>
        <p:txBody>
          <a:bodyPr lIns="0" tIns="0" rIns="0" bIns="0" rtlCol="0" anchor="t">
            <a:spAutoFit/>
          </a:bodyPr>
          <a:lstStyle/>
          <a:p>
            <a:pPr algn="ctr">
              <a:lnSpc>
                <a:spcPts val="8400"/>
              </a:lnSpc>
            </a:pPr>
            <a:r>
              <a:rPr lang="en-US" sz="6000">
                <a:solidFill>
                  <a:srgbClr val="C9F635"/>
                </a:solidFill>
                <a:latin typeface="League Spartan"/>
                <a:ea typeface="League Spartan"/>
                <a:cs typeface="League Spartan"/>
                <a:sym typeface="League Spartan"/>
              </a:rPr>
              <a:t>Entstehung des Stadtwaldes Blieskastel 1974 </a:t>
            </a:r>
          </a:p>
        </p:txBody>
      </p:sp>
      <p:sp>
        <p:nvSpPr>
          <p:cNvPr id="8" name="TextBox 8"/>
          <p:cNvSpPr txBox="1"/>
          <p:nvPr/>
        </p:nvSpPr>
        <p:spPr>
          <a:xfrm>
            <a:off x="1940588" y="4232338"/>
            <a:ext cx="6841308" cy="3231654"/>
          </a:xfrm>
          <a:prstGeom prst="rect">
            <a:avLst/>
          </a:prstGeom>
        </p:spPr>
        <p:txBody>
          <a:bodyPr wrap="square"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Der Stadtwald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seinem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heutigen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Zuschnitt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resultierte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Durchführung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saarländischen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kommunalen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Gebiets</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Verwaltungsreform</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Jahr</a:t>
            </a:r>
            <a:r>
              <a:rPr lang="en-US" sz="2000" dirty="0">
                <a:solidFill>
                  <a:srgbClr val="FFFFFF"/>
                </a:solidFill>
                <a:latin typeface="Century Gothic Paneuropean"/>
                <a:ea typeface="Century Gothic Paneuropean"/>
                <a:cs typeface="Century Gothic Paneuropean"/>
                <a:sym typeface="Century Gothic Paneuropean"/>
              </a:rPr>
              <a:t> 1974. Die </a:t>
            </a:r>
            <a:r>
              <a:rPr lang="en-US" sz="2000" dirty="0" err="1">
                <a:solidFill>
                  <a:srgbClr val="FFFFFF"/>
                </a:solidFill>
                <a:latin typeface="Century Gothic Paneuropean"/>
                <a:ea typeface="Century Gothic Paneuropean"/>
                <a:cs typeface="Century Gothic Paneuropean"/>
                <a:sym typeface="Century Gothic Paneuropean"/>
              </a:rPr>
              <a:t>neugeschaffene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Einheitsgemeinde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erfuhr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dadurch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erheblichen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Zuwachs</a:t>
            </a:r>
            <a:r>
              <a:rPr lang="en-US" sz="2000" dirty="0">
                <a:solidFill>
                  <a:srgbClr val="FFFFFF"/>
                </a:solidFill>
                <a:latin typeface="Century Gothic Paneuropean"/>
                <a:ea typeface="Century Gothic Paneuropean"/>
                <a:cs typeface="Century Gothic Paneuropean"/>
                <a:sym typeface="Century Gothic Paneuropean"/>
              </a:rPr>
              <a:t> an </a:t>
            </a:r>
            <a:r>
              <a:rPr lang="en-US" sz="2000" dirty="0" err="1">
                <a:solidFill>
                  <a:srgbClr val="FFFFFF"/>
                </a:solidFill>
                <a:latin typeface="Century Gothic Paneuropean"/>
                <a:ea typeface="Century Gothic Paneuropean"/>
                <a:cs typeface="Century Gothic Paneuropean"/>
                <a:sym typeface="Century Gothic Paneuropean"/>
              </a:rPr>
              <a:t>Fläche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Einwohnern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waldreichen</a:t>
            </a:r>
            <a:r>
              <a:rPr lang="en-US" sz="2000" dirty="0">
                <a:solidFill>
                  <a:srgbClr val="FFFFFF"/>
                </a:solidFill>
                <a:latin typeface="Century Gothic Paneuropean"/>
                <a:ea typeface="Century Gothic Paneuropean"/>
                <a:cs typeface="Century Gothic Paneuropean"/>
                <a:sym typeface="Century Gothic Paneuropean"/>
              </a:rPr>
              <a:t> Gebieten.</a:t>
            </a:r>
            <a:r>
              <a:rPr lang="en-US" sz="2000" baseline="30000" dirty="0">
                <a:solidFill>
                  <a:srgbClr val="FFFFFF"/>
                </a:solidFill>
                <a:latin typeface="Century Gothic Paneuropean"/>
                <a:ea typeface="Century Gothic Paneuropean"/>
                <a:cs typeface="Century Gothic Paneuropean"/>
                <a:sym typeface="Century Gothic Paneuropean"/>
              </a:rPr>
              <a:t>49</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neuen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Strukturen</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gesamten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Bundesland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erforderten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Neugliederung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staatlichen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Forstämter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Landesbehörde</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9" name="TextBox 9"/>
          <p:cNvSpPr txBox="1"/>
          <p:nvPr/>
        </p:nvSpPr>
        <p:spPr>
          <a:xfrm>
            <a:off x="9693783" y="4258527"/>
            <a:ext cx="6902669" cy="2513509"/>
          </a:xfrm>
          <a:prstGeom prst="rect">
            <a:avLst/>
          </a:prstGeom>
        </p:spPr>
        <p:txBody>
          <a:bodyPr wrap="square" lIns="0" tIns="0" rIns="0" bIns="0" rtlCol="0" anchor="t">
            <a:spAutoFit/>
          </a:bodyPr>
          <a:lstStyle/>
          <a:p>
            <a:pPr algn="just">
              <a:lnSpc>
                <a:spcPts val="2800"/>
              </a:lnSpc>
            </a:pPr>
            <a:r>
              <a:rPr lang="en-US" sz="2000" dirty="0" err="1">
                <a:solidFill>
                  <a:srgbClr val="FDF5F1"/>
                </a:solidFill>
                <a:latin typeface="Century Gothic Paneuropean"/>
                <a:ea typeface="Century Gothic Paneuropean"/>
                <a:cs typeface="Century Gothic Paneuropean"/>
                <a:sym typeface="Century Gothic Paneuropean"/>
              </a:rPr>
              <a:t>Zum</a:t>
            </a:r>
            <a:r>
              <a:rPr lang="en-US" sz="2000" dirty="0">
                <a:solidFill>
                  <a:srgbClr val="FDF5F1"/>
                </a:solidFill>
                <a:latin typeface="Century Gothic Paneuropean"/>
                <a:ea typeface="Century Gothic Paneuropean"/>
                <a:cs typeface="Century Gothic Paneuropean"/>
                <a:sym typeface="Century Gothic Paneuropean"/>
              </a:rPr>
              <a:t> 1. </a:t>
            </a:r>
            <a:r>
              <a:rPr lang="en-US" sz="2000" dirty="0" err="1">
                <a:solidFill>
                  <a:srgbClr val="FDF5F1"/>
                </a:solidFill>
                <a:latin typeface="Century Gothic Paneuropean"/>
                <a:ea typeface="Century Gothic Paneuropean"/>
                <a:cs typeface="Century Gothic Paneuropean"/>
                <a:sym typeface="Century Gothic Paneuropean"/>
              </a:rPr>
              <a:t>Oktober</a:t>
            </a:r>
            <a:r>
              <a:rPr lang="en-US" sz="2000" dirty="0">
                <a:solidFill>
                  <a:srgbClr val="FDF5F1"/>
                </a:solidFill>
                <a:latin typeface="Century Gothic Paneuropean"/>
                <a:ea typeface="Century Gothic Paneuropean"/>
                <a:cs typeface="Century Gothic Paneuropean"/>
                <a:sym typeface="Century Gothic Paneuropean"/>
              </a:rPr>
              <a:t> 1974 </a:t>
            </a:r>
            <a:r>
              <a:rPr lang="en-US" sz="2000" dirty="0" err="1">
                <a:solidFill>
                  <a:srgbClr val="FDF5F1"/>
                </a:solidFill>
                <a:latin typeface="Century Gothic Paneuropean"/>
                <a:ea typeface="Century Gothic Paneuropean"/>
                <a:cs typeface="Century Gothic Paneuropean"/>
                <a:sym typeface="Century Gothic Paneuropean"/>
              </a:rPr>
              <a:t>trat</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Verordnung</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über</a:t>
            </a:r>
            <a:r>
              <a:rPr lang="en-US" sz="2000" dirty="0">
                <a:solidFill>
                  <a:srgbClr val="FDF5F1"/>
                </a:solidFill>
                <a:latin typeface="Century Gothic Paneuropean"/>
                <a:ea typeface="Century Gothic Paneuropean"/>
                <a:cs typeface="Century Gothic Paneuropean"/>
                <a:sym typeface="Century Gothic Paneuropean"/>
              </a:rPr>
              <a:t> die </a:t>
            </a:r>
            <a:r>
              <a:rPr lang="en-US" sz="2000" dirty="0" err="1">
                <a:solidFill>
                  <a:srgbClr val="FDF5F1"/>
                </a:solidFill>
                <a:latin typeface="Century Gothic Paneuropean"/>
                <a:ea typeface="Century Gothic Paneuropean"/>
                <a:cs typeface="Century Gothic Paneuropean"/>
                <a:sym typeface="Century Gothic Paneuropean"/>
              </a:rPr>
              <a:t>Neugliederung</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Forstämter</a:t>
            </a:r>
            <a:r>
              <a:rPr lang="en-US" sz="2000" dirty="0">
                <a:solidFill>
                  <a:srgbClr val="FDF5F1"/>
                </a:solidFill>
                <a:latin typeface="Century Gothic Paneuropean"/>
                <a:ea typeface="Century Gothic Paneuropean"/>
                <a:cs typeface="Century Gothic Paneuropean"/>
                <a:sym typeface="Century Gothic Paneuropean"/>
              </a:rPr>
              <a:t> in Kraft und </a:t>
            </a:r>
            <a:r>
              <a:rPr lang="en-US" sz="2000" dirty="0" err="1">
                <a:solidFill>
                  <a:srgbClr val="FDF5F1"/>
                </a:solidFill>
                <a:latin typeface="Century Gothic Paneuropean"/>
                <a:ea typeface="Century Gothic Paneuropean"/>
                <a:cs typeface="Century Gothic Paneuropean"/>
                <a:sym typeface="Century Gothic Paneuropean"/>
              </a:rPr>
              <a:t>definierte</a:t>
            </a:r>
            <a:r>
              <a:rPr lang="en-US" sz="2000" dirty="0">
                <a:solidFill>
                  <a:srgbClr val="FDF5F1"/>
                </a:solidFill>
                <a:latin typeface="Century Gothic Paneuropean"/>
                <a:ea typeface="Century Gothic Paneuropean"/>
                <a:cs typeface="Century Gothic Paneuropean"/>
                <a:sym typeface="Century Gothic Paneuropean"/>
              </a:rPr>
              <a:t> für </a:t>
            </a:r>
            <a:r>
              <a:rPr lang="en-US" sz="2000" dirty="0" err="1">
                <a:solidFill>
                  <a:srgbClr val="FDF5F1"/>
                </a:solidFill>
                <a:latin typeface="Century Gothic Paneuropean"/>
                <a:ea typeface="Century Gothic Paneuropean"/>
                <a:cs typeface="Century Gothic Paneuropean"/>
                <a:sym typeface="Century Gothic Paneuropean"/>
              </a:rPr>
              <a:t>Blieskastel</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folgenden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Zuständigkeitsbereich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a:solidFill>
                  <a:srgbClr val="C9F635"/>
                </a:solidFill>
                <a:latin typeface="Century Gothic Paneuropean"/>
                <a:ea typeface="Century Gothic Paneuropean"/>
                <a:cs typeface="Century Gothic Paneuropean"/>
                <a:sym typeface="Century Gothic Paneuropean"/>
              </a:rPr>
              <a: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Der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Bezirk</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des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Staatlichen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Forstamtes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Blieskastel</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ist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das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Gebiet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Städte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Blieskastel</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und St.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Ingbert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sowie</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Gemeinden</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Gersheim und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Mandelbachtal</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Der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Sitz</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des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Amtes</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a:t>
            </a:r>
            <a:r>
              <a:rPr lang="en-US" sz="2000" i="1" dirty="0" err="1">
                <a:solidFill>
                  <a:srgbClr val="C9F635"/>
                </a:solidFill>
                <a:latin typeface="Century Gothic Paneuropean Italics"/>
                <a:ea typeface="Century Gothic Paneuropean Italics"/>
                <a:cs typeface="Century Gothic Paneuropean Italics"/>
                <a:sym typeface="Century Gothic Paneuropean Italics"/>
              </a:rPr>
              <a:t>ist</a:t>
            </a:r>
            <a:r>
              <a:rPr lang="en-US" sz="2000" i="1" dirty="0">
                <a:solidFill>
                  <a:srgbClr val="C9F635"/>
                </a:solidFill>
                <a:latin typeface="Century Gothic Paneuropean Italics"/>
                <a:ea typeface="Century Gothic Paneuropean Italics"/>
                <a:cs typeface="Century Gothic Paneuropean Italics"/>
                <a:sym typeface="Century Gothic Paneuropean Italics"/>
              </a:rPr>
              <a:t> in Blieskaste</a:t>
            </a:r>
            <a:r>
              <a:rPr lang="en-US" sz="2000" dirty="0">
                <a:solidFill>
                  <a:srgbClr val="C9F635"/>
                </a:solidFill>
                <a:latin typeface="Century Gothic Paneuropean"/>
                <a:ea typeface="Century Gothic Paneuropean"/>
                <a:cs typeface="Century Gothic Paneuropean"/>
                <a:sym typeface="Century Gothic Paneuropean"/>
              </a:rPr>
              <a:t>l.“</a:t>
            </a:r>
            <a:r>
              <a:rPr lang="en-US" sz="2000" baseline="30000" dirty="0">
                <a:solidFill>
                  <a:srgbClr val="C9F635"/>
                </a:solidFill>
                <a:latin typeface="Century Gothic Paneuropean"/>
                <a:ea typeface="Century Gothic Paneuropean"/>
                <a:cs typeface="Century Gothic Paneuropean"/>
                <a:sym typeface="Century Gothic Paneuropean"/>
              </a:rPr>
              <a:t>50</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5170041" y="4634596"/>
            <a:ext cx="3813892" cy="381389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4931" b="-24931"/>
              </a:stretch>
            </a:blipFill>
          </p:spPr>
        </p:sp>
      </p:grpSp>
      <p:grpSp>
        <p:nvGrpSpPr>
          <p:cNvPr id="5" name="Group 5"/>
          <p:cNvGrpSpPr/>
          <p:nvPr/>
        </p:nvGrpSpPr>
        <p:grpSpPr>
          <a:xfrm>
            <a:off x="13445467" y="4634596"/>
            <a:ext cx="3813892" cy="381389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31" r="-24931"/>
              </a:stretch>
            </a:blipFill>
          </p:spPr>
        </p:sp>
      </p:grpSp>
      <p:grpSp>
        <p:nvGrpSpPr>
          <p:cNvPr id="7" name="Group 7"/>
          <p:cNvGrpSpPr/>
          <p:nvPr/>
        </p:nvGrpSpPr>
        <p:grpSpPr>
          <a:xfrm>
            <a:off x="9307724" y="4634596"/>
            <a:ext cx="3813892" cy="381389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136" r="-25136"/>
              </a:stretch>
            </a:blipFill>
          </p:spPr>
        </p:sp>
      </p:grpSp>
      <p:sp>
        <p:nvSpPr>
          <p:cNvPr id="9" name="TextBox 9"/>
          <p:cNvSpPr txBox="1"/>
          <p:nvPr/>
        </p:nvSpPr>
        <p:spPr>
          <a:xfrm>
            <a:off x="1092122" y="1343074"/>
            <a:ext cx="7297503" cy="2102148"/>
          </a:xfrm>
          <a:prstGeom prst="rect">
            <a:avLst/>
          </a:prstGeom>
        </p:spPr>
        <p:txBody>
          <a:bodyPr lIns="0" tIns="0" rIns="0" bIns="0" rtlCol="0" anchor="t">
            <a:spAutoFit/>
          </a:bodyPr>
          <a:lstStyle/>
          <a:p>
            <a:pPr algn="just">
              <a:lnSpc>
                <a:spcPts val="2800"/>
              </a:lnSpc>
            </a:pPr>
            <a:r>
              <a:rPr lang="en-US" sz="2000" dirty="0" err="1">
                <a:solidFill>
                  <a:srgbClr val="C9F635"/>
                </a:solidFill>
                <a:latin typeface="Century Gothic Paneuropean"/>
                <a:ea typeface="Century Gothic Paneuropean"/>
                <a:cs typeface="Century Gothic Paneuropean"/>
                <a:sym typeface="Century Gothic Paneuropean"/>
              </a:rPr>
              <a:t>Heute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erstreckt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sich</a:t>
            </a:r>
            <a:r>
              <a:rPr lang="en-US" sz="2000" dirty="0">
                <a:solidFill>
                  <a:srgbClr val="C9F635"/>
                </a:solidFill>
                <a:latin typeface="Century Gothic Paneuropean"/>
                <a:ea typeface="Century Gothic Paneuropean"/>
                <a:cs typeface="Century Gothic Paneuropean"/>
                <a:sym typeface="Century Gothic Paneuropean"/>
              </a:rPr>
              <a:t> der Stadtwald </a:t>
            </a:r>
            <a:r>
              <a:rPr lang="en-US" sz="2000" dirty="0" err="1">
                <a:solidFill>
                  <a:srgbClr val="C9F635"/>
                </a:solidFill>
                <a:latin typeface="Century Gothic Paneuropean"/>
                <a:ea typeface="Century Gothic Paneuropean"/>
                <a:cs typeface="Century Gothic Paneuropean"/>
                <a:sym typeface="Century Gothic Paneuropean"/>
              </a:rPr>
              <a:t>Blieskastel</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über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eine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Fläche</a:t>
            </a:r>
            <a:r>
              <a:rPr lang="en-US" sz="2000" dirty="0">
                <a:solidFill>
                  <a:srgbClr val="C9F635"/>
                </a:solidFill>
                <a:latin typeface="Century Gothic Paneuropean"/>
                <a:ea typeface="Century Gothic Paneuropean"/>
                <a:cs typeface="Century Gothic Paneuropean"/>
                <a:sym typeface="Century Gothic Paneuropean"/>
              </a:rPr>
              <a:t> von ca. 2.000 </a:t>
            </a:r>
            <a:r>
              <a:rPr lang="en-US" sz="2000" dirty="0" err="1">
                <a:solidFill>
                  <a:srgbClr val="C9F635"/>
                </a:solidFill>
                <a:latin typeface="Century Gothic Paneuropean"/>
                <a:ea typeface="Century Gothic Paneuropean"/>
                <a:cs typeface="Century Gothic Paneuropean"/>
                <a:sym typeface="Century Gothic Paneuropean"/>
              </a:rPr>
              <a:t>Hektar</a:t>
            </a:r>
            <a:r>
              <a:rPr lang="en-US" sz="2000" dirty="0">
                <a:solidFill>
                  <a:srgbClr val="C9F635"/>
                </a:solidFill>
                <a:latin typeface="Century Gothic Paneuropean"/>
                <a:ea typeface="Century Gothic Paneuropean"/>
                <a:cs typeface="Century Gothic Paneuropean"/>
                <a:sym typeface="Century Gothic Paneuropean"/>
              </a:rPr>
              <a:t>, die auf Basis </a:t>
            </a:r>
            <a:r>
              <a:rPr lang="en-US" sz="2000" dirty="0" err="1">
                <a:solidFill>
                  <a:srgbClr val="C9F635"/>
                </a:solidFill>
                <a:latin typeface="Century Gothic Paneuropean"/>
                <a:ea typeface="Century Gothic Paneuropean"/>
                <a:cs typeface="Century Gothic Paneuropean"/>
                <a:sym typeface="Century Gothic Paneuropean"/>
              </a:rPr>
              <a:t>eines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naturnahen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Waldbaus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bewirtschaftet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wird</a:t>
            </a:r>
            <a:r>
              <a:rPr lang="en-US" sz="2000" dirty="0">
                <a:solidFill>
                  <a:srgbClr val="C9F635"/>
                </a:solidFill>
                <a:latin typeface="Century Gothic Paneuropean"/>
                <a:ea typeface="Century Gothic Paneuropean"/>
                <a:cs typeface="Century Gothic Paneuropean"/>
                <a:sym typeface="Century Gothic Paneuropean"/>
              </a:rPr>
              <a: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Dabei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orientiert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an </a:t>
            </a:r>
            <a:r>
              <a:rPr lang="en-US" sz="2000" dirty="0" err="1">
                <a:solidFill>
                  <a:srgbClr val="FFFFFF"/>
                </a:solidFill>
                <a:latin typeface="Century Gothic Paneuropean"/>
                <a:ea typeface="Century Gothic Paneuropean"/>
                <a:cs typeface="Century Gothic Paneuropean"/>
                <a:sym typeface="Century Gothic Paneuropean"/>
              </a:rPr>
              <a:t>natürlichen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Prozessen</a:t>
            </a:r>
            <a:r>
              <a:rPr lang="en-US" sz="2000" dirty="0">
                <a:solidFill>
                  <a:srgbClr val="FFFFFF"/>
                </a:solidFill>
                <a:latin typeface="Century Gothic Paneuropean"/>
                <a:ea typeface="Century Gothic Paneuropean"/>
                <a:cs typeface="Century Gothic Paneuropean"/>
                <a:sym typeface="Century Gothic Paneuropean"/>
              </a:rPr>
              <a:t> im Wald, </a:t>
            </a:r>
            <a:r>
              <a:rPr lang="en-US" sz="2000" dirty="0" err="1">
                <a:solidFill>
                  <a:srgbClr val="FFFFFF"/>
                </a:solidFill>
                <a:latin typeface="Century Gothic Paneuropean"/>
                <a:ea typeface="Century Gothic Paneuropean"/>
                <a:cs typeface="Century Gothic Paneuropean"/>
                <a:sym typeface="Century Gothic Paneuropean"/>
              </a:rPr>
              <a:t>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z.B</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Naturverjüngung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Erhalt</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Totholz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Lebensraum für Flora und Fauna. </a:t>
            </a:r>
            <a:r>
              <a:rPr lang="en-US" sz="2000" dirty="0">
                <a:solidFill>
                  <a:srgbClr val="FDF5F1"/>
                </a:solidFill>
                <a:latin typeface="Century Gothic Paneuropean"/>
                <a:ea typeface="Century Gothic Paneuropean"/>
                <a:cs typeface="Century Gothic Paneuropean"/>
                <a:sym typeface="Century Gothic Paneuropean"/>
              </a:rPr>
              <a:t> </a:t>
            </a:r>
          </a:p>
        </p:txBody>
      </p:sp>
      <p:sp>
        <p:nvSpPr>
          <p:cNvPr id="10" name="Freeform 10"/>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TextBox 11"/>
          <p:cNvSpPr txBox="1"/>
          <p:nvPr/>
        </p:nvSpPr>
        <p:spPr>
          <a:xfrm>
            <a:off x="9307724" y="1309152"/>
            <a:ext cx="7777554" cy="2454622"/>
          </a:xfrm>
          <a:prstGeom prst="rect">
            <a:avLst/>
          </a:prstGeom>
        </p:spPr>
        <p:txBody>
          <a:bodyPr lIns="0" tIns="0" rIns="0" bIns="0" rtlCol="0" anchor="t">
            <a:spAutoFit/>
          </a:bodyPr>
          <a:lstStyle/>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Auswahl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standortgerechter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Baumarten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Verzicht</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Monokulturen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soll</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Bestand</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widerstandsfähiger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gegenüber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wechselnden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Umweltbedingungen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Schädlingen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werden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lassen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Ziel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naturnahen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Bewirtschaftung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ist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es</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wirtschaftlichen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ökologischen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sozialen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Funktionen</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Waldes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artgerechten</a:t>
            </a:r>
            <a:r>
              <a:rPr lang="en-US" sz="2000" dirty="0">
                <a:solidFill>
                  <a:srgbClr val="FFFFFF"/>
                </a:solidFill>
                <a:latin typeface="Century Gothic Paneuropean"/>
                <a:ea typeface="Century Gothic Paneuropean"/>
                <a:cs typeface="Century Gothic Paneuropean"/>
                <a:sym typeface="Century Gothic Paneuropean"/>
              </a:rPr>
              <a:t> Lebensraum für </a:t>
            </a:r>
            <a:r>
              <a:rPr lang="en-US" sz="2000" dirty="0" err="1">
                <a:solidFill>
                  <a:srgbClr val="FFFFFF"/>
                </a:solidFill>
                <a:latin typeface="Century Gothic Paneuropean"/>
                <a:ea typeface="Century Gothic Paneuropean"/>
                <a:cs typeface="Century Gothic Paneuropean"/>
                <a:sym typeface="Century Gothic Paneuropean"/>
              </a:rPr>
              <a:t>Tiere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Pflanzen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wahren</a:t>
            </a:r>
            <a:r>
              <a:rPr lang="en-US" sz="2000"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789528" y="990600"/>
            <a:ext cx="7581900" cy="2872581"/>
          </a:xfrm>
          <a:prstGeom prst="rect">
            <a:avLst/>
          </a:prstGeom>
        </p:spPr>
        <p:txBody>
          <a:bodyPr wrap="square" lIns="0" tIns="0" rIns="0" bIns="0" rtlCol="0" anchor="t">
            <a:spAutoFit/>
          </a:bodyPr>
          <a:lstStyle/>
          <a:p>
            <a:pPr algn="just">
              <a:lnSpc>
                <a:spcPts val="2800"/>
              </a:lnSpc>
            </a:pPr>
            <a:r>
              <a:rPr lang="en-US" sz="2000" dirty="0">
                <a:solidFill>
                  <a:srgbClr val="C9F635"/>
                </a:solidFill>
                <a:latin typeface="Century Gothic Paneuropean"/>
                <a:ea typeface="Century Gothic Paneuropean"/>
                <a:cs typeface="Century Gothic Paneuropean"/>
                <a:sym typeface="Century Gothic Paneuropean"/>
              </a:rPr>
              <a:t>Der Blieskasteler Stadtwald </a:t>
            </a:r>
            <a:r>
              <a:rPr lang="en-US" sz="2000" dirty="0" err="1">
                <a:solidFill>
                  <a:srgbClr val="C9F635"/>
                </a:solidFill>
                <a:latin typeface="Century Gothic Paneuropean"/>
                <a:ea typeface="Century Gothic Paneuropean"/>
                <a:cs typeface="Century Gothic Paneuropean"/>
                <a:sym typeface="Century Gothic Paneuropean"/>
              </a:rPr>
              <a:t>besteht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zum</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größten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Teil</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aus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Laubmischwald</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mit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Buchen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vorherrschender</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Baumart</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Daneben</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wird</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seit</a:t>
            </a:r>
            <a:r>
              <a:rPr lang="en-US" sz="2000" dirty="0">
                <a:solidFill>
                  <a:srgbClr val="C9F635"/>
                </a:solidFill>
                <a:latin typeface="Century Gothic Paneuropean"/>
                <a:ea typeface="Century Gothic Paneuropean"/>
                <a:cs typeface="Century Gothic Paneuropean"/>
                <a:sym typeface="Century Gothic Paneuropean"/>
              </a:rPr>
              <a:t> den 1950er </a:t>
            </a:r>
            <a:r>
              <a:rPr lang="en-US" sz="2000" dirty="0" err="1">
                <a:solidFill>
                  <a:srgbClr val="C9F635"/>
                </a:solidFill>
                <a:latin typeface="Century Gothic Paneuropean"/>
                <a:ea typeface="Century Gothic Paneuropean"/>
                <a:cs typeface="Century Gothic Paneuropean"/>
                <a:sym typeface="Century Gothic Paneuropean"/>
              </a:rPr>
              <a:t>Jahren</a:t>
            </a:r>
            <a:r>
              <a:rPr lang="en-US" sz="2000" dirty="0">
                <a:solidFill>
                  <a:srgbClr val="C9F635"/>
                </a:solidFill>
                <a:latin typeface="Century Gothic Paneuropean"/>
                <a:ea typeface="Century Gothic Paneuropean"/>
                <a:cs typeface="Century Gothic Paneuropean"/>
                <a:sym typeface="Century Gothic Paneuropean"/>
              </a:rPr>
              <a:t> die </a:t>
            </a:r>
            <a:r>
              <a:rPr lang="en-US" sz="2000" dirty="0" err="1">
                <a:solidFill>
                  <a:srgbClr val="C9F635"/>
                </a:solidFill>
                <a:latin typeface="Century Gothic Paneuropean"/>
                <a:ea typeface="Century Gothic Paneuropean"/>
                <a:cs typeface="Century Gothic Paneuropean"/>
                <a:sym typeface="Century Gothic Paneuropean"/>
              </a:rPr>
              <a:t>Verbreitung</a:t>
            </a:r>
            <a:r>
              <a:rPr lang="en-US" sz="2000" dirty="0">
                <a:solidFill>
                  <a:srgbClr val="C9F635"/>
                </a:solidFill>
                <a:latin typeface="Century Gothic Paneuropean"/>
                <a:ea typeface="Century Gothic Paneuropean"/>
                <a:cs typeface="Century Gothic Paneuropean"/>
                <a:sym typeface="Century Gothic Paneuropean"/>
              </a:rPr>
              <a:t> von </a:t>
            </a:r>
            <a:r>
              <a:rPr lang="en-US" sz="2000" dirty="0" err="1">
                <a:solidFill>
                  <a:srgbClr val="C9F635"/>
                </a:solidFill>
                <a:latin typeface="Century Gothic Paneuropean"/>
                <a:ea typeface="Century Gothic Paneuropean"/>
                <a:cs typeface="Century Gothic Paneuropean"/>
                <a:sym typeface="Century Gothic Paneuropean"/>
              </a:rPr>
              <a:t>Birkenwertholz</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gefördert</a:t>
            </a:r>
            <a:r>
              <a:rPr lang="en-US" sz="2000" dirty="0">
                <a:solidFill>
                  <a:srgbClr val="C9F635"/>
                </a:solidFill>
                <a:latin typeface="Century Gothic Paneuropean"/>
                <a:ea typeface="Century Gothic Paneuropean"/>
                <a:cs typeface="Century Gothic Paneuropean"/>
                <a:sym typeface="Century Gothic Paneuropean"/>
              </a:rPr>
              <a:t>.</a:t>
            </a:r>
            <a:r>
              <a:rPr lang="en-US" sz="2000" dirty="0">
                <a:solidFill>
                  <a:srgbClr val="FDF5F1"/>
                </a:solidFill>
                <a:latin typeface="Century Gothic Paneuropean"/>
                <a:ea typeface="Century Gothic Paneuropean"/>
                <a:cs typeface="Century Gothic Paneuropean"/>
                <a:sym typeface="Century Gothic Paneuropean"/>
              </a:rPr>
              <a:t> Das </a:t>
            </a:r>
            <a:r>
              <a:rPr lang="en-US" sz="2000" dirty="0" err="1">
                <a:solidFill>
                  <a:srgbClr val="FDF5F1"/>
                </a:solidFill>
                <a:latin typeface="Century Gothic Paneuropean"/>
                <a:ea typeface="Century Gothic Paneuropean"/>
                <a:cs typeface="Century Gothic Paneuropean"/>
                <a:sym typeface="Century Gothic Paneuropean"/>
              </a:rPr>
              <a:t>Verdienst</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heute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zahlreich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vorkommenden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großkronigen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Birken</a:t>
            </a:r>
            <a:r>
              <a:rPr lang="en-US" sz="2000" dirty="0">
                <a:solidFill>
                  <a:srgbClr val="FDF5F1"/>
                </a:solidFill>
                <a:latin typeface="Century Gothic Paneuropean"/>
                <a:ea typeface="Century Gothic Paneuropean"/>
                <a:cs typeface="Century Gothic Paneuropean"/>
                <a:sym typeface="Century Gothic Paneuropean"/>
              </a:rPr>
              <a:t> im Stadtwald </a:t>
            </a:r>
            <a:r>
              <a:rPr lang="en-US" sz="2000" dirty="0" err="1">
                <a:solidFill>
                  <a:srgbClr val="FDF5F1"/>
                </a:solidFill>
                <a:latin typeface="Century Gothic Paneuropean"/>
                <a:ea typeface="Century Gothic Paneuropean"/>
                <a:cs typeface="Century Gothic Paneuropean"/>
                <a:sym typeface="Century Gothic Paneuropean"/>
              </a:rPr>
              <a:t>gebührt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Oberforstmeister</a:t>
            </a:r>
            <a:r>
              <a:rPr lang="en-US" sz="2000" dirty="0">
                <a:solidFill>
                  <a:srgbClr val="FDF5F1"/>
                </a:solidFill>
                <a:latin typeface="Century Gothic Paneuropean"/>
                <a:ea typeface="Century Gothic Paneuropean"/>
                <a:cs typeface="Century Gothic Paneuropean"/>
                <a:sym typeface="Century Gothic Paneuropean"/>
              </a:rPr>
              <a:t> Adolf </a:t>
            </a:r>
            <a:r>
              <a:rPr lang="en-US" sz="2000" dirty="0" err="1">
                <a:solidFill>
                  <a:srgbClr val="FDF5F1"/>
                </a:solidFill>
                <a:latin typeface="Century Gothic Paneuropean"/>
                <a:ea typeface="Century Gothic Paneuropean"/>
                <a:cs typeface="Century Gothic Paneuropean"/>
                <a:sym typeface="Century Gothic Paneuropean"/>
              </a:rPr>
              <a:t>Schwalb</a:t>
            </a:r>
            <a:r>
              <a:rPr lang="en-US" sz="2000" dirty="0">
                <a:solidFill>
                  <a:srgbClr val="FDF5F1"/>
                </a:solidFill>
                <a:latin typeface="Century Gothic Paneuropean"/>
                <a:ea typeface="Century Gothic Paneuropean"/>
                <a:cs typeface="Century Gothic Paneuropean"/>
                <a:sym typeface="Century Gothic Paneuropean"/>
              </a:rPr>
              <a:t>, der </a:t>
            </a:r>
            <a:r>
              <a:rPr lang="en-US" sz="2000" dirty="0" err="1">
                <a:solidFill>
                  <a:srgbClr val="FDF5F1"/>
                </a:solidFill>
                <a:latin typeface="Century Gothic Paneuropean"/>
                <a:ea typeface="Century Gothic Paneuropean"/>
                <a:cs typeface="Century Gothic Paneuropean"/>
                <a:sym typeface="Century Gothic Paneuropean"/>
              </a:rPr>
              <a:t>sich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während</a:t>
            </a:r>
            <a:r>
              <a:rPr lang="en-US" sz="2000" dirty="0">
                <a:solidFill>
                  <a:srgbClr val="FDF5F1"/>
                </a:solidFill>
                <a:latin typeface="Century Gothic Paneuropean"/>
                <a:ea typeface="Century Gothic Paneuropean"/>
                <a:cs typeface="Century Gothic Paneuropean"/>
                <a:sym typeface="Century Gothic Paneuropean"/>
              </a:rPr>
              <a:t> seiner </a:t>
            </a:r>
            <a:r>
              <a:rPr lang="en-US" sz="2000" dirty="0" err="1">
                <a:solidFill>
                  <a:srgbClr val="FDF5F1"/>
                </a:solidFill>
                <a:latin typeface="Century Gothic Paneuropean"/>
                <a:ea typeface="Century Gothic Paneuropean"/>
                <a:cs typeface="Century Gothic Paneuropean"/>
                <a:sym typeface="Century Gothic Paneuropean"/>
              </a:rPr>
              <a:t>Zeit</a:t>
            </a:r>
            <a:r>
              <a:rPr lang="en-US" sz="2000" dirty="0">
                <a:solidFill>
                  <a:srgbClr val="FDF5F1"/>
                </a:solidFill>
                <a:latin typeface="Century Gothic Paneuropean"/>
                <a:ea typeface="Century Gothic Paneuropean"/>
                <a:cs typeface="Century Gothic Paneuropean"/>
                <a:sym typeface="Century Gothic Paneuropean"/>
              </a:rPr>
              <a:t> in </a:t>
            </a:r>
            <a:r>
              <a:rPr lang="en-US" sz="2000" dirty="0" err="1">
                <a:solidFill>
                  <a:srgbClr val="FDF5F1"/>
                </a:solidFill>
                <a:latin typeface="Century Gothic Paneuropean"/>
                <a:ea typeface="Century Gothic Paneuropean"/>
                <a:cs typeface="Century Gothic Paneuropean"/>
                <a:sym typeface="Century Gothic Paneuropean"/>
              </a:rPr>
              <a:t>Blieskastel</a:t>
            </a:r>
            <a:r>
              <a:rPr lang="en-US" sz="2000" dirty="0">
                <a:solidFill>
                  <a:srgbClr val="FDF5F1"/>
                </a:solidFill>
                <a:latin typeface="Century Gothic Paneuropean"/>
                <a:ea typeface="Century Gothic Paneuropean"/>
                <a:cs typeface="Century Gothic Paneuropean"/>
                <a:sym typeface="Century Gothic Paneuropean"/>
              </a:rPr>
              <a:t> (1948-1972) </a:t>
            </a:r>
            <a:r>
              <a:rPr lang="en-US" sz="2000" dirty="0" err="1">
                <a:solidFill>
                  <a:srgbClr val="FDF5F1"/>
                </a:solidFill>
                <a:latin typeface="Century Gothic Paneuropean"/>
                <a:ea typeface="Century Gothic Paneuropean"/>
                <a:cs typeface="Century Gothic Paneuropean"/>
                <a:sym typeface="Century Gothic Paneuropean"/>
              </a:rPr>
              <a:t>intensiv</a:t>
            </a:r>
            <a:r>
              <a:rPr lang="en-US" sz="2000" dirty="0">
                <a:solidFill>
                  <a:srgbClr val="FDF5F1"/>
                </a:solidFill>
                <a:latin typeface="Century Gothic Paneuropean"/>
                <a:ea typeface="Century Gothic Paneuropean"/>
                <a:cs typeface="Century Gothic Paneuropean"/>
                <a:sym typeface="Century Gothic Paneuropean"/>
              </a:rPr>
              <a:t> um die </a:t>
            </a:r>
            <a:r>
              <a:rPr lang="en-US" sz="2000" dirty="0" err="1">
                <a:solidFill>
                  <a:srgbClr val="FDF5F1"/>
                </a:solidFill>
                <a:latin typeface="Century Gothic Paneuropean"/>
                <a:ea typeface="Century Gothic Paneuropean"/>
                <a:cs typeface="Century Gothic Paneuropean"/>
                <a:sym typeface="Century Gothic Paneuropean"/>
              </a:rPr>
              <a:t>heranwachsenden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Bäume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bemühte</a:t>
            </a:r>
            <a:r>
              <a:rPr lang="en-US" sz="2000" dirty="0">
                <a:solidFill>
                  <a:srgbClr val="FDF5F1"/>
                </a:solidFill>
                <a:latin typeface="Century Gothic Paneuropean"/>
                <a:ea typeface="Century Gothic Paneuropean"/>
                <a:cs typeface="Century Gothic Paneuropean"/>
                <a:sym typeface="Century Gothic Paneuropean"/>
              </a:rPr>
              <a:t>. </a:t>
            </a:r>
          </a:p>
        </p:txBody>
      </p:sp>
      <p:grpSp>
        <p:nvGrpSpPr>
          <p:cNvPr id="4" name="Group 4"/>
          <p:cNvGrpSpPr/>
          <p:nvPr/>
        </p:nvGrpSpPr>
        <p:grpSpPr>
          <a:xfrm>
            <a:off x="5170041" y="4586553"/>
            <a:ext cx="3813892" cy="381389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31" r="-24931"/>
              </a:stretch>
            </a:blipFill>
          </p:spPr>
        </p:sp>
      </p:grpSp>
      <p:grpSp>
        <p:nvGrpSpPr>
          <p:cNvPr id="6" name="Group 6"/>
          <p:cNvGrpSpPr/>
          <p:nvPr/>
        </p:nvGrpSpPr>
        <p:grpSpPr>
          <a:xfrm>
            <a:off x="13445408" y="4586553"/>
            <a:ext cx="3813892" cy="38138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4859" b="-24859"/>
              </a:stretch>
            </a:blipFill>
          </p:spPr>
        </p:sp>
      </p:grpSp>
      <p:grpSp>
        <p:nvGrpSpPr>
          <p:cNvPr id="8" name="Group 8"/>
          <p:cNvGrpSpPr/>
          <p:nvPr/>
        </p:nvGrpSpPr>
        <p:grpSpPr>
          <a:xfrm>
            <a:off x="9307783" y="4586553"/>
            <a:ext cx="3813892" cy="381389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931" r="-24931"/>
              </a:stretch>
            </a:blipFill>
          </p:spPr>
        </p:sp>
      </p:grpSp>
      <p:sp>
        <p:nvSpPr>
          <p:cNvPr id="10" name="Freeform 10"/>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TextBox 11"/>
          <p:cNvSpPr txBox="1"/>
          <p:nvPr/>
        </p:nvSpPr>
        <p:spPr>
          <a:xfrm>
            <a:off x="9393608" y="990600"/>
            <a:ext cx="8103599" cy="1436291"/>
          </a:xfrm>
          <a:prstGeom prst="rect">
            <a:avLst/>
          </a:prstGeom>
        </p:spPr>
        <p:txBody>
          <a:bodyPr wrap="square" lIns="0" tIns="0" rIns="0" bIns="0" rtlCol="0" anchor="t">
            <a:spAutoFit/>
          </a:bodyPr>
          <a:lstStyle/>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Entgegen</a:t>
            </a:r>
            <a:r>
              <a:rPr lang="en-US" sz="2000" dirty="0">
                <a:solidFill>
                  <a:srgbClr val="FFFFFF"/>
                </a:solidFill>
                <a:latin typeface="Century Gothic Paneuropean"/>
                <a:ea typeface="Century Gothic Paneuropean"/>
                <a:cs typeface="Century Gothic Paneuropean"/>
                <a:sym typeface="Century Gothic Paneuropean"/>
              </a:rPr>
              <a:t> den </a:t>
            </a:r>
            <a:r>
              <a:rPr lang="en-US" sz="2000" dirty="0" err="1">
                <a:solidFill>
                  <a:srgbClr val="FFFFFF"/>
                </a:solidFill>
                <a:latin typeface="Century Gothic Paneuropean"/>
                <a:ea typeface="Century Gothic Paneuropean"/>
                <a:cs typeface="Century Gothic Paneuropean"/>
                <a:sym typeface="Century Gothic Paneuropean"/>
              </a:rPr>
              <a:t>damals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Wiederaufforstungsmaßnahmen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schnellwachsenden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Fichten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Pappeln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setzte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Schwalb</a:t>
            </a:r>
            <a:r>
              <a:rPr lang="en-US" sz="2000" dirty="0">
                <a:solidFill>
                  <a:srgbClr val="FFFFFF"/>
                </a:solidFill>
                <a:latin typeface="Century Gothic Paneuropean"/>
                <a:ea typeface="Century Gothic Paneuropean"/>
                <a:cs typeface="Century Gothic Paneuropean"/>
                <a:sym typeface="Century Gothic Paneuropean"/>
              </a:rPr>
              <a:t> auf den </a:t>
            </a:r>
            <a:r>
              <a:rPr lang="en-US" sz="2000" dirty="0" err="1">
                <a:solidFill>
                  <a:srgbClr val="FFFFFF"/>
                </a:solidFill>
                <a:latin typeface="Century Gothic Paneuropean"/>
                <a:ea typeface="Century Gothic Paneuropean"/>
                <a:cs typeface="Century Gothic Paneuropean"/>
                <a:sym typeface="Century Gothic Paneuropean"/>
              </a:rPr>
              <a:t>Anbau</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Wertholz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Neben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Birken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bezog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jeweiligen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Standort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passenden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Baumarten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a:t>
            </a:r>
            <a:r>
              <a:rPr lang="en-US" sz="2000" dirty="0">
                <a:solidFill>
                  <a:srgbClr val="FFFFFF"/>
                </a:solidFill>
                <a:latin typeface="Century Gothic Paneuropean"/>
                <a:ea typeface="Century Gothic Paneuropean"/>
                <a:cs typeface="Century Gothic Paneuropean"/>
                <a:sym typeface="Century Gothic Paneuropean"/>
              </a:rPr>
              <a:t>. </a:t>
            </a:r>
            <a:r>
              <a:rPr lang="en-US" sz="2000" baseline="30000" dirty="0" smtClean="0">
                <a:solidFill>
                  <a:srgbClr val="FFFFFF"/>
                </a:solidFill>
                <a:latin typeface="Century Gothic Paneuropean"/>
                <a:ea typeface="Century Gothic Paneuropean"/>
                <a:cs typeface="Century Gothic Paneuropean"/>
                <a:sym typeface="Century Gothic Paneuropean"/>
              </a:rPr>
              <a:t>51</a:t>
            </a:r>
            <a:r>
              <a:rPr lang="en-US" sz="2000" dirty="0" smtClean="0">
                <a:solidFill>
                  <a:srgbClr val="FFFFFF"/>
                </a:solidFill>
                <a:latin typeface="Century Gothic Paneuropean"/>
                <a:ea typeface="Century Gothic Paneuropean"/>
                <a:cs typeface="Century Gothic Paneuropean"/>
                <a:sym typeface="Century Gothic Paneuropean"/>
              </a:rPr>
              <a:t> </a:t>
            </a:r>
            <a:endParaRPr lang="en-US" sz="200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3445784" y="4490469"/>
            <a:ext cx="3813892" cy="381389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24931" b="-24931"/>
              </a:stretch>
            </a:blipFill>
          </p:spPr>
        </p:sp>
      </p:grpSp>
      <p:grpSp>
        <p:nvGrpSpPr>
          <p:cNvPr id="5" name="Group 5"/>
          <p:cNvGrpSpPr/>
          <p:nvPr/>
        </p:nvGrpSpPr>
        <p:grpSpPr>
          <a:xfrm>
            <a:off x="5037327" y="4490469"/>
            <a:ext cx="3813892" cy="381389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24931" b="-24931"/>
              </a:stretch>
            </a:blipFill>
          </p:spPr>
        </p:sp>
      </p:grpSp>
      <p:grpSp>
        <p:nvGrpSpPr>
          <p:cNvPr id="7" name="Group 7"/>
          <p:cNvGrpSpPr/>
          <p:nvPr/>
        </p:nvGrpSpPr>
        <p:grpSpPr>
          <a:xfrm>
            <a:off x="9241367" y="4490469"/>
            <a:ext cx="3813892" cy="381389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082" r="-34011"/>
              </a:stretch>
            </a:blipFill>
          </p:spPr>
        </p:sp>
      </p:grpSp>
      <p:sp>
        <p:nvSpPr>
          <p:cNvPr id="9" name="Freeform 9"/>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898317" y="1303982"/>
            <a:ext cx="7123949" cy="1436291"/>
          </a:xfrm>
          <a:prstGeom prst="rect">
            <a:avLst/>
          </a:prstGeom>
        </p:spPr>
        <p:txBody>
          <a:bodyPr wrap="square" lIns="0" tIns="0" rIns="0" bIns="0" rtlCol="0" anchor="t">
            <a:spAutoFit/>
          </a:bodyPr>
          <a:lstStyle/>
          <a:p>
            <a:pPr algn="just">
              <a:lnSpc>
                <a:spcPts val="2800"/>
              </a:lnSpc>
              <a:spcBef>
                <a:spcPct val="0"/>
              </a:spcBef>
            </a:pPr>
            <a:r>
              <a:rPr lang="en-US" sz="2000" dirty="0">
                <a:solidFill>
                  <a:srgbClr val="FDF5F1"/>
                </a:solidFill>
                <a:latin typeface="Century Gothic Paneuropean"/>
                <a:ea typeface="Century Gothic Paneuropean"/>
                <a:cs typeface="Century Gothic Paneuropean"/>
                <a:sym typeface="Century Gothic Paneuropean"/>
              </a:rPr>
              <a:t>Die </a:t>
            </a:r>
            <a:r>
              <a:rPr lang="en-US" sz="2000" dirty="0" err="1">
                <a:solidFill>
                  <a:srgbClr val="FDF5F1"/>
                </a:solidFill>
                <a:latin typeface="Century Gothic Paneuropean"/>
                <a:ea typeface="Century Gothic Paneuropean"/>
                <a:cs typeface="Century Gothic Paneuropean"/>
                <a:sym typeface="Century Gothic Paneuropean"/>
              </a:rPr>
              <a:t>gesamte</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Fläche</a:t>
            </a:r>
            <a:r>
              <a:rPr lang="en-US" sz="2000" dirty="0">
                <a:solidFill>
                  <a:srgbClr val="FDF5F1"/>
                </a:solidFill>
                <a:latin typeface="Century Gothic Paneuropean"/>
                <a:ea typeface="Century Gothic Paneuropean"/>
                <a:cs typeface="Century Gothic Paneuropean"/>
                <a:sym typeface="Century Gothic Paneuropean"/>
              </a:rPr>
              <a:t> des </a:t>
            </a:r>
            <a:r>
              <a:rPr lang="en-US" sz="2000" dirty="0" err="1">
                <a:solidFill>
                  <a:srgbClr val="FDF5F1"/>
                </a:solidFill>
                <a:latin typeface="Century Gothic Paneuropean"/>
                <a:ea typeface="Century Gothic Paneuropean"/>
                <a:cs typeface="Century Gothic Paneuropean"/>
                <a:sym typeface="Century Gothic Paneuropean"/>
              </a:rPr>
              <a:t>heutigen</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Stadtwaldes</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ist</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nach</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dem</a:t>
            </a:r>
            <a:r>
              <a:rPr lang="en-US" sz="2000" dirty="0">
                <a:solidFill>
                  <a:srgbClr val="FDF5F1"/>
                </a:solidFill>
                <a:latin typeface="Century Gothic Paneuropean"/>
                <a:ea typeface="Century Gothic Paneuropean"/>
                <a:cs typeface="Century Gothic Paneuropean"/>
                <a:sym typeface="Century Gothic Paneuropean"/>
              </a:rPr>
              <a:t> </a:t>
            </a:r>
            <a:r>
              <a:rPr lang="en-US" sz="2000" dirty="0" err="1">
                <a:solidFill>
                  <a:srgbClr val="FDF5F1"/>
                </a:solidFill>
                <a:latin typeface="Century Gothic Paneuropean"/>
                <a:ea typeface="Century Gothic Paneuropean"/>
                <a:cs typeface="Century Gothic Paneuropean"/>
                <a:sym typeface="Century Gothic Paneuropean"/>
              </a:rPr>
              <a:t>internationalen</a:t>
            </a:r>
            <a:r>
              <a:rPr lang="en-US" sz="2000" dirty="0">
                <a:solidFill>
                  <a:srgbClr val="FDF5F1"/>
                </a:solidFill>
                <a:latin typeface="Century Gothic Paneuropean"/>
                <a:ea typeface="Century Gothic Paneuropean"/>
                <a:cs typeface="Century Gothic Paneuropean"/>
                <a:sym typeface="Century Gothic Paneuropean"/>
              </a:rPr>
              <a:t> System PEFC </a:t>
            </a:r>
            <a:r>
              <a:rPr lang="en-US" sz="2000" dirty="0" err="1">
                <a:solidFill>
                  <a:srgbClr val="FDF5F1"/>
                </a:solidFill>
                <a:latin typeface="Century Gothic Paneuropean"/>
                <a:ea typeface="Century Gothic Paneuropean"/>
                <a:cs typeface="Century Gothic Paneuropean"/>
                <a:sym typeface="Century Gothic Paneuropean"/>
              </a:rPr>
              <a:t>zertifiziert</a:t>
            </a:r>
            <a:r>
              <a:rPr lang="en-US" sz="2000" dirty="0">
                <a:solidFill>
                  <a:srgbClr val="FDF5F1"/>
                </a:solidFill>
                <a:latin typeface="Century Gothic Paneuropean"/>
                <a:ea typeface="Century Gothic Paneuropean"/>
                <a:cs typeface="Century Gothic Paneuropean"/>
                <a:sym typeface="Century Gothic Paneuropean"/>
              </a:rPr>
              <a:t>.</a:t>
            </a:r>
            <a:r>
              <a:rPr lang="en-US" sz="2000" dirty="0">
                <a:solidFill>
                  <a:srgbClr val="C9F635"/>
                </a:solidFill>
                <a:latin typeface="Century Gothic Paneuropean"/>
                <a:ea typeface="Century Gothic Paneuropean"/>
                <a:cs typeface="Century Gothic Paneuropean"/>
                <a:sym typeface="Century Gothic Paneuropean"/>
              </a:rPr>
              <a:t> Im </a:t>
            </a:r>
            <a:r>
              <a:rPr lang="en-US" sz="2000" dirty="0" err="1">
                <a:solidFill>
                  <a:srgbClr val="C9F635"/>
                </a:solidFill>
                <a:latin typeface="Century Gothic Paneuropean"/>
                <a:ea typeface="Century Gothic Paneuropean"/>
                <a:cs typeface="Century Gothic Paneuropean"/>
                <a:sym typeface="Century Gothic Paneuropean"/>
              </a:rPr>
              <a:t>Jahr</a:t>
            </a:r>
            <a:r>
              <a:rPr lang="en-US" sz="2000" dirty="0">
                <a:solidFill>
                  <a:srgbClr val="C9F635"/>
                </a:solidFill>
                <a:latin typeface="Century Gothic Paneuropean"/>
                <a:ea typeface="Century Gothic Paneuropean"/>
                <a:cs typeface="Century Gothic Paneuropean"/>
                <a:sym typeface="Century Gothic Paneuropean"/>
              </a:rPr>
              <a:t> 2026 </a:t>
            </a:r>
            <a:r>
              <a:rPr lang="en-US" sz="2000" dirty="0" err="1">
                <a:solidFill>
                  <a:srgbClr val="C9F635"/>
                </a:solidFill>
                <a:latin typeface="Century Gothic Paneuropean"/>
                <a:ea typeface="Century Gothic Paneuropean"/>
                <a:cs typeface="Century Gothic Paneuropean"/>
                <a:sym typeface="Century Gothic Paneuropean"/>
              </a:rPr>
              <a:t>erreichte</a:t>
            </a:r>
            <a:r>
              <a:rPr lang="en-US" sz="2000" dirty="0">
                <a:solidFill>
                  <a:srgbClr val="C9F635"/>
                </a:solidFill>
                <a:latin typeface="Century Gothic Paneuropean"/>
                <a:ea typeface="Century Gothic Paneuropean"/>
                <a:cs typeface="Century Gothic Paneuropean"/>
                <a:sym typeface="Century Gothic Paneuropean"/>
              </a:rPr>
              <a:t> die Stadt </a:t>
            </a:r>
            <a:r>
              <a:rPr lang="en-US" sz="2000" dirty="0" err="1">
                <a:solidFill>
                  <a:srgbClr val="C9F635"/>
                </a:solidFill>
                <a:latin typeface="Century Gothic Paneuropean"/>
                <a:ea typeface="Century Gothic Paneuropean"/>
                <a:cs typeface="Century Gothic Paneuropean"/>
                <a:sym typeface="Century Gothic Paneuropean"/>
              </a:rPr>
              <a:t>Blieskastel</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als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erste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saarländische</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Kommune</a:t>
            </a:r>
            <a:r>
              <a:rPr lang="en-US" sz="2000" dirty="0">
                <a:solidFill>
                  <a:srgbClr val="C9F635"/>
                </a:solidFill>
                <a:latin typeface="Century Gothic Paneuropean"/>
                <a:ea typeface="Century Gothic Paneuropean"/>
                <a:cs typeface="Century Gothic Paneuropean"/>
                <a:sym typeface="Century Gothic Paneuropean"/>
              </a:rPr>
              <a:t> den </a:t>
            </a:r>
            <a:r>
              <a:rPr lang="en-US" sz="2000" dirty="0" err="1">
                <a:solidFill>
                  <a:srgbClr val="C9F635"/>
                </a:solidFill>
                <a:latin typeface="Century Gothic Paneuropean"/>
                <a:ea typeface="Century Gothic Paneuropean"/>
                <a:cs typeface="Century Gothic Paneuropean"/>
                <a:sym typeface="Century Gothic Paneuropean"/>
              </a:rPr>
              <a:t>Titel</a:t>
            </a:r>
            <a:r>
              <a:rPr lang="en-US" sz="2000" dirty="0">
                <a:solidFill>
                  <a:srgbClr val="C9F635"/>
                </a:solidFill>
                <a:latin typeface="Century Gothic Paneuropean"/>
                <a:ea typeface="Century Gothic Paneuropean"/>
                <a:cs typeface="Century Gothic Paneuropean"/>
                <a:sym typeface="Century Gothic Paneuropean"/>
              </a:rPr>
              <a:t> „PEFC-</a:t>
            </a:r>
            <a:r>
              <a:rPr lang="en-US" sz="2000" dirty="0" err="1">
                <a:solidFill>
                  <a:srgbClr val="C9F635"/>
                </a:solidFill>
                <a:latin typeface="Century Gothic Paneuropean"/>
                <a:ea typeface="Century Gothic Paneuropean"/>
                <a:cs typeface="Century Gothic Paneuropean"/>
                <a:sym typeface="Century Gothic Paneuropean"/>
              </a:rPr>
              <a:t>Waldhauptstadt</a:t>
            </a:r>
            <a:r>
              <a:rPr lang="en-US" sz="2000" dirty="0">
                <a:solidFill>
                  <a:srgbClr val="C9F635"/>
                </a:solidFill>
                <a:latin typeface="Century Gothic Paneuropean"/>
                <a:ea typeface="Century Gothic Paneuropean"/>
                <a:cs typeface="Century Gothic Paneuropean"/>
                <a:sym typeface="Century Gothic Paneuropean"/>
              </a:rPr>
              <a:t>“. </a:t>
            </a:r>
          </a:p>
        </p:txBody>
      </p:sp>
      <p:sp>
        <p:nvSpPr>
          <p:cNvPr id="11" name="TextBox 11"/>
          <p:cNvSpPr txBox="1"/>
          <p:nvPr/>
        </p:nvSpPr>
        <p:spPr>
          <a:xfrm>
            <a:off x="8989945" y="1303982"/>
            <a:ext cx="8269355" cy="1749673"/>
          </a:xfrm>
          <a:prstGeom prst="rect">
            <a:avLst/>
          </a:prstGeom>
        </p:spPr>
        <p:txBody>
          <a:bodyPr lIns="0" tIns="0" rIns="0" bIns="0" rtlCol="0" anchor="t">
            <a:spAutoFit/>
          </a:bodyPr>
          <a:lstStyle/>
          <a:p>
            <a:pPr algn="just">
              <a:lnSpc>
                <a:spcPts val="2800"/>
              </a:lnSpc>
              <a:spcBef>
                <a:spcPct val="0"/>
              </a:spcBef>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Auszeichnung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würdigt</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nachhaltige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Waldwirtschaft</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interkommunale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Zusammenarbeit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Forstverwaltung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Gemeinde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Mandelbachtal</a:t>
            </a:r>
            <a:r>
              <a:rPr lang="en-US" sz="2000" dirty="0">
                <a:solidFill>
                  <a:srgbClr val="FFFFFF"/>
                </a:solidFill>
                <a:latin typeface="Century Gothic Paneuropean"/>
                <a:ea typeface="Century Gothic Paneuropean"/>
                <a:cs typeface="Century Gothic Paneuropean"/>
                <a:sym typeface="Century Gothic Paneuropean"/>
              </a:rPr>
              <a:t> und der Stadt Homburg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das Engagement für </a:t>
            </a:r>
            <a:r>
              <a:rPr lang="en-US" sz="2000" dirty="0" err="1">
                <a:solidFill>
                  <a:srgbClr val="FFFFFF"/>
                </a:solidFill>
                <a:latin typeface="Century Gothic Paneuropean"/>
                <a:ea typeface="Century Gothic Paneuropean"/>
                <a:cs typeface="Century Gothic Paneuropean"/>
                <a:sym typeface="Century Gothic Paneuropean"/>
              </a:rPr>
              <a:t>Projekte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Erlebbarkeit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Themen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Waldwirtschaft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Natur</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Nachhaltigkeit</a:t>
            </a:r>
            <a:r>
              <a:rPr lang="en-US" sz="2000"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3185665"/>
            <a:ext cx="16230600" cy="6072635"/>
            <a:chOff x="0" y="0"/>
            <a:chExt cx="4274726" cy="1599377"/>
          </a:xfrm>
        </p:grpSpPr>
        <p:sp>
          <p:nvSpPr>
            <p:cNvPr id="4" name="Freeform 4"/>
            <p:cNvSpPr/>
            <p:nvPr/>
          </p:nvSpPr>
          <p:spPr>
            <a:xfrm>
              <a:off x="0" y="0"/>
              <a:ext cx="4274726" cy="1599377"/>
            </a:xfrm>
            <a:custGeom>
              <a:avLst/>
              <a:gdLst/>
              <a:ahLst/>
              <a:cxnLst/>
              <a:rect l="l" t="t" r="r" b="b"/>
              <a:pathLst>
                <a:path w="4274726" h="1599377">
                  <a:moveTo>
                    <a:pt x="0" y="0"/>
                  </a:moveTo>
                  <a:lnTo>
                    <a:pt x="4274726" y="0"/>
                  </a:lnTo>
                  <a:lnTo>
                    <a:pt x="4274726" y="1599377"/>
                  </a:lnTo>
                  <a:lnTo>
                    <a:pt x="0" y="1599377"/>
                  </a:lnTo>
                  <a:close/>
                </a:path>
              </a:pathLst>
            </a:custGeom>
            <a:solidFill>
              <a:srgbClr val="0D2440">
                <a:alpha val="69804"/>
              </a:srgbClr>
            </a:solidFill>
          </p:spPr>
        </p:sp>
        <p:sp>
          <p:nvSpPr>
            <p:cNvPr id="5" name="TextBox 5"/>
            <p:cNvSpPr txBox="1"/>
            <p:nvPr/>
          </p:nvSpPr>
          <p:spPr>
            <a:xfrm>
              <a:off x="0" y="-38100"/>
              <a:ext cx="4274726" cy="1637477"/>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2166703" y="2338059"/>
            <a:ext cx="13164559" cy="2105124"/>
          </a:xfrm>
          <a:prstGeom prst="rect">
            <a:avLst/>
          </a:prstGeom>
        </p:spPr>
        <p:txBody>
          <a:bodyPr lIns="0" tIns="0" rIns="0" bIns="0" rtlCol="0" anchor="t">
            <a:spAutoFit/>
          </a:bodyPr>
          <a:lstStyle/>
          <a:p>
            <a:pPr algn="ctr">
              <a:lnSpc>
                <a:spcPts val="8400"/>
              </a:lnSpc>
            </a:pPr>
            <a:r>
              <a:rPr lang="en-US" sz="6000" dirty="0">
                <a:solidFill>
                  <a:srgbClr val="C9F635"/>
                </a:solidFill>
                <a:latin typeface="League Spartan"/>
                <a:ea typeface="League Spartan"/>
                <a:cs typeface="League Spartan"/>
                <a:sym typeface="League Spartan"/>
              </a:rPr>
              <a:t>Wald-, </a:t>
            </a:r>
            <a:r>
              <a:rPr lang="en-US" sz="6000" dirty="0" err="1">
                <a:solidFill>
                  <a:srgbClr val="C9F635"/>
                </a:solidFill>
                <a:latin typeface="League Spartan"/>
                <a:ea typeface="League Spartan"/>
                <a:cs typeface="League Spartan"/>
                <a:sym typeface="League Spartan"/>
              </a:rPr>
              <a:t>Forst</a:t>
            </a:r>
            <a:r>
              <a:rPr lang="en-US" sz="6000" dirty="0">
                <a:solidFill>
                  <a:srgbClr val="C9F635"/>
                </a:solidFill>
                <a:latin typeface="League Spartan"/>
                <a:ea typeface="League Spartan"/>
                <a:cs typeface="League Spartan"/>
                <a:sym typeface="League Spartan"/>
              </a:rPr>
              <a:t>- und </a:t>
            </a:r>
            <a:r>
              <a:rPr lang="en-US" sz="6000" dirty="0" err="1">
                <a:solidFill>
                  <a:srgbClr val="C9F635"/>
                </a:solidFill>
                <a:latin typeface="League Spartan"/>
                <a:ea typeface="League Spartan"/>
                <a:cs typeface="League Spartan"/>
                <a:sym typeface="League Spartan"/>
              </a:rPr>
              <a:t>Holzwirtschaft</a:t>
            </a:r>
            <a:r>
              <a:rPr lang="en-US" sz="6000" dirty="0">
                <a:solidFill>
                  <a:srgbClr val="C9F635"/>
                </a:solidFill>
                <a:latin typeface="League Spartan"/>
                <a:ea typeface="League Spartan"/>
                <a:cs typeface="League Spartan"/>
                <a:sym typeface="League Spartan"/>
              </a:rPr>
              <a:t> im 20. </a:t>
            </a:r>
            <a:r>
              <a:rPr lang="en-US" sz="6000" dirty="0" err="1">
                <a:solidFill>
                  <a:srgbClr val="C9F635"/>
                </a:solidFill>
                <a:latin typeface="League Spartan"/>
                <a:ea typeface="League Spartan"/>
                <a:cs typeface="League Spartan"/>
                <a:sym typeface="League Spartan"/>
              </a:rPr>
              <a:t>Jahrhundert</a:t>
            </a:r>
            <a:endParaRPr lang="en-US" sz="6000" dirty="0">
              <a:solidFill>
                <a:srgbClr val="C9F635"/>
              </a:solidFill>
              <a:latin typeface="League Spartan"/>
              <a:ea typeface="League Spartan"/>
              <a:cs typeface="League Spartan"/>
              <a:sym typeface="League Spartan"/>
            </a:endParaRPr>
          </a:p>
        </p:txBody>
      </p:sp>
      <p:sp>
        <p:nvSpPr>
          <p:cNvPr id="7" name="TextBox 7"/>
          <p:cNvSpPr txBox="1"/>
          <p:nvPr/>
        </p:nvSpPr>
        <p:spPr>
          <a:xfrm>
            <a:off x="1720588" y="4832263"/>
            <a:ext cx="6661412" cy="2154436"/>
          </a:xfrm>
          <a:prstGeom prst="rect">
            <a:avLst/>
          </a:prstGeom>
        </p:spPr>
        <p:txBody>
          <a:bodyPr wrap="square"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Veränderungen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innerhalb</a:t>
            </a:r>
            <a:r>
              <a:rPr lang="en-US" sz="2000" dirty="0">
                <a:solidFill>
                  <a:srgbClr val="FFFFFF"/>
                </a:solidFill>
                <a:latin typeface="Century Gothic Paneuropean"/>
                <a:ea typeface="Century Gothic Paneuropean"/>
                <a:cs typeface="Century Gothic Paneuropean"/>
                <a:sym typeface="Century Gothic Paneuropean"/>
              </a:rPr>
              <a:t> der Forstwirtschaft </a:t>
            </a:r>
            <a:r>
              <a:rPr lang="en-US" sz="2000" dirty="0" err="1">
                <a:solidFill>
                  <a:srgbClr val="FFFFFF"/>
                </a:solidFill>
                <a:latin typeface="Century Gothic Paneuropean"/>
                <a:ea typeface="Century Gothic Paneuropean"/>
                <a:cs typeface="Century Gothic Paneuropean"/>
                <a:sym typeface="Century Gothic Paneuropean"/>
              </a:rPr>
              <a:t>während</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ausgehenden</a:t>
            </a:r>
            <a:r>
              <a:rPr lang="en-US" sz="2000" dirty="0">
                <a:solidFill>
                  <a:srgbClr val="FFFFFF"/>
                </a:solidFill>
                <a:latin typeface="Century Gothic Paneuropean"/>
                <a:ea typeface="Century Gothic Paneuropean"/>
                <a:cs typeface="Century Gothic Paneuropean"/>
                <a:sym typeface="Century Gothic Paneuropean"/>
              </a:rPr>
              <a:t> 19.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führten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u.a</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Wandel</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Waldarbeit</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einst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saisonale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Tätigkeit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entwickelte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im 20. </a:t>
            </a:r>
            <a:r>
              <a:rPr lang="en-US" sz="2000" dirty="0" err="1">
                <a:solidFill>
                  <a:srgbClr val="FFFFFF"/>
                </a:solidFill>
                <a:latin typeface="Century Gothic Paneuropean"/>
                <a:ea typeface="Century Gothic Paneuropean"/>
                <a:cs typeface="Century Gothic Paneuropean"/>
                <a:sym typeface="Century Gothic Paneuropean"/>
              </a:rPr>
              <a:t>Jahrhundert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ganzjährigen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Beschäftigung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deren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Umfang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über</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reine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Holzhauerei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hinaus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reichte</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8" name="TextBox 8"/>
          <p:cNvSpPr txBox="1"/>
          <p:nvPr/>
        </p:nvSpPr>
        <p:spPr>
          <a:xfrm>
            <a:off x="9170276" y="4832263"/>
            <a:ext cx="7671062" cy="1795363"/>
          </a:xfrm>
          <a:prstGeom prst="rect">
            <a:avLst/>
          </a:prstGeom>
        </p:spPr>
        <p:txBody>
          <a:bodyPr lIns="0" tIns="0" rIns="0" bIns="0" rtlCol="0" anchor="t">
            <a:spAutoFit/>
          </a:bodyPr>
          <a:lstStyle/>
          <a:p>
            <a:pPr algn="just">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Damit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einher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ging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Weiterqualifizierung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Beschäftigten</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Forstbetrieben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Fachkräfte</a:t>
            </a:r>
            <a:r>
              <a:rPr lang="en-US" sz="2000" dirty="0">
                <a:solidFill>
                  <a:srgbClr val="FFFFFF"/>
                </a:solidFill>
                <a:latin typeface="Century Gothic Paneuropean"/>
                <a:ea typeface="Century Gothic Paneuropean"/>
                <a:cs typeface="Century Gothic Paneuropean"/>
                <a:sym typeface="Century Gothic Paneuropean"/>
              </a:rPr>
              <a:t> für </a:t>
            </a:r>
            <a:r>
              <a:rPr lang="en-US" sz="2000" dirty="0" err="1">
                <a:solidFill>
                  <a:srgbClr val="FFFFFF"/>
                </a:solidFill>
                <a:latin typeface="Century Gothic Paneuropean"/>
                <a:ea typeface="Century Gothic Paneuropean"/>
                <a:cs typeface="Century Gothic Paneuropean"/>
                <a:sym typeface="Century Gothic Paneuropean"/>
              </a:rPr>
              <a:t>Holzernte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Waldpflege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Naturschutz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Forstwirte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Technische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Neuerungen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erleichterten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seit</a:t>
            </a:r>
            <a:r>
              <a:rPr lang="en-US" sz="2000" dirty="0">
                <a:solidFill>
                  <a:srgbClr val="FFFFFF"/>
                </a:solidFill>
                <a:latin typeface="Century Gothic Paneuropean"/>
                <a:ea typeface="Century Gothic Paneuropean"/>
                <a:cs typeface="Century Gothic Paneuropean"/>
                <a:sym typeface="Century Gothic Paneuropean"/>
              </a:rPr>
              <a:t> den 1920er </a:t>
            </a:r>
            <a:r>
              <a:rPr lang="en-US" sz="2000" dirty="0" err="1">
                <a:solidFill>
                  <a:srgbClr val="FFFFFF"/>
                </a:solidFill>
                <a:latin typeface="Century Gothic Paneuropean"/>
                <a:ea typeface="Century Gothic Paneuropean"/>
                <a:cs typeface="Century Gothic Paneuropean"/>
                <a:sym typeface="Century Gothic Paneuropean"/>
              </a:rPr>
              <a:t>Jahren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schrittweise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schwere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körperliche</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gefährliche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Arbeit</a:t>
            </a:r>
            <a:r>
              <a:rPr lang="en-US" sz="2000" dirty="0">
                <a:solidFill>
                  <a:srgbClr val="FFFFFF"/>
                </a:solidFill>
                <a:latin typeface="Century Gothic Paneuropean"/>
                <a:ea typeface="Century Gothic Paneuropean"/>
                <a:cs typeface="Century Gothic Paneuropean"/>
                <a:sym typeface="Century Gothic Paneuropean"/>
              </a:rPr>
              <a:t> im Wald. </a:t>
            </a:r>
            <a:r>
              <a:rPr lang="en-US" sz="2000" baseline="30000" dirty="0" smtClean="0">
                <a:solidFill>
                  <a:srgbClr val="FFFFFF"/>
                </a:solidFill>
                <a:latin typeface="Century Gothic Paneuropean"/>
                <a:ea typeface="Century Gothic Paneuropean"/>
                <a:cs typeface="Century Gothic Paneuropean"/>
                <a:sym typeface="Century Gothic Paneuropean"/>
              </a:rPr>
              <a:t>52</a:t>
            </a:r>
            <a:endParaRPr lang="en-US" sz="2000" baseline="30000" dirty="0">
              <a:solidFill>
                <a:srgbClr val="FFFFFF"/>
              </a:solidFill>
              <a:latin typeface="Century Gothic Paneuropean"/>
              <a:ea typeface="Century Gothic Paneuropean"/>
              <a:cs typeface="Century Gothic Paneuropean"/>
              <a:sym typeface="Century Gothic Paneuropean"/>
            </a:endParaRPr>
          </a:p>
        </p:txBody>
      </p:sp>
      <p:sp>
        <p:nvSpPr>
          <p:cNvPr id="9" name="TextBox 9"/>
          <p:cNvSpPr txBox="1"/>
          <p:nvPr/>
        </p:nvSpPr>
        <p:spPr>
          <a:xfrm>
            <a:off x="9376488" y="7969934"/>
            <a:ext cx="7614982" cy="850950"/>
          </a:xfrm>
          <a:prstGeom prst="rect">
            <a:avLst/>
          </a:prstGeom>
        </p:spPr>
        <p:txBody>
          <a:bodyPr lIns="0" tIns="0" rIns="0" bIns="0" rtlCol="0" anchor="t">
            <a:spAutoFit/>
          </a:bodyPr>
          <a:lstStyle/>
          <a:p>
            <a:pPr algn="r">
              <a:lnSpc>
                <a:spcPts val="3499"/>
              </a:lnSpc>
              <a:spcBef>
                <a:spcPct val="0"/>
              </a:spcBef>
            </a:pPr>
            <a:r>
              <a:rPr lang="en-US" sz="2499" b="1">
                <a:solidFill>
                  <a:srgbClr val="C9F635"/>
                </a:solidFill>
                <a:latin typeface="Century Gothic Paneuropean Bold"/>
                <a:ea typeface="Century Gothic Paneuropean Bold"/>
                <a:cs typeface="Century Gothic Paneuropean Bold"/>
                <a:sym typeface="Century Gothic Paneuropean Bold"/>
              </a:rPr>
              <a:t>Fotoserie aus dem Bestand des ehemaligen Forstamtes Blieskastel</a:t>
            </a:r>
          </a:p>
        </p:txBody>
      </p:sp>
      <p:sp>
        <p:nvSpPr>
          <p:cNvPr id="10" name="Freeform 10"/>
          <p:cNvSpPr/>
          <p:nvPr/>
        </p:nvSpPr>
        <p:spPr>
          <a:xfrm>
            <a:off x="16201434" y="9073756"/>
            <a:ext cx="790036" cy="790036"/>
          </a:xfrm>
          <a:custGeom>
            <a:avLst/>
            <a:gdLst/>
            <a:ahLst/>
            <a:cxnLst/>
            <a:rect l="l" t="t" r="r" b="b"/>
            <a:pathLst>
              <a:path w="790036" h="790036">
                <a:moveTo>
                  <a:pt x="0" y="0"/>
                </a:moveTo>
                <a:lnTo>
                  <a:pt x="790036" y="0"/>
                </a:lnTo>
                <a:lnTo>
                  <a:pt x="790036" y="790036"/>
                </a:lnTo>
                <a:lnTo>
                  <a:pt x="0" y="790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111" b="-7111"/>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611666" y="8179787"/>
            <a:ext cx="5647634"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Waldarbeiterrotte mit Waldhüter Hr. Jesel (li.), Wolfersheim um 1955</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444" b="-7444"/>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559047" y="8179787"/>
            <a:ext cx="5700253"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Schichtholzaufarbeitung</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Gemeindewald</a:t>
            </a:r>
            <a:r>
              <a:rPr lang="en-US" sz="2000" b="1" dirty="0">
                <a:solidFill>
                  <a:srgbClr val="C9F635"/>
                </a:solidFill>
                <a:latin typeface="Century Gothic Paneuropean Bold"/>
                <a:ea typeface="Century Gothic Paneuropean Bold"/>
                <a:cs typeface="Century Gothic Paneuropean Bold"/>
                <a:sym typeface="Century Gothic Paneuropean Bold"/>
              </a:rPr>
              <a:t> Böckweiler, um 1955</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20444"/>
            </a:stretch>
          </a:blipFill>
        </p:spPr>
      </p:sp>
      <p:grpSp>
        <p:nvGrpSpPr>
          <p:cNvPr id="3" name="Group 3"/>
          <p:cNvGrpSpPr/>
          <p:nvPr/>
        </p:nvGrpSpPr>
        <p:grpSpPr>
          <a:xfrm>
            <a:off x="11638657" y="7918096"/>
            <a:ext cx="6649343" cy="1907881"/>
            <a:chOff x="0" y="0"/>
            <a:chExt cx="1751267" cy="502487"/>
          </a:xfrm>
        </p:grpSpPr>
        <p:sp>
          <p:nvSpPr>
            <p:cNvPr id="4" name="Freeform 4"/>
            <p:cNvSpPr/>
            <p:nvPr/>
          </p:nvSpPr>
          <p:spPr>
            <a:xfrm>
              <a:off x="0" y="0"/>
              <a:ext cx="1751267" cy="502487"/>
            </a:xfrm>
            <a:custGeom>
              <a:avLst/>
              <a:gdLst/>
              <a:ahLst/>
              <a:cxnLst/>
              <a:rect l="l" t="t" r="r" b="b"/>
              <a:pathLst>
                <a:path w="1751267" h="502487">
                  <a:moveTo>
                    <a:pt x="0" y="0"/>
                  </a:moveTo>
                  <a:lnTo>
                    <a:pt x="1751267" y="0"/>
                  </a:lnTo>
                  <a:lnTo>
                    <a:pt x="1751267" y="502487"/>
                  </a:lnTo>
                  <a:lnTo>
                    <a:pt x="0" y="502487"/>
                  </a:lnTo>
                  <a:close/>
                </a:path>
              </a:pathLst>
            </a:custGeom>
            <a:solidFill>
              <a:srgbClr val="0D2440">
                <a:alpha val="69804"/>
              </a:srgbClr>
            </a:solidFill>
          </p:spPr>
        </p:sp>
        <p:sp>
          <p:nvSpPr>
            <p:cNvPr id="5" name="TextBox 5"/>
            <p:cNvSpPr txBox="1"/>
            <p:nvPr/>
          </p:nvSpPr>
          <p:spPr>
            <a:xfrm>
              <a:off x="0" y="-38100"/>
              <a:ext cx="1751267"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3092334" y="8179787"/>
            <a:ext cx="4166966"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Trennschnitt mittels Trummsäge, um 1955</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55" b="-7555"/>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928799" y="8179787"/>
            <a:ext cx="5330501"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Anlage des Fallkerbes, </a:t>
            </a:r>
          </a:p>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Böckweiler, um 1955</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1028700"/>
            <a:ext cx="18288000" cy="7935005"/>
            <a:chOff x="0" y="0"/>
            <a:chExt cx="4816593" cy="2089878"/>
          </a:xfrm>
        </p:grpSpPr>
        <p:sp>
          <p:nvSpPr>
            <p:cNvPr id="4" name="Freeform 4"/>
            <p:cNvSpPr/>
            <p:nvPr/>
          </p:nvSpPr>
          <p:spPr>
            <a:xfrm>
              <a:off x="0" y="0"/>
              <a:ext cx="4816592" cy="2089878"/>
            </a:xfrm>
            <a:custGeom>
              <a:avLst/>
              <a:gdLst/>
              <a:ahLst/>
              <a:cxnLst/>
              <a:rect l="l" t="t" r="r" b="b"/>
              <a:pathLst>
                <a:path w="4816592" h="2089878">
                  <a:moveTo>
                    <a:pt x="0" y="0"/>
                  </a:moveTo>
                  <a:lnTo>
                    <a:pt x="4816592" y="0"/>
                  </a:lnTo>
                  <a:lnTo>
                    <a:pt x="4816592" y="2089878"/>
                  </a:lnTo>
                  <a:lnTo>
                    <a:pt x="0" y="2089878"/>
                  </a:lnTo>
                  <a:close/>
                </a:path>
              </a:pathLst>
            </a:custGeom>
            <a:solidFill>
              <a:srgbClr val="0D2440">
                <a:alpha val="85882"/>
              </a:srgbClr>
            </a:solidFill>
          </p:spPr>
        </p:sp>
        <p:sp>
          <p:nvSpPr>
            <p:cNvPr id="5" name="TextBox 5"/>
            <p:cNvSpPr txBox="1"/>
            <p:nvPr/>
          </p:nvSpPr>
          <p:spPr>
            <a:xfrm>
              <a:off x="0" y="9525"/>
              <a:ext cx="4816593" cy="2080353"/>
            </a:xfrm>
            <a:prstGeom prst="rect">
              <a:avLst/>
            </a:prstGeom>
          </p:spPr>
          <p:txBody>
            <a:bodyPr lIns="50800" tIns="50800" rIns="50800" bIns="50800" rtlCol="0" anchor="ctr"/>
            <a:lstStyle/>
            <a:p>
              <a:pPr algn="ctr">
                <a:lnSpc>
                  <a:spcPts val="1650"/>
                </a:lnSpc>
              </a:pPr>
              <a:endParaRPr/>
            </a:p>
          </p:txBody>
        </p:sp>
      </p:grpSp>
      <p:grpSp>
        <p:nvGrpSpPr>
          <p:cNvPr id="6" name="Group 6"/>
          <p:cNvGrpSpPr/>
          <p:nvPr/>
        </p:nvGrpSpPr>
        <p:grpSpPr>
          <a:xfrm>
            <a:off x="5405024" y="1714694"/>
            <a:ext cx="7477952" cy="5702818"/>
            <a:chOff x="0" y="0"/>
            <a:chExt cx="1593668" cy="1215360"/>
          </a:xfrm>
        </p:grpSpPr>
        <p:sp>
          <p:nvSpPr>
            <p:cNvPr id="7" name="Freeform 7"/>
            <p:cNvSpPr/>
            <p:nvPr/>
          </p:nvSpPr>
          <p:spPr>
            <a:xfrm>
              <a:off x="0" y="0"/>
              <a:ext cx="1593668" cy="1215360"/>
            </a:xfrm>
            <a:custGeom>
              <a:avLst/>
              <a:gdLst/>
              <a:ahLst/>
              <a:cxnLst/>
              <a:rect l="l" t="t" r="r" b="b"/>
              <a:pathLst>
                <a:path w="1593668" h="1215360">
                  <a:moveTo>
                    <a:pt x="0" y="0"/>
                  </a:moveTo>
                  <a:lnTo>
                    <a:pt x="1593668" y="0"/>
                  </a:lnTo>
                  <a:lnTo>
                    <a:pt x="1593668" y="1215360"/>
                  </a:lnTo>
                  <a:lnTo>
                    <a:pt x="0" y="1215360"/>
                  </a:lnTo>
                  <a:close/>
                </a:path>
              </a:pathLst>
            </a:custGeom>
            <a:blipFill>
              <a:blip r:embed="rId3"/>
              <a:stretch>
                <a:fillRect l="-2286" r="-2286"/>
              </a:stretch>
            </a:blipFill>
          </p:spPr>
        </p:sp>
      </p:grpSp>
      <p:grpSp>
        <p:nvGrpSpPr>
          <p:cNvPr id="8" name="Group 8"/>
          <p:cNvGrpSpPr/>
          <p:nvPr/>
        </p:nvGrpSpPr>
        <p:grpSpPr>
          <a:xfrm>
            <a:off x="1028700" y="1714694"/>
            <a:ext cx="3813892" cy="5702818"/>
            <a:chOff x="0" y="0"/>
            <a:chExt cx="812800" cy="1215360"/>
          </a:xfrm>
        </p:grpSpPr>
        <p:sp>
          <p:nvSpPr>
            <p:cNvPr id="9" name="Freeform 9"/>
            <p:cNvSpPr/>
            <p:nvPr/>
          </p:nvSpPr>
          <p:spPr>
            <a:xfrm>
              <a:off x="0" y="0"/>
              <a:ext cx="812800" cy="1215360"/>
            </a:xfrm>
            <a:custGeom>
              <a:avLst/>
              <a:gdLst/>
              <a:ahLst/>
              <a:cxnLst/>
              <a:rect l="l" t="t" r="r" b="b"/>
              <a:pathLst>
                <a:path w="812800" h="1215360">
                  <a:moveTo>
                    <a:pt x="0" y="0"/>
                  </a:moveTo>
                  <a:lnTo>
                    <a:pt x="812800" y="0"/>
                  </a:lnTo>
                  <a:lnTo>
                    <a:pt x="812800" y="1215360"/>
                  </a:lnTo>
                  <a:lnTo>
                    <a:pt x="0" y="1215360"/>
                  </a:lnTo>
                  <a:close/>
                </a:path>
              </a:pathLst>
            </a:custGeom>
            <a:blipFill>
              <a:blip r:embed="rId4"/>
              <a:stretch>
                <a:fillRect l="-1373" r="-1373"/>
              </a:stretch>
            </a:blipFill>
          </p:spPr>
        </p:sp>
      </p:grpSp>
      <p:grpSp>
        <p:nvGrpSpPr>
          <p:cNvPr id="10" name="Group 10"/>
          <p:cNvGrpSpPr/>
          <p:nvPr/>
        </p:nvGrpSpPr>
        <p:grpSpPr>
          <a:xfrm>
            <a:off x="13445408" y="1714694"/>
            <a:ext cx="3813892" cy="5702818"/>
            <a:chOff x="0" y="0"/>
            <a:chExt cx="812800" cy="1215360"/>
          </a:xfrm>
        </p:grpSpPr>
        <p:sp>
          <p:nvSpPr>
            <p:cNvPr id="11" name="Freeform 11"/>
            <p:cNvSpPr/>
            <p:nvPr/>
          </p:nvSpPr>
          <p:spPr>
            <a:xfrm>
              <a:off x="0" y="0"/>
              <a:ext cx="812800" cy="1215360"/>
            </a:xfrm>
            <a:custGeom>
              <a:avLst/>
              <a:gdLst/>
              <a:ahLst/>
              <a:cxnLst/>
              <a:rect l="l" t="t" r="r" b="b"/>
              <a:pathLst>
                <a:path w="812800" h="1215360">
                  <a:moveTo>
                    <a:pt x="0" y="0"/>
                  </a:moveTo>
                  <a:lnTo>
                    <a:pt x="812800" y="0"/>
                  </a:lnTo>
                  <a:lnTo>
                    <a:pt x="812800" y="1215360"/>
                  </a:lnTo>
                  <a:lnTo>
                    <a:pt x="0" y="1215360"/>
                  </a:lnTo>
                  <a:close/>
                </a:path>
              </a:pathLst>
            </a:custGeom>
            <a:blipFill>
              <a:blip r:embed="rId5"/>
              <a:stretch>
                <a:fillRect t="-8084"/>
              </a:stretch>
            </a:blipFill>
          </p:spPr>
        </p:sp>
      </p:grpSp>
      <p:sp>
        <p:nvSpPr>
          <p:cNvPr id="12" name="TextBox 12"/>
          <p:cNvSpPr txBox="1"/>
          <p:nvPr/>
        </p:nvSpPr>
        <p:spPr>
          <a:xfrm>
            <a:off x="1028700" y="7587537"/>
            <a:ext cx="3813892"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Behältnisse zum Auffangen des Baumharzes, o.J.</a:t>
            </a:r>
          </a:p>
        </p:txBody>
      </p:sp>
      <p:sp>
        <p:nvSpPr>
          <p:cNvPr id="13" name="TextBox 13"/>
          <p:cNvSpPr txBox="1"/>
          <p:nvPr/>
        </p:nvSpPr>
        <p:spPr>
          <a:xfrm>
            <a:off x="5405024" y="7587537"/>
            <a:ext cx="7477952" cy="1044724"/>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Harzgewinnung</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Revier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Hangelsberg</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Revierförster</a:t>
            </a:r>
            <a:r>
              <a:rPr lang="en-US" sz="2000" b="1" dirty="0">
                <a:solidFill>
                  <a:srgbClr val="C9F635"/>
                </a:solidFill>
                <a:latin typeface="Century Gothic Paneuropean Bold"/>
                <a:ea typeface="Century Gothic Paneuropean Bold"/>
                <a:cs typeface="Century Gothic Paneuropean Bold"/>
                <a:sym typeface="Century Gothic Paneuropean Bold"/>
              </a:rPr>
              <a:t> Walter Fiedler (li.) und </a:t>
            </a:r>
            <a:r>
              <a:rPr lang="en-US" sz="2000" b="1" dirty="0" err="1">
                <a:solidFill>
                  <a:srgbClr val="C9F635"/>
                </a:solidFill>
                <a:latin typeface="Century Gothic Paneuropean Bold"/>
                <a:ea typeface="Century Gothic Paneuropean Bold"/>
                <a:cs typeface="Century Gothic Paneuropean Bold"/>
                <a:sym typeface="Century Gothic Paneuropean Bold"/>
              </a:rPr>
              <a:t>Waldarbeiter</a:t>
            </a:r>
            <a:r>
              <a:rPr lang="en-US" sz="2000" b="1" dirty="0">
                <a:solidFill>
                  <a:srgbClr val="C9F635"/>
                </a:solidFill>
                <a:latin typeface="Century Gothic Paneuropean Bold"/>
                <a:ea typeface="Century Gothic Paneuropean Bold"/>
                <a:cs typeface="Century Gothic Paneuropean Bold"/>
                <a:sym typeface="Century Gothic Paneuropean Bold"/>
              </a:rPr>
              <a:t> Karl </a:t>
            </a:r>
            <a:r>
              <a:rPr lang="en-US" sz="2000" b="1" dirty="0" err="1">
                <a:solidFill>
                  <a:srgbClr val="C9F635"/>
                </a:solidFill>
                <a:latin typeface="Century Gothic Paneuropean Bold"/>
                <a:ea typeface="Century Gothic Paneuropean Bold"/>
                <a:cs typeface="Century Gothic Paneuropean Bold"/>
                <a:sym typeface="Century Gothic Paneuropean Bold"/>
              </a:rPr>
              <a:t>Melchert</a:t>
            </a:r>
            <a:r>
              <a:rPr lang="en-US" sz="2000" b="1" dirty="0">
                <a:solidFill>
                  <a:srgbClr val="C9F635"/>
                </a:solidFill>
                <a:latin typeface="Century Gothic Paneuropean Bold"/>
                <a:ea typeface="Century Gothic Paneuropean Bold"/>
                <a:cs typeface="Century Gothic Paneuropean Bold"/>
                <a:sym typeface="Century Gothic Paneuropean Bold"/>
              </a:rPr>
              <a:t> (r.), 1955, </a:t>
            </a:r>
          </a:p>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Foto</a:t>
            </a:r>
            <a:r>
              <a:rPr lang="en-US" sz="2000" b="1" dirty="0">
                <a:solidFill>
                  <a:srgbClr val="C9F635"/>
                </a:solidFill>
                <a:latin typeface="Century Gothic Paneuropean Bold"/>
                <a:ea typeface="Century Gothic Paneuropean Bold"/>
                <a:cs typeface="Century Gothic Paneuropean Bold"/>
                <a:sym typeface="Century Gothic Paneuropean Bold"/>
              </a:rPr>
              <a:t>: BArch</a:t>
            </a:r>
          </a:p>
        </p:txBody>
      </p:sp>
      <p:sp>
        <p:nvSpPr>
          <p:cNvPr id="14" name="Freeform 14"/>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TextBox 15"/>
          <p:cNvSpPr txBox="1"/>
          <p:nvPr/>
        </p:nvSpPr>
        <p:spPr>
          <a:xfrm>
            <a:off x="13445408" y="7612937"/>
            <a:ext cx="3813892" cy="339775"/>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Pechhauer, Frankreich,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grpSp>
        <p:nvGrpSpPr>
          <p:cNvPr id="2" name="Group 2"/>
          <p:cNvGrpSpPr/>
          <p:nvPr/>
        </p:nvGrpSpPr>
        <p:grpSpPr>
          <a:xfrm>
            <a:off x="10823071" y="7918096"/>
            <a:ext cx="7464929" cy="1907881"/>
            <a:chOff x="0" y="0"/>
            <a:chExt cx="1966072" cy="502487"/>
          </a:xfrm>
        </p:grpSpPr>
        <p:sp>
          <p:nvSpPr>
            <p:cNvPr id="3" name="Freeform 3"/>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4" name="TextBox 4"/>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1903" t="-2207" b="-2207"/>
            </a:stretch>
          </a:blipFill>
        </p:spPr>
      </p:sp>
      <p:grpSp>
        <p:nvGrpSpPr>
          <p:cNvPr id="6" name="Group 6"/>
          <p:cNvGrpSpPr/>
          <p:nvPr/>
        </p:nvGrpSpPr>
        <p:grpSpPr>
          <a:xfrm>
            <a:off x="12306672" y="7918096"/>
            <a:ext cx="5981328" cy="1907881"/>
            <a:chOff x="0" y="0"/>
            <a:chExt cx="1575329" cy="502487"/>
          </a:xfrm>
        </p:grpSpPr>
        <p:sp>
          <p:nvSpPr>
            <p:cNvPr id="7" name="Freeform 7"/>
            <p:cNvSpPr/>
            <p:nvPr/>
          </p:nvSpPr>
          <p:spPr>
            <a:xfrm>
              <a:off x="0" y="0"/>
              <a:ext cx="1575329" cy="502487"/>
            </a:xfrm>
            <a:custGeom>
              <a:avLst/>
              <a:gdLst/>
              <a:ahLst/>
              <a:cxnLst/>
              <a:rect l="l" t="t" r="r" b="b"/>
              <a:pathLst>
                <a:path w="1575329" h="502487">
                  <a:moveTo>
                    <a:pt x="0" y="0"/>
                  </a:moveTo>
                  <a:lnTo>
                    <a:pt x="1575329" y="0"/>
                  </a:lnTo>
                  <a:lnTo>
                    <a:pt x="1575329" y="502487"/>
                  </a:lnTo>
                  <a:lnTo>
                    <a:pt x="0" y="502487"/>
                  </a:lnTo>
                  <a:close/>
                </a:path>
              </a:pathLst>
            </a:custGeom>
            <a:solidFill>
              <a:srgbClr val="0D2440">
                <a:alpha val="69804"/>
              </a:srgbClr>
            </a:solidFill>
          </p:spPr>
        </p:sp>
        <p:sp>
          <p:nvSpPr>
            <p:cNvPr id="8" name="TextBox 8"/>
            <p:cNvSpPr txBox="1"/>
            <p:nvPr/>
          </p:nvSpPr>
          <p:spPr>
            <a:xfrm>
              <a:off x="0" y="-38100"/>
              <a:ext cx="1575329" cy="540587"/>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a:off x="0" y="0"/>
            <a:ext cx="8624398" cy="10287000"/>
          </a:xfrm>
          <a:custGeom>
            <a:avLst/>
            <a:gdLst/>
            <a:ahLst/>
            <a:cxnLst/>
            <a:rect l="l" t="t" r="r" b="b"/>
            <a:pathLst>
              <a:path w="8624398" h="10287000">
                <a:moveTo>
                  <a:pt x="0" y="0"/>
                </a:moveTo>
                <a:lnTo>
                  <a:pt x="8624398" y="0"/>
                </a:lnTo>
                <a:lnTo>
                  <a:pt x="8624398" y="10287000"/>
                </a:lnTo>
                <a:lnTo>
                  <a:pt x="0" y="10287000"/>
                </a:lnTo>
                <a:lnTo>
                  <a:pt x="0" y="0"/>
                </a:lnTo>
                <a:close/>
              </a:path>
            </a:pathLst>
          </a:custGeom>
          <a:blipFill>
            <a:blip r:embed="rId5"/>
            <a:stretch>
              <a:fillRect t="-6929" r="-1007" b="-6929"/>
            </a:stretch>
          </a:blipFill>
        </p:spPr>
      </p:sp>
      <p:grpSp>
        <p:nvGrpSpPr>
          <p:cNvPr id="11" name="Group 11"/>
          <p:cNvGrpSpPr/>
          <p:nvPr/>
        </p:nvGrpSpPr>
        <p:grpSpPr>
          <a:xfrm>
            <a:off x="1926173" y="7918096"/>
            <a:ext cx="6698225" cy="1907881"/>
            <a:chOff x="0" y="0"/>
            <a:chExt cx="1764141" cy="502487"/>
          </a:xfrm>
        </p:grpSpPr>
        <p:sp>
          <p:nvSpPr>
            <p:cNvPr id="12" name="Freeform 12"/>
            <p:cNvSpPr/>
            <p:nvPr/>
          </p:nvSpPr>
          <p:spPr>
            <a:xfrm>
              <a:off x="0" y="0"/>
              <a:ext cx="1764142" cy="502487"/>
            </a:xfrm>
            <a:custGeom>
              <a:avLst/>
              <a:gdLst/>
              <a:ahLst/>
              <a:cxnLst/>
              <a:rect l="l" t="t" r="r" b="b"/>
              <a:pathLst>
                <a:path w="1764142" h="502487">
                  <a:moveTo>
                    <a:pt x="0" y="0"/>
                  </a:moveTo>
                  <a:lnTo>
                    <a:pt x="1764142" y="0"/>
                  </a:lnTo>
                  <a:lnTo>
                    <a:pt x="1764142" y="502487"/>
                  </a:lnTo>
                  <a:lnTo>
                    <a:pt x="0" y="502487"/>
                  </a:lnTo>
                  <a:close/>
                </a:path>
              </a:pathLst>
            </a:custGeom>
            <a:solidFill>
              <a:srgbClr val="0D2440">
                <a:alpha val="69804"/>
              </a:srgbClr>
            </a:solidFill>
          </p:spPr>
        </p:sp>
        <p:sp>
          <p:nvSpPr>
            <p:cNvPr id="13" name="TextBox 13"/>
            <p:cNvSpPr txBox="1"/>
            <p:nvPr/>
          </p:nvSpPr>
          <p:spPr>
            <a:xfrm>
              <a:off x="0" y="-38100"/>
              <a:ext cx="1764141" cy="540587"/>
            </a:xfrm>
            <a:prstGeom prst="rect">
              <a:avLst/>
            </a:prstGeom>
          </p:spPr>
          <p:txBody>
            <a:bodyPr lIns="50800" tIns="50800" rIns="50800" bIns="50800" rtlCol="0" anchor="ctr"/>
            <a:lstStyle/>
            <a:p>
              <a:pPr algn="ctr">
                <a:lnSpc>
                  <a:spcPts val="3499"/>
                </a:lnSpc>
              </a:pPr>
              <a:endParaRPr/>
            </a:p>
          </p:txBody>
        </p:sp>
      </p:grpSp>
      <p:sp>
        <p:nvSpPr>
          <p:cNvPr id="14" name="TextBox 14"/>
          <p:cNvSpPr txBox="1"/>
          <p:nvPr/>
        </p:nvSpPr>
        <p:spPr>
          <a:xfrm>
            <a:off x="1926173" y="8179787"/>
            <a:ext cx="6119421"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Waldarbeiterrotte</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Gemeindewald</a:t>
            </a:r>
            <a:r>
              <a:rPr lang="en-US" sz="2000" b="1" dirty="0">
                <a:solidFill>
                  <a:srgbClr val="C9F635"/>
                </a:solidFill>
                <a:latin typeface="Century Gothic Paneuropean Bold"/>
                <a:ea typeface="Century Gothic Paneuropean Bold"/>
                <a:cs typeface="Century Gothic Paneuropean Bold"/>
                <a:sym typeface="Century Gothic Paneuropean Bold"/>
              </a:rPr>
              <a:t> Brenschelbach/Altheim, um 1955</a:t>
            </a:r>
          </a:p>
        </p:txBody>
      </p:sp>
      <p:sp>
        <p:nvSpPr>
          <p:cNvPr id="15" name="Freeform 15"/>
          <p:cNvSpPr/>
          <p:nvPr/>
        </p:nvSpPr>
        <p:spPr>
          <a:xfrm>
            <a:off x="7382747"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6" name="TextBox 16"/>
          <p:cNvSpPr txBox="1"/>
          <p:nvPr/>
        </p:nvSpPr>
        <p:spPr>
          <a:xfrm>
            <a:off x="12306672" y="8179787"/>
            <a:ext cx="4952628" cy="692249"/>
          </a:xfrm>
          <a:prstGeom prst="rect">
            <a:avLst/>
          </a:prstGeom>
        </p:spPr>
        <p:txBody>
          <a:bodyPr lIns="0" tIns="0" rIns="0" bIns="0" rtlCol="0" anchor="t">
            <a:spAutoFit/>
          </a:bodyPr>
          <a:lstStyle/>
          <a:p>
            <a:pPr algn="r">
              <a:lnSpc>
                <a:spcPts val="2800"/>
              </a:lnSpc>
              <a:spcBef>
                <a:spcPct val="0"/>
              </a:spcBef>
            </a:pPr>
            <a:r>
              <a:rPr lang="en-US" sz="2000" b="1">
                <a:solidFill>
                  <a:srgbClr val="C9F635"/>
                </a:solidFill>
                <a:latin typeface="Century Gothic Paneuropean Bold"/>
                <a:ea typeface="Century Gothic Paneuropean Bold"/>
                <a:cs typeface="Century Gothic Paneuropean Bold"/>
                <a:sym typeface="Century Gothic Paneuropean Bold"/>
              </a:rPr>
              <a:t>Helmut Schwarz mit seiner Ehefrau bei einer Mittagspause, um 1955</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999"/>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2796130" y="8179787"/>
            <a:ext cx="4463170"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Zugpferde-Gespann bei der Abfuhr von Schichtholz,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777"/>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270194" y="8179787"/>
            <a:ext cx="5989106"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Fällung</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einer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Eiche</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Gemeindewald</a:t>
            </a:r>
            <a:r>
              <a:rPr lang="en-US" sz="2000" b="1" dirty="0">
                <a:solidFill>
                  <a:srgbClr val="C9F635"/>
                </a:solidFill>
                <a:latin typeface="Century Gothic Paneuropean Bold"/>
                <a:ea typeface="Century Gothic Paneuropean Bold"/>
                <a:cs typeface="Century Gothic Paneuropean Bold"/>
                <a:sym typeface="Century Gothic Paneuropean Bold"/>
              </a:rPr>
              <a:t> Brenschelbach, um 1950</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3111"/>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270194" y="8179787"/>
            <a:ext cx="5989106"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Waldarbeiterrotte mit Waldhüter Hr. Jesel, Gemeindewald Wolfersheim, um 1950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2666"/>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270194" y="8179787"/>
            <a:ext cx="5989106"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Waldarbeiter während einer Pause, Gemeindewald Wolfersheim, um 1955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55" b="-7555"/>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2348873" y="8179787"/>
            <a:ext cx="4910427"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Fällschnitt mittels Trummsäge, Böckweiler, um 1955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532" b="-2134"/>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270194" y="8179787"/>
            <a:ext cx="5989106"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Waldarbeiter mit ihren Familien und einem Waldhüter, Altheim, um 1920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086" r="-4086"/>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270194" y="8532262"/>
            <a:ext cx="5989106" cy="339775"/>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Pferde beim Holzrücken,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444" b="-7444"/>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270194" y="8179787"/>
            <a:ext cx="5989106"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Jagdgesellschaft während einer Treibjagd, Brenschelbach, um 1960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55" b="-7555"/>
            </a:stretch>
          </a:blipFill>
        </p:spPr>
      </p:sp>
      <p:grpSp>
        <p:nvGrpSpPr>
          <p:cNvPr id="3" name="Group 3"/>
          <p:cNvGrpSpPr/>
          <p:nvPr/>
        </p:nvGrpSpPr>
        <p:grpSpPr>
          <a:xfrm>
            <a:off x="10823071" y="7804495"/>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270194" y="8066187"/>
            <a:ext cx="5989106"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Hasenstrecke</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während</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einer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Niederwildjagd</a:t>
            </a:r>
            <a:r>
              <a:rPr lang="en-US" sz="2000" b="1" dirty="0">
                <a:solidFill>
                  <a:srgbClr val="C9F635"/>
                </a:solidFill>
                <a:latin typeface="Century Gothic Paneuropean Bold"/>
                <a:ea typeface="Century Gothic Paneuropean Bold"/>
                <a:cs typeface="Century Gothic Paneuropean Bold"/>
                <a:sym typeface="Century Gothic Paneuropean Bold"/>
              </a:rPr>
              <a:t>, Brenschelbach, um 1960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0" y="1028700"/>
            <a:ext cx="9220138" cy="8308539"/>
            <a:chOff x="0" y="0"/>
            <a:chExt cx="1839846" cy="1657940"/>
          </a:xfrm>
        </p:grpSpPr>
        <p:sp>
          <p:nvSpPr>
            <p:cNvPr id="4" name="Freeform 4"/>
            <p:cNvSpPr/>
            <p:nvPr/>
          </p:nvSpPr>
          <p:spPr>
            <a:xfrm>
              <a:off x="0" y="0"/>
              <a:ext cx="1839846" cy="1657940"/>
            </a:xfrm>
            <a:custGeom>
              <a:avLst/>
              <a:gdLst/>
              <a:ahLst/>
              <a:cxnLst/>
              <a:rect l="l" t="t" r="r" b="b"/>
              <a:pathLst>
                <a:path w="1839846" h="1657940">
                  <a:moveTo>
                    <a:pt x="0" y="0"/>
                  </a:moveTo>
                  <a:lnTo>
                    <a:pt x="1839846" y="0"/>
                  </a:lnTo>
                  <a:lnTo>
                    <a:pt x="1839846" y="1657940"/>
                  </a:lnTo>
                  <a:lnTo>
                    <a:pt x="0" y="1657940"/>
                  </a:lnTo>
                  <a:close/>
                </a:path>
              </a:pathLst>
            </a:custGeom>
            <a:blipFill>
              <a:blip r:embed="rId3"/>
              <a:stretch>
                <a:fillRect l="-12736" r="-12736"/>
              </a:stretch>
            </a:blipFill>
          </p:spPr>
        </p:sp>
      </p:grpSp>
      <p:sp>
        <p:nvSpPr>
          <p:cNvPr id="5" name="TextBox 5"/>
          <p:cNvSpPr txBox="1"/>
          <p:nvPr/>
        </p:nvSpPr>
        <p:spPr>
          <a:xfrm>
            <a:off x="10222856" y="1503480"/>
            <a:ext cx="7036444" cy="1038275"/>
          </a:xfrm>
          <a:prstGeom prst="rect">
            <a:avLst/>
          </a:prstGeom>
        </p:spPr>
        <p:txBody>
          <a:bodyPr lIns="0" tIns="0" rIns="0" bIns="0" rtlCol="0" anchor="t">
            <a:spAutoFit/>
          </a:bodyPr>
          <a:lstStyle/>
          <a:p>
            <a:pPr algn="ctr">
              <a:lnSpc>
                <a:spcPts val="8400"/>
              </a:lnSpc>
            </a:pPr>
            <a:r>
              <a:rPr lang="en-US" sz="6000">
                <a:solidFill>
                  <a:srgbClr val="C9F635"/>
                </a:solidFill>
                <a:latin typeface="League Spartan"/>
                <a:ea typeface="League Spartan"/>
                <a:cs typeface="League Spartan"/>
                <a:sym typeface="League Spartan"/>
              </a:rPr>
              <a:t>Köhler</a:t>
            </a:r>
          </a:p>
        </p:txBody>
      </p:sp>
      <p:sp>
        <p:nvSpPr>
          <p:cNvPr id="6" name="TextBox 6"/>
          <p:cNvSpPr txBox="1"/>
          <p:nvPr/>
        </p:nvSpPr>
        <p:spPr>
          <a:xfrm>
            <a:off x="9897824" y="3186392"/>
            <a:ext cx="7361476" cy="4308872"/>
          </a:xfrm>
          <a:prstGeom prst="rect">
            <a:avLst/>
          </a:prstGeom>
        </p:spPr>
        <p:txBody>
          <a:bodyPr wrap="square" lIns="0" tIns="0" rIns="0" bIns="0" rtlCol="0" anchor="t">
            <a:spAutoFit/>
          </a:bodyPr>
          <a:lstStyle/>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Der </a:t>
            </a:r>
            <a:r>
              <a:rPr lang="en-US" sz="2000" dirty="0" err="1">
                <a:solidFill>
                  <a:srgbClr val="FFFFFF"/>
                </a:solidFill>
                <a:latin typeface="Century Gothic Paneuropean"/>
                <a:ea typeface="Century Gothic Paneuropean"/>
                <a:cs typeface="Century Gothic Paneuropean"/>
                <a:sym typeface="Century Gothic Paneuropean"/>
              </a:rPr>
              <a:t>Arbeitsplatz</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Köhler</a:t>
            </a:r>
            <a:r>
              <a:rPr lang="en-US" sz="2000" dirty="0">
                <a:solidFill>
                  <a:srgbClr val="FFFFFF"/>
                </a:solidFill>
                <a:latin typeface="Century Gothic Paneuropean"/>
                <a:ea typeface="Century Gothic Paneuropean"/>
                <a:cs typeface="Century Gothic Paneuropean"/>
                <a:sym typeface="Century Gothic Paneuropean"/>
              </a:rPr>
              <a:t> lag </a:t>
            </a:r>
            <a:r>
              <a:rPr lang="en-US" sz="2000" dirty="0" err="1">
                <a:solidFill>
                  <a:srgbClr val="FFFFFF"/>
                </a:solidFill>
                <a:latin typeface="Century Gothic Paneuropean"/>
                <a:ea typeface="Century Gothic Paneuropean"/>
                <a:cs typeface="Century Gothic Paneuropean"/>
                <a:sym typeface="Century Gothic Paneuropean"/>
              </a:rPr>
              <a:t>üblicherweise</a:t>
            </a:r>
            <a:r>
              <a:rPr lang="en-US" sz="2000" dirty="0">
                <a:solidFill>
                  <a:srgbClr val="FFFFFF"/>
                </a:solidFill>
                <a:latin typeface="Century Gothic Paneuropean"/>
                <a:ea typeface="Century Gothic Paneuropean"/>
                <a:cs typeface="Century Gothic Paneuropean"/>
                <a:sym typeface="Century Gothic Paneuropean"/>
              </a:rPr>
              <a:t> im Wald, wo </a:t>
            </a:r>
            <a:r>
              <a:rPr lang="en-US" sz="2000" dirty="0" err="1">
                <a:solidFill>
                  <a:srgbClr val="FFFFFF"/>
                </a:solidFill>
                <a:latin typeface="Century Gothic Paneuropean"/>
                <a:ea typeface="Century Gothic Paneuropean"/>
                <a:cs typeface="Century Gothic Paneuropean"/>
                <a:sym typeface="Century Gothic Paneuropean"/>
              </a:rPr>
              <a:t>sie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Rohstoffe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Herstellung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Holzkohle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vorfanden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Mittels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bestimmten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Verfahrens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Holzkohle</a:t>
            </a:r>
            <a:r>
              <a:rPr lang="en-US" sz="2000" dirty="0">
                <a:solidFill>
                  <a:srgbClr val="FFFFFF"/>
                </a:solidFill>
                <a:latin typeface="Century Gothic Paneuropean"/>
                <a:ea typeface="Century Gothic Paneuropean"/>
                <a:cs typeface="Century Gothic Paneuropean"/>
                <a:sym typeface="Century Gothic Paneuropean"/>
              </a:rPr>
              <a:t> in </a:t>
            </a:r>
            <a:r>
              <a:rPr lang="en-US" sz="2000" dirty="0" err="1">
                <a:solidFill>
                  <a:srgbClr val="FFFFFF"/>
                </a:solidFill>
                <a:latin typeface="Century Gothic Paneuropean"/>
                <a:ea typeface="Century Gothic Paneuropean"/>
                <a:cs typeface="Century Gothic Paneuropean"/>
                <a:sym typeface="Century Gothic Paneuropean"/>
              </a:rPr>
              <a:t>einem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Holzscheiten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aufgetürmten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Haufen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Meiler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hergestellt</a:t>
            </a:r>
            <a:r>
              <a:rPr lang="en-US" sz="2000" dirty="0">
                <a:solidFill>
                  <a:srgbClr val="FFFFFF"/>
                </a:solidFill>
                <a:latin typeface="Century Gothic Paneuropean"/>
                <a:ea typeface="Century Gothic Paneuropean"/>
                <a:cs typeface="Century Gothic Paneuropean"/>
                <a:sym typeface="Century Gothic Paneuropean"/>
              </a:rPr>
              <a:t>. </a:t>
            </a:r>
          </a:p>
          <a:p>
            <a:pPr algn="just">
              <a:lnSpc>
                <a:spcPts val="2800"/>
              </a:lnSpc>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Das </a:t>
            </a:r>
            <a:r>
              <a:rPr lang="en-US" sz="2000" dirty="0" err="1">
                <a:solidFill>
                  <a:srgbClr val="FFFFFF"/>
                </a:solidFill>
                <a:latin typeface="Century Gothic Paneuropean"/>
                <a:ea typeface="Century Gothic Paneuropean"/>
                <a:cs typeface="Century Gothic Paneuropean"/>
                <a:sym typeface="Century Gothic Paneuropean"/>
              </a:rPr>
              <a:t>fertige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Produkt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wurde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u.a</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Brennstoff</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Verhüttung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Schmelzen</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Metallen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eingesetzt</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Arbeit</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Köhler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beschränkte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auf die </a:t>
            </a:r>
            <a:r>
              <a:rPr lang="en-US" sz="2000" dirty="0" err="1">
                <a:solidFill>
                  <a:srgbClr val="FFFFFF"/>
                </a:solidFill>
                <a:latin typeface="Century Gothic Paneuropean"/>
                <a:ea typeface="Century Gothic Paneuropean"/>
                <a:cs typeface="Century Gothic Paneuropean"/>
                <a:sym typeface="Century Gothic Paneuropean"/>
              </a:rPr>
              <a:t>Sommermonate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zum</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Herbst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weshalb</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während</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restlichen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Zeit</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Jahres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meist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als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Holzhauer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Waldarbeiter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betätigten</a:t>
            </a:r>
            <a:r>
              <a:rPr lang="en-US" sz="2000" dirty="0">
                <a:solidFill>
                  <a:srgbClr val="FFFFFF"/>
                </a:solidFill>
                <a:latin typeface="Century Gothic Paneuropean"/>
                <a:ea typeface="Century Gothic Paneuropean"/>
                <a:cs typeface="Century Gothic Paneuropean"/>
                <a:sym typeface="Century Gothic Paneuropean"/>
              </a:rPr>
              <a:t>. </a:t>
            </a: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12763153" y="8320151"/>
            <a:ext cx="4496147"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Köhler beim Abernten des Meilers, Gebüg (Pfalz), um 1954</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1028700" y="2117461"/>
            <a:ext cx="8605757" cy="8169540"/>
            <a:chOff x="0" y="0"/>
            <a:chExt cx="2266537" cy="2609780"/>
          </a:xfrm>
        </p:grpSpPr>
        <p:sp>
          <p:nvSpPr>
            <p:cNvPr id="4" name="Freeform 4"/>
            <p:cNvSpPr/>
            <p:nvPr/>
          </p:nvSpPr>
          <p:spPr>
            <a:xfrm>
              <a:off x="0" y="0"/>
              <a:ext cx="2266537" cy="2609780"/>
            </a:xfrm>
            <a:custGeom>
              <a:avLst/>
              <a:gdLst/>
              <a:ahLst/>
              <a:cxnLst/>
              <a:rect l="l" t="t" r="r" b="b"/>
              <a:pathLst>
                <a:path w="2266537" h="2609780">
                  <a:moveTo>
                    <a:pt x="0" y="0"/>
                  </a:moveTo>
                  <a:lnTo>
                    <a:pt x="2266537" y="0"/>
                  </a:lnTo>
                  <a:lnTo>
                    <a:pt x="2266537" y="2609780"/>
                  </a:lnTo>
                  <a:lnTo>
                    <a:pt x="0" y="2609780"/>
                  </a:lnTo>
                  <a:close/>
                </a:path>
              </a:pathLst>
            </a:custGeom>
            <a:solidFill>
              <a:srgbClr val="0D2440">
                <a:alpha val="78824"/>
              </a:srgbClr>
            </a:solidFill>
          </p:spPr>
        </p:sp>
        <p:sp>
          <p:nvSpPr>
            <p:cNvPr id="5" name="TextBox 5"/>
            <p:cNvSpPr txBox="1"/>
            <p:nvPr/>
          </p:nvSpPr>
          <p:spPr>
            <a:xfrm>
              <a:off x="0" y="-38100"/>
              <a:ext cx="2266537" cy="264788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831954" y="4000500"/>
            <a:ext cx="6321446" cy="3949799"/>
          </a:xfrm>
          <a:prstGeom prst="rect">
            <a:avLst/>
          </a:prstGeom>
        </p:spPr>
        <p:txBody>
          <a:bodyPr wrap="square" lIns="0" tIns="0" rIns="0" bIns="0" rtlCol="0" anchor="t">
            <a:spAutoFit/>
          </a:bodyPr>
          <a:lstStyle/>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Bis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Mitte</a:t>
            </a:r>
            <a:r>
              <a:rPr lang="en-US" sz="2000" dirty="0">
                <a:solidFill>
                  <a:srgbClr val="FFFFFF"/>
                </a:solidFill>
                <a:latin typeface="Century Gothic Paneuropean"/>
                <a:ea typeface="Century Gothic Paneuropean"/>
                <a:cs typeface="Century Gothic Paneuropean"/>
                <a:sym typeface="Century Gothic Paneuropean"/>
              </a:rPr>
              <a:t> des 20. </a:t>
            </a:r>
            <a:r>
              <a:rPr lang="en-US" sz="2000" dirty="0" err="1">
                <a:solidFill>
                  <a:srgbClr val="FFFFFF"/>
                </a:solidFill>
                <a:latin typeface="Century Gothic Paneuropean"/>
                <a:ea typeface="Century Gothic Paneuropean"/>
                <a:cs typeface="Century Gothic Paneuropean"/>
                <a:sym typeface="Century Gothic Paneuropean"/>
              </a:rPr>
              <a:t>Jahrhunderts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entstanden</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Bereich</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heutigen</a:t>
            </a:r>
            <a:r>
              <a:rPr lang="en-US" sz="2000" dirty="0">
                <a:solidFill>
                  <a:srgbClr val="FFFFFF"/>
                </a:solidFill>
                <a:latin typeface="Century Gothic Paneuropean"/>
                <a:ea typeface="Century Gothic Paneuropean"/>
                <a:cs typeface="Century Gothic Paneuropean"/>
                <a:sym typeface="Century Gothic Paneuropean"/>
              </a:rPr>
              <a:t> Saarlandes 56 </a:t>
            </a:r>
            <a:r>
              <a:rPr lang="en-US" sz="2000" dirty="0" err="1">
                <a:solidFill>
                  <a:srgbClr val="FFFFFF"/>
                </a:solidFill>
                <a:latin typeface="Century Gothic Paneuropean"/>
                <a:ea typeface="Century Gothic Paneuropean"/>
                <a:cs typeface="Century Gothic Paneuropean"/>
                <a:sym typeface="Century Gothic Paneuropean"/>
              </a:rPr>
              <a:t>Sägewerke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sowie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rund</a:t>
            </a:r>
            <a:r>
              <a:rPr lang="en-US" sz="2000" dirty="0">
                <a:solidFill>
                  <a:srgbClr val="FFFFFF"/>
                </a:solidFill>
                <a:latin typeface="Century Gothic Paneuropean"/>
                <a:ea typeface="Century Gothic Paneuropean"/>
                <a:cs typeface="Century Gothic Paneuropean"/>
                <a:sym typeface="Century Gothic Paneuropean"/>
              </a:rPr>
              <a:t> 20 </a:t>
            </a:r>
            <a:r>
              <a:rPr lang="en-US" sz="2000" dirty="0" err="1">
                <a:solidFill>
                  <a:srgbClr val="FFFFFF"/>
                </a:solidFill>
                <a:latin typeface="Century Gothic Paneuropean"/>
                <a:ea typeface="Century Gothic Paneuropean"/>
                <a:cs typeface="Century Gothic Paneuropean"/>
                <a:sym typeface="Century Gothic Paneuropean"/>
              </a:rPr>
              <a:t>weitere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Betriebe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Bergwerke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mit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Grubenholz</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smtClean="0">
                <a:solidFill>
                  <a:srgbClr val="FFFFFF"/>
                </a:solidFill>
                <a:latin typeface="Century Gothic Paneuropean"/>
                <a:ea typeface="Century Gothic Paneuropean"/>
                <a:cs typeface="Century Gothic Paneuropean"/>
                <a:sym typeface="Century Gothic Paneuropean"/>
              </a:rPr>
              <a:t>belieferten</a:t>
            </a:r>
            <a:r>
              <a:rPr lang="en-US" sz="2000" dirty="0" smtClean="0">
                <a:solidFill>
                  <a:srgbClr val="FFFFFF"/>
                </a:solidFill>
                <a:latin typeface="Century Gothic Paneuropean"/>
                <a:ea typeface="Century Gothic Paneuropean"/>
                <a:cs typeface="Century Gothic Paneuropean"/>
                <a:sym typeface="Century Gothic Paneuropean"/>
              </a:rPr>
              <a:t>. </a:t>
            </a:r>
            <a:r>
              <a:rPr lang="en-US" sz="2000" baseline="30000" dirty="0" smtClean="0">
                <a:solidFill>
                  <a:srgbClr val="FFFFFF"/>
                </a:solidFill>
                <a:latin typeface="Century Gothic Paneuropean"/>
                <a:ea typeface="Century Gothic Paneuropean"/>
                <a:cs typeface="Century Gothic Paneuropean"/>
                <a:sym typeface="Century Gothic Paneuropean"/>
              </a:rPr>
              <a:t>53</a:t>
            </a:r>
            <a:r>
              <a:rPr lang="en-US" sz="2000" dirty="0" smtClean="0">
                <a:solidFill>
                  <a:srgbClr val="FFFFFF"/>
                </a:solidFill>
                <a:latin typeface="Century Gothic Paneuropean"/>
                <a:ea typeface="Century Gothic Paneuropean"/>
                <a:cs typeface="Century Gothic Paneuropean"/>
                <a:sym typeface="Century Gothic Paneuropean"/>
              </a:rPr>
              <a:t> </a:t>
            </a: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pPr>
            <a:endParaRPr lang="en-US" sz="2000" dirty="0">
              <a:solidFill>
                <a:srgbClr val="FFFFFF"/>
              </a:solidFill>
              <a:latin typeface="Century Gothic Paneuropean"/>
              <a:ea typeface="Century Gothic Paneuropean"/>
              <a:cs typeface="Century Gothic Paneuropean"/>
              <a:sym typeface="Century Gothic Paneuropean"/>
            </a:endParaRPr>
          </a:p>
          <a:p>
            <a:pPr algn="just">
              <a:lnSpc>
                <a:spcPts val="2800"/>
              </a:lnSpc>
            </a:pPr>
            <a:r>
              <a:rPr lang="en-US" sz="2000" dirty="0" err="1">
                <a:solidFill>
                  <a:srgbClr val="FFFFFF"/>
                </a:solidFill>
                <a:latin typeface="Century Gothic Paneuropean"/>
                <a:ea typeface="Century Gothic Paneuropean"/>
                <a:cs typeface="Century Gothic Paneuropean"/>
                <a:sym typeface="Century Gothic Paneuropean"/>
              </a:rPr>
              <a:t>Zwischen</a:t>
            </a:r>
            <a:r>
              <a:rPr lang="en-US" sz="2000" dirty="0">
                <a:solidFill>
                  <a:srgbClr val="FFFFFF"/>
                </a:solidFill>
                <a:latin typeface="Century Gothic Paneuropean"/>
                <a:ea typeface="Century Gothic Paneuropean"/>
                <a:cs typeface="Century Gothic Paneuropean"/>
                <a:sym typeface="Century Gothic Paneuropean"/>
              </a:rPr>
              <a:t> Homburg und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etablierten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Unternehmen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wie</a:t>
            </a:r>
            <a:r>
              <a:rPr lang="en-US" sz="2000" dirty="0">
                <a:solidFill>
                  <a:srgbClr val="FFFFFF"/>
                </a:solidFill>
                <a:latin typeface="Century Gothic Paneuropean"/>
                <a:ea typeface="Century Gothic Paneuropean"/>
                <a:cs typeface="Century Gothic Paneuropean"/>
                <a:sym typeface="Century Gothic Paneuropean"/>
              </a:rPr>
              <a:t> das </a:t>
            </a:r>
            <a:r>
              <a:rPr lang="en-US" sz="2000" dirty="0" err="1">
                <a:solidFill>
                  <a:srgbClr val="FFFFFF"/>
                </a:solidFill>
                <a:latin typeface="Century Gothic Paneuropean"/>
                <a:ea typeface="Century Gothic Paneuropean"/>
                <a:cs typeface="Century Gothic Paneuropean"/>
                <a:sym typeface="Century Gothic Paneuropean"/>
              </a:rPr>
              <a:t>Sägewerk</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Schenck</a:t>
            </a:r>
            <a:r>
              <a:rPr lang="en-US" sz="2000" dirty="0">
                <a:solidFill>
                  <a:srgbClr val="FFFFFF"/>
                </a:solidFill>
                <a:latin typeface="Century Gothic Paneuropean"/>
                <a:ea typeface="Century Gothic Paneuropean"/>
                <a:cs typeface="Century Gothic Paneuropean"/>
                <a:sym typeface="Century Gothic Paneuropean"/>
              </a:rPr>
              <a:t> in Homburg, das </a:t>
            </a:r>
            <a:r>
              <a:rPr lang="en-US" sz="2000" dirty="0" err="1">
                <a:solidFill>
                  <a:srgbClr val="FFFFFF"/>
                </a:solidFill>
                <a:latin typeface="Century Gothic Paneuropean"/>
                <a:ea typeface="Century Gothic Paneuropean"/>
                <a:cs typeface="Century Gothic Paneuropean"/>
                <a:sym typeface="Century Gothic Paneuropean"/>
              </a:rPr>
              <a:t>Sägewerk</a:t>
            </a:r>
            <a:r>
              <a:rPr lang="en-US" sz="2000" dirty="0">
                <a:solidFill>
                  <a:srgbClr val="FFFFFF"/>
                </a:solidFill>
                <a:latin typeface="Century Gothic Paneuropean"/>
                <a:ea typeface="Century Gothic Paneuropean"/>
                <a:cs typeface="Century Gothic Paneuropean"/>
                <a:sym typeface="Century Gothic Paneuropean"/>
              </a:rPr>
              <a:t> Rauch in Brenschelbach (</a:t>
            </a:r>
            <a:r>
              <a:rPr lang="en-US" sz="2000" dirty="0" err="1">
                <a:solidFill>
                  <a:srgbClr val="FFFFFF"/>
                </a:solidFill>
                <a:latin typeface="Century Gothic Paneuropean"/>
                <a:ea typeface="Century Gothic Paneuropean"/>
                <a:cs typeface="Century Gothic Paneuropean"/>
                <a:sym typeface="Century Gothic Paneuropean"/>
              </a:rPr>
              <a:t>später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Bexbach</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Zweibrücken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Möbelfabriken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Vogelgesang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Blieskastel</a:t>
            </a:r>
            <a:r>
              <a:rPr lang="en-US" sz="2000" dirty="0">
                <a:solidFill>
                  <a:srgbClr val="FFFFFF"/>
                </a:solidFill>
                <a:latin typeface="Century Gothic Paneuropean"/>
                <a:ea typeface="Century Gothic Paneuropean"/>
                <a:cs typeface="Century Gothic Paneuropean"/>
                <a:sym typeface="Century Gothic Paneuropean"/>
              </a:rPr>
              <a:t>) und Hartmann (Homburg).</a:t>
            </a:r>
          </a:p>
        </p:txBody>
      </p:sp>
      <p:sp>
        <p:nvSpPr>
          <p:cNvPr id="7" name="TextBox 7"/>
          <p:cNvSpPr txBox="1"/>
          <p:nvPr/>
        </p:nvSpPr>
        <p:spPr>
          <a:xfrm>
            <a:off x="1831954" y="2929497"/>
            <a:ext cx="6762465" cy="412775"/>
          </a:xfrm>
          <a:prstGeom prst="rect">
            <a:avLst/>
          </a:prstGeom>
        </p:spPr>
        <p:txBody>
          <a:bodyPr lIns="0" tIns="0" rIns="0" bIns="0" rtlCol="0" anchor="t">
            <a:spAutoFit/>
          </a:bodyPr>
          <a:lstStyle/>
          <a:p>
            <a:pPr algn="l">
              <a:lnSpc>
                <a:spcPts val="3499"/>
              </a:lnSpc>
            </a:pPr>
            <a:r>
              <a:rPr lang="en-US" sz="2499" b="1">
                <a:solidFill>
                  <a:srgbClr val="C9F635"/>
                </a:solidFill>
                <a:latin typeface="Century Gothic Paneuropean Bold"/>
                <a:ea typeface="Century Gothic Paneuropean Bold"/>
                <a:cs typeface="Century Gothic Paneuropean Bold"/>
                <a:sym typeface="Century Gothic Paneuropean Bold"/>
              </a:rPr>
              <a:t>Holzverarbeitende Betriebe in der Region</a:t>
            </a:r>
          </a:p>
        </p:txBody>
      </p:sp>
      <p:sp>
        <p:nvSpPr>
          <p:cNvPr id="8" name="Freeform 8"/>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66" b="-14666"/>
            </a:stretch>
          </a:blipFill>
        </p:spPr>
      </p:sp>
      <p:grpSp>
        <p:nvGrpSpPr>
          <p:cNvPr id="3" name="Group 3"/>
          <p:cNvGrpSpPr/>
          <p:nvPr/>
        </p:nvGrpSpPr>
        <p:grpSpPr>
          <a:xfrm>
            <a:off x="10823071" y="7918096"/>
            <a:ext cx="7464929" cy="1907881"/>
            <a:chOff x="0" y="0"/>
            <a:chExt cx="1966072" cy="502487"/>
          </a:xfrm>
        </p:grpSpPr>
        <p:sp>
          <p:nvSpPr>
            <p:cNvPr id="4" name="Freeform 4"/>
            <p:cNvSpPr/>
            <p:nvPr/>
          </p:nvSpPr>
          <p:spPr>
            <a:xfrm>
              <a:off x="0" y="0"/>
              <a:ext cx="1966072" cy="502487"/>
            </a:xfrm>
            <a:custGeom>
              <a:avLst/>
              <a:gdLst/>
              <a:ahLst/>
              <a:cxnLst/>
              <a:rect l="l" t="t" r="r" b="b"/>
              <a:pathLst>
                <a:path w="1966072" h="502487">
                  <a:moveTo>
                    <a:pt x="0" y="0"/>
                  </a:moveTo>
                  <a:lnTo>
                    <a:pt x="1966072" y="0"/>
                  </a:lnTo>
                  <a:lnTo>
                    <a:pt x="1966072" y="502487"/>
                  </a:lnTo>
                  <a:lnTo>
                    <a:pt x="0" y="502487"/>
                  </a:lnTo>
                  <a:close/>
                </a:path>
              </a:pathLst>
            </a:custGeom>
            <a:solidFill>
              <a:srgbClr val="0D2440">
                <a:alpha val="69804"/>
              </a:srgbClr>
            </a:solidFill>
          </p:spPr>
        </p:sp>
        <p:sp>
          <p:nvSpPr>
            <p:cNvPr id="5" name="TextBox 5"/>
            <p:cNvSpPr txBox="1"/>
            <p:nvPr/>
          </p:nvSpPr>
          <p:spPr>
            <a:xfrm>
              <a:off x="0" y="-38100"/>
              <a:ext cx="1966072" cy="540587"/>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1277600" y="8209092"/>
            <a:ext cx="6131472" cy="897682"/>
          </a:xfrm>
          <a:prstGeom prst="rect">
            <a:avLst/>
          </a:prstGeom>
        </p:spPr>
        <p:txBody>
          <a:bodyPr wrap="square" lIns="0" tIns="0" rIns="0" bIns="0" rtlCol="0" anchor="t">
            <a:spAutoFit/>
          </a:bodyPr>
          <a:lstStyle/>
          <a:p>
            <a:pPr algn="r">
              <a:lnSpc>
                <a:spcPts val="3499"/>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Werkstatt</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Gerstner-</a:t>
            </a:r>
            <a:r>
              <a:rPr lang="en-US" sz="2000" b="1" dirty="0" err="1">
                <a:solidFill>
                  <a:srgbClr val="C9F635"/>
                </a:solidFill>
                <a:latin typeface="Century Gothic Paneuropean Bold"/>
                <a:ea typeface="Century Gothic Paneuropean Bold"/>
                <a:cs typeface="Century Gothic Paneuropean Bold"/>
                <a:sym typeface="Century Gothic Paneuropean Bold"/>
              </a:rPr>
              <a:t>Riewer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Geislautern</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o.J.</a:t>
            </a:r>
            <a:endParaRPr lang="en-US" sz="2000" b="1" dirty="0">
              <a:solidFill>
                <a:srgbClr val="C9F635"/>
              </a:solidFill>
              <a:latin typeface="Century Gothic Paneuropean Bold"/>
              <a:ea typeface="Century Gothic Paneuropean Bold"/>
              <a:cs typeface="Century Gothic Paneuropean Bold"/>
              <a:sym typeface="Century Gothic Paneuropean Bold"/>
            </a:endParaRPr>
          </a:p>
        </p:txBody>
      </p:sp>
      <p:sp>
        <p:nvSpPr>
          <p:cNvPr id="7" name="Freeform 7"/>
          <p:cNvSpPr/>
          <p:nvPr/>
        </p:nvSpPr>
        <p:spPr>
          <a:xfrm>
            <a:off x="16748852" y="94107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72" b="-11550"/>
            </a:stretch>
          </a:blipFill>
        </p:spPr>
      </p:sp>
      <p:grpSp>
        <p:nvGrpSpPr>
          <p:cNvPr id="3" name="Group 3"/>
          <p:cNvGrpSpPr/>
          <p:nvPr/>
        </p:nvGrpSpPr>
        <p:grpSpPr>
          <a:xfrm>
            <a:off x="10208373" y="7918096"/>
            <a:ext cx="8079627" cy="1907881"/>
            <a:chOff x="0" y="0"/>
            <a:chExt cx="2127968" cy="502487"/>
          </a:xfrm>
        </p:grpSpPr>
        <p:sp>
          <p:nvSpPr>
            <p:cNvPr id="4" name="Freeform 4"/>
            <p:cNvSpPr/>
            <p:nvPr/>
          </p:nvSpPr>
          <p:spPr>
            <a:xfrm>
              <a:off x="0" y="0"/>
              <a:ext cx="2127968" cy="502487"/>
            </a:xfrm>
            <a:custGeom>
              <a:avLst/>
              <a:gdLst/>
              <a:ahLst/>
              <a:cxnLst/>
              <a:rect l="l" t="t" r="r" b="b"/>
              <a:pathLst>
                <a:path w="2127968" h="502487">
                  <a:moveTo>
                    <a:pt x="0" y="0"/>
                  </a:moveTo>
                  <a:lnTo>
                    <a:pt x="2127968" y="0"/>
                  </a:lnTo>
                  <a:lnTo>
                    <a:pt x="2127968" y="502487"/>
                  </a:lnTo>
                  <a:lnTo>
                    <a:pt x="0" y="502487"/>
                  </a:lnTo>
                  <a:close/>
                </a:path>
              </a:pathLst>
            </a:custGeom>
            <a:solidFill>
              <a:srgbClr val="0D2440">
                <a:alpha val="69804"/>
              </a:srgbClr>
            </a:solidFill>
          </p:spPr>
        </p:sp>
        <p:sp>
          <p:nvSpPr>
            <p:cNvPr id="5" name="TextBox 5"/>
            <p:cNvSpPr txBox="1"/>
            <p:nvPr/>
          </p:nvSpPr>
          <p:spPr>
            <a:xfrm>
              <a:off x="0" y="-38100"/>
              <a:ext cx="2127968"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479869" y="8333461"/>
            <a:ext cx="6779431"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Arbeiter</a:t>
            </a:r>
            <a:r>
              <a:rPr lang="en-US" sz="2000" b="1" dirty="0">
                <a:solidFill>
                  <a:srgbClr val="C9F635"/>
                </a:solidFill>
                <a:latin typeface="Century Gothic Paneuropean Bold"/>
                <a:ea typeface="Century Gothic Paneuropean Bold"/>
                <a:cs typeface="Century Gothic Paneuropean Bold"/>
                <a:sym typeface="Century Gothic Paneuropean Bold"/>
              </a:rPr>
              <a:t> an der </a:t>
            </a:r>
            <a:r>
              <a:rPr lang="en-US" sz="2000" b="1" dirty="0" err="1">
                <a:solidFill>
                  <a:srgbClr val="C9F635"/>
                </a:solidFill>
                <a:latin typeface="Century Gothic Paneuropean Bold"/>
                <a:ea typeface="Century Gothic Paneuropean Bold"/>
                <a:cs typeface="Century Gothic Paneuropean Bold"/>
                <a:sym typeface="Century Gothic Paneuropean Bold"/>
              </a:rPr>
              <a:t>Bandsäge</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Gerstner-</a:t>
            </a:r>
            <a:r>
              <a:rPr lang="en-US" sz="2000" b="1" dirty="0" err="1">
                <a:solidFill>
                  <a:srgbClr val="C9F635"/>
                </a:solidFill>
                <a:latin typeface="Century Gothic Paneuropean Bold"/>
                <a:ea typeface="Century Gothic Paneuropean Bold"/>
                <a:cs typeface="Century Gothic Paneuropean Bold"/>
                <a:sym typeface="Century Gothic Paneuropean Bold"/>
              </a:rPr>
              <a:t>Riewer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Geislautern</a:t>
            </a:r>
            <a:r>
              <a:rPr lang="en-US" sz="2000" b="1" dirty="0">
                <a:solidFill>
                  <a:srgbClr val="C9F635"/>
                </a:solidFill>
                <a:latin typeface="Century Gothic Paneuropean Bold"/>
                <a:ea typeface="Century Gothic Paneuropean Bold"/>
                <a:cs typeface="Century Gothic Paneuropean Bold"/>
                <a:sym typeface="Century Gothic Paneuropean Bold"/>
              </a:rPr>
              <a:t>, um 1950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666" b="-6666"/>
            </a:stretch>
          </a:blipFill>
        </p:spPr>
      </p:sp>
      <p:grpSp>
        <p:nvGrpSpPr>
          <p:cNvPr id="3" name="Group 3"/>
          <p:cNvGrpSpPr/>
          <p:nvPr/>
        </p:nvGrpSpPr>
        <p:grpSpPr>
          <a:xfrm>
            <a:off x="9711496" y="7918096"/>
            <a:ext cx="8576504" cy="1907881"/>
            <a:chOff x="0" y="0"/>
            <a:chExt cx="2258832" cy="502487"/>
          </a:xfrm>
        </p:grpSpPr>
        <p:sp>
          <p:nvSpPr>
            <p:cNvPr id="4" name="Freeform 4"/>
            <p:cNvSpPr/>
            <p:nvPr/>
          </p:nvSpPr>
          <p:spPr>
            <a:xfrm>
              <a:off x="0" y="0"/>
              <a:ext cx="2258832" cy="502487"/>
            </a:xfrm>
            <a:custGeom>
              <a:avLst/>
              <a:gdLst/>
              <a:ahLst/>
              <a:cxnLst/>
              <a:rect l="l" t="t" r="r" b="b"/>
              <a:pathLst>
                <a:path w="2258832" h="502487">
                  <a:moveTo>
                    <a:pt x="0" y="0"/>
                  </a:moveTo>
                  <a:lnTo>
                    <a:pt x="2258832" y="0"/>
                  </a:lnTo>
                  <a:lnTo>
                    <a:pt x="2258832" y="502487"/>
                  </a:lnTo>
                  <a:lnTo>
                    <a:pt x="0" y="502487"/>
                  </a:lnTo>
                  <a:close/>
                </a:path>
              </a:pathLst>
            </a:custGeom>
            <a:solidFill>
              <a:srgbClr val="0D2440">
                <a:alpha val="69804"/>
              </a:srgbClr>
            </a:solidFill>
          </p:spPr>
        </p:sp>
        <p:sp>
          <p:nvSpPr>
            <p:cNvPr id="5" name="TextBox 5"/>
            <p:cNvSpPr txBox="1"/>
            <p:nvPr/>
          </p:nvSpPr>
          <p:spPr>
            <a:xfrm>
              <a:off x="0" y="-38100"/>
              <a:ext cx="2258832"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9711496" y="8333461"/>
            <a:ext cx="7547804"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Arbeiter</a:t>
            </a:r>
            <a:r>
              <a:rPr lang="en-US" sz="2000" b="1" dirty="0">
                <a:solidFill>
                  <a:srgbClr val="C9F635"/>
                </a:solidFill>
                <a:latin typeface="Century Gothic Paneuropean Bold"/>
                <a:ea typeface="Century Gothic Paneuropean Bold"/>
                <a:cs typeface="Century Gothic Paneuropean Bold"/>
                <a:sym typeface="Century Gothic Paneuropean Bold"/>
              </a:rPr>
              <a:t> an </a:t>
            </a:r>
            <a:r>
              <a:rPr lang="en-US" sz="2000" b="1" dirty="0" err="1">
                <a:solidFill>
                  <a:srgbClr val="C9F635"/>
                </a:solidFill>
                <a:latin typeface="Century Gothic Paneuropean Bold"/>
                <a:ea typeface="Century Gothic Paneuropean Bold"/>
                <a:cs typeface="Century Gothic Paneuropean Bold"/>
                <a:sym typeface="Century Gothic Paneuropean Bold"/>
              </a:rPr>
              <a:t>einer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Gattersäge</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Gerstner-</a:t>
            </a:r>
            <a:r>
              <a:rPr lang="en-US" sz="2000" b="1" dirty="0" err="1">
                <a:solidFill>
                  <a:srgbClr val="C9F635"/>
                </a:solidFill>
                <a:latin typeface="Century Gothic Paneuropean Bold"/>
                <a:ea typeface="Century Gothic Paneuropean Bold"/>
                <a:cs typeface="Century Gothic Paneuropean Bold"/>
                <a:sym typeface="Century Gothic Paneuropean Bold"/>
              </a:rPr>
              <a:t>Riewer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Geislautern</a:t>
            </a:r>
            <a:r>
              <a:rPr lang="en-US" sz="2000" b="1" dirty="0">
                <a:solidFill>
                  <a:srgbClr val="C9F635"/>
                </a:solidFill>
                <a:latin typeface="Century Gothic Paneuropean Bold"/>
                <a:ea typeface="Century Gothic Paneuropean Bold"/>
                <a:cs typeface="Century Gothic Paneuropean Bold"/>
                <a:sym typeface="Century Gothic Paneuropean Bold"/>
              </a:rPr>
              <a:t> um 1949</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5555"/>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545729" y="8333461"/>
            <a:ext cx="6713571"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Schnittholzplatz</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Gerstner-</a:t>
            </a:r>
            <a:r>
              <a:rPr lang="en-US" sz="2000" b="1" dirty="0" err="1">
                <a:solidFill>
                  <a:srgbClr val="C9F635"/>
                </a:solidFill>
                <a:latin typeface="Century Gothic Paneuropean Bold"/>
                <a:ea typeface="Century Gothic Paneuropean Bold"/>
                <a:cs typeface="Century Gothic Paneuropean Bold"/>
                <a:sym typeface="Century Gothic Paneuropean Bold"/>
              </a:rPr>
              <a:t>Riewer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Geislautern</a:t>
            </a:r>
            <a:r>
              <a:rPr lang="en-US" sz="2000" b="1" dirty="0">
                <a:solidFill>
                  <a:srgbClr val="C9F635"/>
                </a:solidFill>
                <a:latin typeface="Century Gothic Paneuropean Bold"/>
                <a:ea typeface="Century Gothic Paneuropean Bold"/>
                <a:cs typeface="Century Gothic Paneuropean Bold"/>
                <a:sym typeface="Century Gothic Paneuropean Bold"/>
              </a:rPr>
              <a:t> um 1949</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55" b="-6555"/>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116520" y="8333461"/>
            <a:ext cx="6142780"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Hobelwerk</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Gerstner-</a:t>
            </a:r>
            <a:r>
              <a:rPr lang="en-US" sz="2000" b="1" dirty="0" err="1">
                <a:solidFill>
                  <a:srgbClr val="C9F635"/>
                </a:solidFill>
                <a:latin typeface="Century Gothic Paneuropean Bold"/>
                <a:ea typeface="Century Gothic Paneuropean Bold"/>
                <a:cs typeface="Century Gothic Paneuropean Bold"/>
                <a:sym typeface="Century Gothic Paneuropean Bold"/>
              </a:rPr>
              <a:t>Riewer</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Geislautern</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o.J.</a:t>
            </a:r>
            <a:endParaRPr lang="en-US" sz="2000" b="1" dirty="0">
              <a:solidFill>
                <a:srgbClr val="C9F635"/>
              </a:solidFill>
              <a:latin typeface="Century Gothic Paneuropean Bold"/>
              <a:ea typeface="Century Gothic Paneuropean Bold"/>
              <a:cs typeface="Century Gothic Paneuropean Bold"/>
              <a:sym typeface="Century Gothic Paneuropean Bo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370101" y="8333461"/>
            <a:ext cx="6889199"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Arbeiter an der Bandsäge, Sägewerk Gerstner-Riewer, Geislautern, um 1949</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222" b="-12222"/>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370101" y="8333461"/>
            <a:ext cx="6889199"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Firmengelände der Holzgroßhandlung Schenck GmbH, Homburg,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444" b="-7444"/>
            </a:stretch>
          </a:blipFill>
        </p:spPr>
      </p:sp>
      <p:grpSp>
        <p:nvGrpSpPr>
          <p:cNvPr id="3" name="Group 3"/>
          <p:cNvGrpSpPr/>
          <p:nvPr/>
        </p:nvGrpSpPr>
        <p:grpSpPr>
          <a:xfrm>
            <a:off x="9144000" y="7918096"/>
            <a:ext cx="9144000" cy="1907881"/>
            <a:chOff x="0" y="0"/>
            <a:chExt cx="2408296" cy="502487"/>
          </a:xfrm>
        </p:grpSpPr>
        <p:sp>
          <p:nvSpPr>
            <p:cNvPr id="4" name="Freeform 4"/>
            <p:cNvSpPr/>
            <p:nvPr/>
          </p:nvSpPr>
          <p:spPr>
            <a:xfrm>
              <a:off x="0" y="0"/>
              <a:ext cx="2408296" cy="502487"/>
            </a:xfrm>
            <a:custGeom>
              <a:avLst/>
              <a:gdLst/>
              <a:ahLst/>
              <a:cxnLst/>
              <a:rect l="l" t="t" r="r" b="b"/>
              <a:pathLst>
                <a:path w="2408296" h="502487">
                  <a:moveTo>
                    <a:pt x="0" y="0"/>
                  </a:moveTo>
                  <a:lnTo>
                    <a:pt x="2408296" y="0"/>
                  </a:lnTo>
                  <a:lnTo>
                    <a:pt x="2408296" y="502487"/>
                  </a:lnTo>
                  <a:lnTo>
                    <a:pt x="0" y="502487"/>
                  </a:lnTo>
                  <a:close/>
                </a:path>
              </a:pathLst>
            </a:custGeom>
            <a:solidFill>
              <a:srgbClr val="0D2440">
                <a:alpha val="69804"/>
              </a:srgbClr>
            </a:solidFill>
          </p:spPr>
        </p:sp>
        <p:sp>
          <p:nvSpPr>
            <p:cNvPr id="5" name="TextBox 5"/>
            <p:cNvSpPr txBox="1"/>
            <p:nvPr/>
          </p:nvSpPr>
          <p:spPr>
            <a:xfrm>
              <a:off x="0" y="-38100"/>
              <a:ext cx="2408296"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9513915" y="8333461"/>
            <a:ext cx="7745385"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Gatterhalle des Sägewerkes und Holzgroßhandlung Schenck, Homburg,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 b="-8333"/>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370101" y="8333461"/>
            <a:ext cx="6889199" cy="718145"/>
          </a:xfrm>
          <a:prstGeom prst="rect">
            <a:avLst/>
          </a:prstGeom>
        </p:spPr>
        <p:txBody>
          <a:bodyPr wrap="square"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Arbeiter</a:t>
            </a:r>
            <a:r>
              <a:rPr lang="en-US" sz="2000" b="1" dirty="0">
                <a:solidFill>
                  <a:srgbClr val="C9F635"/>
                </a:solidFill>
                <a:latin typeface="Century Gothic Paneuropean Bold"/>
                <a:ea typeface="Century Gothic Paneuropean Bold"/>
                <a:cs typeface="Century Gothic Paneuropean Bold"/>
                <a:sym typeface="Century Gothic Paneuropean Bold"/>
              </a:rPr>
              <a:t> am </a:t>
            </a:r>
            <a:r>
              <a:rPr lang="en-US" sz="2000" b="1" dirty="0" err="1">
                <a:solidFill>
                  <a:srgbClr val="C9F635"/>
                </a:solidFill>
                <a:latin typeface="Century Gothic Paneuropean Bold"/>
                <a:ea typeface="Century Gothic Paneuropean Bold"/>
                <a:cs typeface="Century Gothic Paneuropean Bold"/>
                <a:sym typeface="Century Gothic Paneuropean Bold"/>
              </a:rPr>
              <a:t>Schwellenholz</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smtClean="0">
                <a:solidFill>
                  <a:srgbClr val="C9F635"/>
                </a:solidFill>
                <a:latin typeface="Century Gothic Paneuropean Bold"/>
                <a:ea typeface="Century Gothic Paneuropean Bold"/>
                <a:cs typeface="Century Gothic Paneuropean Bold"/>
                <a:sym typeface="Century Gothic Paneuropean Bold"/>
              </a:rPr>
              <a:t>und </a:t>
            </a:r>
            <a:r>
              <a:rPr lang="en-US" sz="2000" b="1" dirty="0" err="1" smtClean="0">
                <a:solidFill>
                  <a:srgbClr val="C9F635"/>
                </a:solidFill>
                <a:latin typeface="Century Gothic Paneuropean Bold"/>
                <a:ea typeface="Century Gothic Paneuropean Bold"/>
                <a:cs typeface="Century Gothic Paneuropean Bold"/>
                <a:sym typeface="Century Gothic Paneuropean Bold"/>
              </a:rPr>
              <a:t>Holzgroßhandlung</a:t>
            </a:r>
            <a:r>
              <a:rPr lang="en-US" sz="2000" b="1" dirty="0" smtClean="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Schenck</a:t>
            </a:r>
            <a:r>
              <a:rPr lang="en-US" sz="2000" b="1" dirty="0">
                <a:solidFill>
                  <a:srgbClr val="C9F635"/>
                </a:solidFill>
                <a:latin typeface="Century Gothic Paneuropean Bold"/>
                <a:ea typeface="Century Gothic Paneuropean Bold"/>
                <a:cs typeface="Century Gothic Paneuropean Bold"/>
                <a:sym typeface="Century Gothic Paneuropean Bold"/>
              </a:rPr>
              <a:t>, Homburg, </a:t>
            </a:r>
            <a:r>
              <a:rPr lang="en-US" sz="2000" b="1" dirty="0" err="1">
                <a:solidFill>
                  <a:srgbClr val="C9F635"/>
                </a:solidFill>
                <a:latin typeface="Century Gothic Paneuropean Bold"/>
                <a:ea typeface="Century Gothic Paneuropean Bold"/>
                <a:cs typeface="Century Gothic Paneuropean Bold"/>
                <a:sym typeface="Century Gothic Paneuropean Bold"/>
              </a:rPr>
              <a:t>o.J.</a:t>
            </a:r>
            <a:endParaRPr lang="en-US" sz="2000" b="1" dirty="0">
              <a:solidFill>
                <a:srgbClr val="C9F635"/>
              </a:solidFill>
              <a:latin typeface="Century Gothic Paneuropean Bold"/>
              <a:ea typeface="Century Gothic Paneuropean Bold"/>
              <a:cs typeface="Century Gothic Paneuropean Bold"/>
              <a:sym typeface="Century Gothic Paneuropean Bo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3" name="Freeform 3"/>
          <p:cNvSpPr/>
          <p:nvPr/>
        </p:nvSpPr>
        <p:spPr>
          <a:xfrm>
            <a:off x="16596452" y="9100422"/>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11670273" y="8014833"/>
            <a:ext cx="5589027"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Kohlenmeiler Sihlwald, Schweiz, um 1893 Foto: Baugeschichtliches Archiv Stadt Zürich</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22" b="-7222"/>
            </a:stretch>
          </a:blipFill>
        </p:spPr>
      </p:sp>
      <p:grpSp>
        <p:nvGrpSpPr>
          <p:cNvPr id="3" name="Group 3"/>
          <p:cNvGrpSpPr/>
          <p:nvPr/>
        </p:nvGrpSpPr>
        <p:grpSpPr>
          <a:xfrm>
            <a:off x="10172520" y="7544886"/>
            <a:ext cx="8115480" cy="2281091"/>
            <a:chOff x="0" y="0"/>
            <a:chExt cx="2137410" cy="600781"/>
          </a:xfrm>
        </p:grpSpPr>
        <p:sp>
          <p:nvSpPr>
            <p:cNvPr id="4" name="Freeform 4"/>
            <p:cNvSpPr/>
            <p:nvPr/>
          </p:nvSpPr>
          <p:spPr>
            <a:xfrm>
              <a:off x="0" y="0"/>
              <a:ext cx="2137410" cy="600781"/>
            </a:xfrm>
            <a:custGeom>
              <a:avLst/>
              <a:gdLst/>
              <a:ahLst/>
              <a:cxnLst/>
              <a:rect l="l" t="t" r="r" b="b"/>
              <a:pathLst>
                <a:path w="2137410" h="600781">
                  <a:moveTo>
                    <a:pt x="0" y="0"/>
                  </a:moveTo>
                  <a:lnTo>
                    <a:pt x="2137410" y="0"/>
                  </a:lnTo>
                  <a:lnTo>
                    <a:pt x="2137410" y="600781"/>
                  </a:lnTo>
                  <a:lnTo>
                    <a:pt x="0" y="600781"/>
                  </a:lnTo>
                  <a:close/>
                </a:path>
              </a:pathLst>
            </a:custGeom>
            <a:solidFill>
              <a:srgbClr val="0D2440">
                <a:alpha val="69804"/>
              </a:srgbClr>
            </a:solidFill>
          </p:spPr>
        </p:sp>
        <p:sp>
          <p:nvSpPr>
            <p:cNvPr id="5" name="TextBox 5"/>
            <p:cNvSpPr txBox="1"/>
            <p:nvPr/>
          </p:nvSpPr>
          <p:spPr>
            <a:xfrm>
              <a:off x="0" y="-38100"/>
              <a:ext cx="2137410" cy="638881"/>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875031" y="8320257"/>
            <a:ext cx="6384269"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Schnittholzplatz, Sägewerk und Holzgroßhandlung Schenck, Homburg,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6666"/>
            </a:stretch>
          </a:blipFill>
        </p:spPr>
      </p:sp>
      <p:grpSp>
        <p:nvGrpSpPr>
          <p:cNvPr id="3" name="Group 3"/>
          <p:cNvGrpSpPr/>
          <p:nvPr/>
        </p:nvGrpSpPr>
        <p:grpSpPr>
          <a:xfrm>
            <a:off x="10172520" y="7544886"/>
            <a:ext cx="8115480" cy="2281091"/>
            <a:chOff x="0" y="0"/>
            <a:chExt cx="2137410" cy="600781"/>
          </a:xfrm>
        </p:grpSpPr>
        <p:sp>
          <p:nvSpPr>
            <p:cNvPr id="4" name="Freeform 4"/>
            <p:cNvSpPr/>
            <p:nvPr/>
          </p:nvSpPr>
          <p:spPr>
            <a:xfrm>
              <a:off x="0" y="0"/>
              <a:ext cx="2137410" cy="600781"/>
            </a:xfrm>
            <a:custGeom>
              <a:avLst/>
              <a:gdLst/>
              <a:ahLst/>
              <a:cxnLst/>
              <a:rect l="l" t="t" r="r" b="b"/>
              <a:pathLst>
                <a:path w="2137410" h="600781">
                  <a:moveTo>
                    <a:pt x="0" y="0"/>
                  </a:moveTo>
                  <a:lnTo>
                    <a:pt x="2137410" y="0"/>
                  </a:lnTo>
                  <a:lnTo>
                    <a:pt x="2137410" y="600781"/>
                  </a:lnTo>
                  <a:lnTo>
                    <a:pt x="0" y="600781"/>
                  </a:lnTo>
                  <a:close/>
                </a:path>
              </a:pathLst>
            </a:custGeom>
            <a:solidFill>
              <a:srgbClr val="0D2440">
                <a:alpha val="69804"/>
              </a:srgbClr>
            </a:solidFill>
          </p:spPr>
        </p:sp>
        <p:sp>
          <p:nvSpPr>
            <p:cNvPr id="5" name="TextBox 5"/>
            <p:cNvSpPr txBox="1"/>
            <p:nvPr/>
          </p:nvSpPr>
          <p:spPr>
            <a:xfrm>
              <a:off x="0" y="-38100"/>
              <a:ext cx="2137410" cy="638881"/>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875031" y="8165391"/>
            <a:ext cx="6384269"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Sägewerk und Holzgroßhandlung Schenck, Homburg,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777"/>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370101" y="8333461"/>
            <a:ext cx="6889199"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Belegschaft des Sägewerks Rauch am Schnittholzplatz, Brenschelbach,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985" b="-2347"/>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0370101" y="8333461"/>
            <a:ext cx="6889199"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Arbeiter</a:t>
            </a:r>
            <a:r>
              <a:rPr lang="en-US" sz="2000" b="1" dirty="0">
                <a:solidFill>
                  <a:srgbClr val="C9F635"/>
                </a:solidFill>
                <a:latin typeface="Century Gothic Paneuropean Bold"/>
                <a:ea typeface="Century Gothic Paneuropean Bold"/>
                <a:cs typeface="Century Gothic Paneuropean Bold"/>
                <a:sym typeface="Century Gothic Paneuropean Bold"/>
              </a:rPr>
              <a:t> an der </a:t>
            </a:r>
            <a:r>
              <a:rPr lang="en-US" sz="2000" b="1" dirty="0" err="1">
                <a:solidFill>
                  <a:srgbClr val="C9F635"/>
                </a:solidFill>
                <a:latin typeface="Century Gothic Paneuropean Bold"/>
                <a:ea typeface="Century Gothic Paneuropean Bold"/>
                <a:cs typeface="Century Gothic Paneuropean Bold"/>
                <a:sym typeface="Century Gothic Paneuropean Bold"/>
              </a:rPr>
              <a:t>Gattersäge</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Rauch, Brenschelbach, </a:t>
            </a:r>
            <a:r>
              <a:rPr lang="en-US" sz="2000" b="1" dirty="0" err="1">
                <a:solidFill>
                  <a:srgbClr val="C9F635"/>
                </a:solidFill>
                <a:latin typeface="Century Gothic Paneuropean Bold"/>
                <a:ea typeface="Century Gothic Paneuropean Bold"/>
                <a:cs typeface="Century Gothic Paneuropean Bold"/>
                <a:sym typeface="Century Gothic Paneuropean Bold"/>
              </a:rPr>
              <a:t>o.J.</a:t>
            </a:r>
            <a:endParaRPr lang="en-US" sz="2000" b="1" dirty="0">
              <a:solidFill>
                <a:srgbClr val="C9F635"/>
              </a:solidFill>
              <a:latin typeface="Century Gothic Paneuropean Bold"/>
              <a:ea typeface="Century Gothic Paneuropean Bold"/>
              <a:cs typeface="Century Gothic Paneuropean Bold"/>
              <a:sym typeface="Century Gothic Paneuropean Bo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444" b="-6444"/>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2748217" y="8179787"/>
            <a:ext cx="4511083"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Transport von Stämmen zum Sägewerk Rauch, o.J.</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66" b="-7666"/>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843107" y="8331843"/>
            <a:ext cx="5416193"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Holzeinkauf für das Sägewerk Rauch, Vogesen um 1955</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3333"/>
            </a:stretch>
          </a:blipFill>
        </p:spPr>
      </p:sp>
      <p:grpSp>
        <p:nvGrpSpPr>
          <p:cNvPr id="3" name="Group 3"/>
          <p:cNvGrpSpPr/>
          <p:nvPr/>
        </p:nvGrpSpPr>
        <p:grpSpPr>
          <a:xfrm>
            <a:off x="10172520" y="7918096"/>
            <a:ext cx="8115480" cy="1907881"/>
            <a:chOff x="0" y="0"/>
            <a:chExt cx="2137410" cy="502487"/>
          </a:xfrm>
        </p:grpSpPr>
        <p:sp>
          <p:nvSpPr>
            <p:cNvPr id="4" name="Freeform 4"/>
            <p:cNvSpPr/>
            <p:nvPr/>
          </p:nvSpPr>
          <p:spPr>
            <a:xfrm>
              <a:off x="0" y="0"/>
              <a:ext cx="2137410" cy="502487"/>
            </a:xfrm>
            <a:custGeom>
              <a:avLst/>
              <a:gdLst/>
              <a:ahLst/>
              <a:cxnLst/>
              <a:rect l="l" t="t" r="r" b="b"/>
              <a:pathLst>
                <a:path w="2137410" h="502487">
                  <a:moveTo>
                    <a:pt x="0" y="0"/>
                  </a:moveTo>
                  <a:lnTo>
                    <a:pt x="2137410" y="0"/>
                  </a:lnTo>
                  <a:lnTo>
                    <a:pt x="2137410" y="502487"/>
                  </a:lnTo>
                  <a:lnTo>
                    <a:pt x="0" y="502487"/>
                  </a:lnTo>
                  <a:close/>
                </a:path>
              </a:pathLst>
            </a:custGeom>
            <a:solidFill>
              <a:srgbClr val="0D2440">
                <a:alpha val="69804"/>
              </a:srgbClr>
            </a:solidFill>
          </p:spPr>
        </p:sp>
        <p:sp>
          <p:nvSpPr>
            <p:cNvPr id="5" name="TextBox 5"/>
            <p:cNvSpPr txBox="1"/>
            <p:nvPr/>
          </p:nvSpPr>
          <p:spPr>
            <a:xfrm>
              <a:off x="0" y="-38100"/>
              <a:ext cx="2137410" cy="540587"/>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074734" y="8331843"/>
            <a:ext cx="6184566" cy="692249"/>
          </a:xfrm>
          <a:prstGeom prst="rect">
            <a:avLst/>
          </a:prstGeom>
        </p:spPr>
        <p:txBody>
          <a:bodyPr lIns="0" tIns="0" rIns="0" bIns="0" rtlCol="0" anchor="t">
            <a:spAutoFit/>
          </a:bodyPr>
          <a:lstStyle/>
          <a:p>
            <a:pPr algn="r">
              <a:lnSpc>
                <a:spcPts val="2800"/>
              </a:lnSpc>
            </a:pPr>
            <a:r>
              <a:rPr lang="en-US" sz="2000" b="1" dirty="0" err="1">
                <a:solidFill>
                  <a:srgbClr val="C9F635"/>
                </a:solidFill>
                <a:latin typeface="Century Gothic Paneuropean Bold"/>
                <a:ea typeface="Century Gothic Paneuropean Bold"/>
                <a:cs typeface="Century Gothic Paneuropean Bold"/>
                <a:sym typeface="Century Gothic Paneuropean Bold"/>
              </a:rPr>
              <a:t>Gattersäge</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mit</a:t>
            </a:r>
            <a:r>
              <a:rPr lang="en-US" sz="2000" b="1" dirty="0">
                <a:solidFill>
                  <a:srgbClr val="C9F635"/>
                </a:solidFill>
                <a:latin typeface="Century Gothic Paneuropean Bold"/>
                <a:ea typeface="Century Gothic Paneuropean Bold"/>
                <a:cs typeface="Century Gothic Paneuropean Bold"/>
                <a:sym typeface="Century Gothic Paneuropean Bold"/>
              </a:rPr>
              <a:t> </a:t>
            </a:r>
            <a:r>
              <a:rPr lang="en-US" sz="2000" b="1" dirty="0" err="1">
                <a:solidFill>
                  <a:srgbClr val="C9F635"/>
                </a:solidFill>
                <a:latin typeface="Century Gothic Paneuropean Bold"/>
                <a:ea typeface="Century Gothic Paneuropean Bold"/>
                <a:cs typeface="Century Gothic Paneuropean Bold"/>
                <a:sym typeface="Century Gothic Paneuropean Bold"/>
              </a:rPr>
              <a:t>Gatterführer</a:t>
            </a:r>
            <a:r>
              <a:rPr lang="en-US" sz="2000" b="1" dirty="0">
                <a:solidFill>
                  <a:srgbClr val="C9F635"/>
                </a:solidFill>
                <a:latin typeface="Century Gothic Paneuropean Bold"/>
                <a:ea typeface="Century Gothic Paneuropean Bold"/>
                <a:cs typeface="Century Gothic Paneuropean Bold"/>
                <a:sym typeface="Century Gothic Paneuropean Bold"/>
              </a:rPr>
              <a:t> Hans Schmidt (</a:t>
            </a:r>
            <a:r>
              <a:rPr lang="en-US" sz="2000" b="1" dirty="0" err="1">
                <a:solidFill>
                  <a:srgbClr val="C9F635"/>
                </a:solidFill>
                <a:latin typeface="Century Gothic Paneuropean Bold"/>
                <a:ea typeface="Century Gothic Paneuropean Bold"/>
                <a:cs typeface="Century Gothic Paneuropean Bold"/>
                <a:sym typeface="Century Gothic Paneuropean Bold"/>
              </a:rPr>
              <a:t>rechts</a:t>
            </a:r>
            <a:r>
              <a:rPr lang="en-US" sz="2000" b="1" dirty="0">
                <a:solidFill>
                  <a:srgbClr val="C9F635"/>
                </a:solidFill>
                <a:latin typeface="Century Gothic Paneuropean Bold"/>
                <a:ea typeface="Century Gothic Paneuropean Bold"/>
                <a:cs typeface="Century Gothic Paneuropean Bold"/>
                <a:sym typeface="Century Gothic Paneuropean Bold"/>
              </a:rPr>
              <a:t>) im </a:t>
            </a:r>
            <a:r>
              <a:rPr lang="en-US" sz="2000" b="1" dirty="0" err="1">
                <a:solidFill>
                  <a:srgbClr val="C9F635"/>
                </a:solidFill>
                <a:latin typeface="Century Gothic Paneuropean Bold"/>
                <a:ea typeface="Century Gothic Paneuropean Bold"/>
                <a:cs typeface="Century Gothic Paneuropean Bold"/>
                <a:sym typeface="Century Gothic Paneuropean Bold"/>
              </a:rPr>
              <a:t>Sägewerk</a:t>
            </a:r>
            <a:r>
              <a:rPr lang="en-US" sz="2000" b="1" dirty="0">
                <a:solidFill>
                  <a:srgbClr val="C9F635"/>
                </a:solidFill>
                <a:latin typeface="Century Gothic Paneuropean Bold"/>
                <a:ea typeface="Century Gothic Paneuropean Bold"/>
                <a:cs typeface="Century Gothic Paneuropean Bold"/>
                <a:sym typeface="Century Gothic Paneuropean Bold"/>
              </a:rPr>
              <a:t> Rauch, ca. 1960-1970 </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Freeform 2"/>
          <p:cNvSpPr/>
          <p:nvPr/>
        </p:nvSpPr>
        <p:spPr>
          <a:xfrm>
            <a:off x="8175" y="36336"/>
            <a:ext cx="18279825" cy="10250664"/>
          </a:xfrm>
          <a:custGeom>
            <a:avLst/>
            <a:gdLst/>
            <a:ahLst/>
            <a:cxnLst/>
            <a:rect l="l" t="t" r="r" b="b"/>
            <a:pathLst>
              <a:path w="18279825" h="10250664">
                <a:moveTo>
                  <a:pt x="0" y="0"/>
                </a:moveTo>
                <a:lnTo>
                  <a:pt x="18279825" y="0"/>
                </a:lnTo>
                <a:lnTo>
                  <a:pt x="18279825" y="10250664"/>
                </a:lnTo>
                <a:lnTo>
                  <a:pt x="0" y="10250664"/>
                </a:lnTo>
                <a:lnTo>
                  <a:pt x="0" y="0"/>
                </a:lnTo>
                <a:close/>
              </a:path>
            </a:pathLst>
          </a:custGeom>
          <a:blipFill>
            <a:blip r:embed="rId2"/>
            <a:stretch>
              <a:fillRect t="-13387" b="-13387"/>
            </a:stretch>
          </a:blipFill>
        </p:spPr>
      </p:sp>
      <p:grpSp>
        <p:nvGrpSpPr>
          <p:cNvPr id="3" name="Group 3"/>
          <p:cNvGrpSpPr/>
          <p:nvPr/>
        </p:nvGrpSpPr>
        <p:grpSpPr>
          <a:xfrm>
            <a:off x="1028700" y="1488889"/>
            <a:ext cx="9780228" cy="8798111"/>
            <a:chOff x="0" y="0"/>
            <a:chExt cx="2575862" cy="2668871"/>
          </a:xfrm>
        </p:grpSpPr>
        <p:sp>
          <p:nvSpPr>
            <p:cNvPr id="4" name="Freeform 4"/>
            <p:cNvSpPr/>
            <p:nvPr/>
          </p:nvSpPr>
          <p:spPr>
            <a:xfrm>
              <a:off x="0" y="0"/>
              <a:ext cx="2575863" cy="2668871"/>
            </a:xfrm>
            <a:custGeom>
              <a:avLst/>
              <a:gdLst/>
              <a:ahLst/>
              <a:cxnLst/>
              <a:rect l="l" t="t" r="r" b="b"/>
              <a:pathLst>
                <a:path w="2575863" h="2668871">
                  <a:moveTo>
                    <a:pt x="0" y="0"/>
                  </a:moveTo>
                  <a:lnTo>
                    <a:pt x="2575863" y="0"/>
                  </a:lnTo>
                  <a:lnTo>
                    <a:pt x="2575863" y="2668871"/>
                  </a:lnTo>
                  <a:lnTo>
                    <a:pt x="0" y="2668871"/>
                  </a:lnTo>
                  <a:close/>
                </a:path>
              </a:pathLst>
            </a:custGeom>
            <a:solidFill>
              <a:srgbClr val="0D2440">
                <a:alpha val="69804"/>
              </a:srgbClr>
            </a:solidFill>
          </p:spPr>
        </p:sp>
        <p:sp>
          <p:nvSpPr>
            <p:cNvPr id="5" name="TextBox 5"/>
            <p:cNvSpPr txBox="1"/>
            <p:nvPr/>
          </p:nvSpPr>
          <p:spPr>
            <a:xfrm>
              <a:off x="0" y="-38100"/>
              <a:ext cx="2575862" cy="2706971"/>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1198507" y="1002889"/>
            <a:ext cx="9610420" cy="952500"/>
          </a:xfrm>
          <a:prstGeom prst="rect">
            <a:avLst/>
          </a:prstGeom>
        </p:spPr>
        <p:txBody>
          <a:bodyPr lIns="0" tIns="0" rIns="0" bIns="0" rtlCol="0" anchor="t">
            <a:spAutoFit/>
          </a:bodyPr>
          <a:lstStyle/>
          <a:p>
            <a:pPr algn="ctr">
              <a:lnSpc>
                <a:spcPts val="7500"/>
              </a:lnSpc>
            </a:pPr>
            <a:r>
              <a:rPr lang="en-US" sz="6000">
                <a:solidFill>
                  <a:srgbClr val="C9F635"/>
                </a:solidFill>
                <a:latin typeface="League Spartan"/>
                <a:ea typeface="League Spartan"/>
                <a:cs typeface="League Spartan"/>
                <a:sym typeface="League Spartan"/>
              </a:rPr>
              <a:t>Anhang</a:t>
            </a:r>
          </a:p>
        </p:txBody>
      </p:sp>
      <p:sp>
        <p:nvSpPr>
          <p:cNvPr id="8" name="TextBox 8"/>
          <p:cNvSpPr txBox="1"/>
          <p:nvPr/>
        </p:nvSpPr>
        <p:spPr>
          <a:xfrm>
            <a:off x="1865032" y="3567818"/>
            <a:ext cx="7130969" cy="339775"/>
          </a:xfrm>
          <a:prstGeom prst="rect">
            <a:avLst/>
          </a:prstGeom>
        </p:spPr>
        <p:txBody>
          <a:bodyPr lIns="0" tIns="0" rIns="0" bIns="0" rtlCol="0" anchor="t">
            <a:spAutoFit/>
          </a:bodyPr>
          <a:lstStyle/>
          <a:p>
            <a:pPr algn="l">
              <a:lnSpc>
                <a:spcPts val="2800"/>
              </a:lnSpc>
            </a:pPr>
            <a:r>
              <a:rPr lang="en-US" sz="2000">
                <a:solidFill>
                  <a:srgbClr val="FFFFFF"/>
                </a:solidFill>
                <a:latin typeface="Century Gothic Paneuropean"/>
                <a:ea typeface="Century Gothic Paneuropean"/>
                <a:cs typeface="Century Gothic Paneuropean"/>
                <a:sym typeface="Century Gothic Paneuropean"/>
              </a:rPr>
              <a:t>Anmerkungsapparat</a:t>
            </a:r>
          </a:p>
        </p:txBody>
      </p:sp>
      <p:sp>
        <p:nvSpPr>
          <p:cNvPr id="9" name="TextBox 9"/>
          <p:cNvSpPr txBox="1"/>
          <p:nvPr/>
        </p:nvSpPr>
        <p:spPr>
          <a:xfrm>
            <a:off x="1865032" y="4423907"/>
            <a:ext cx="7102692" cy="359073"/>
          </a:xfrm>
          <a:prstGeom prst="rect">
            <a:avLst/>
          </a:prstGeom>
        </p:spPr>
        <p:txBody>
          <a:bodyPr wrap="square" lIns="0" tIns="0" rIns="0" bIns="0" rtlCol="0" anchor="t">
            <a:spAutoFit/>
          </a:bodyPr>
          <a:lstStyle/>
          <a:p>
            <a:pPr>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Quellen</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Literaturverzeichnis</a:t>
            </a:r>
            <a:endParaRPr lang="en-US" sz="2000" dirty="0">
              <a:solidFill>
                <a:srgbClr val="FFFFFF"/>
              </a:solidFill>
              <a:latin typeface="Century Gothic Paneuropean"/>
              <a:ea typeface="Century Gothic Paneuropean"/>
              <a:cs typeface="Century Gothic Paneuropean"/>
              <a:sym typeface="Century Gothic Paneuropean"/>
            </a:endParaRPr>
          </a:p>
        </p:txBody>
      </p:sp>
      <p:sp>
        <p:nvSpPr>
          <p:cNvPr id="10" name="TextBox 10"/>
          <p:cNvSpPr txBox="1"/>
          <p:nvPr/>
        </p:nvSpPr>
        <p:spPr>
          <a:xfrm>
            <a:off x="1865032" y="5299294"/>
            <a:ext cx="2602491" cy="359073"/>
          </a:xfrm>
          <a:prstGeom prst="rect">
            <a:avLst/>
          </a:prstGeom>
        </p:spPr>
        <p:txBody>
          <a:bodyPr wrap="square" lIns="0" tIns="0" rIns="0" bIns="0" rtlCol="0" anchor="t">
            <a:spAutoFit/>
          </a:bodyPr>
          <a:lstStyle/>
          <a:p>
            <a:pPr>
              <a:lnSpc>
                <a:spcPts val="2800"/>
              </a:lnSpc>
              <a:spcBef>
                <a:spcPct val="0"/>
              </a:spcBef>
            </a:pPr>
            <a:r>
              <a:rPr lang="en-US" sz="2000" dirty="0" err="1">
                <a:solidFill>
                  <a:srgbClr val="FFFFFF"/>
                </a:solidFill>
                <a:latin typeface="Century Gothic Paneuropean"/>
                <a:ea typeface="Century Gothic Paneuropean"/>
                <a:cs typeface="Century Gothic Paneuropean"/>
                <a:sym typeface="Century Gothic Paneuropean"/>
              </a:rPr>
              <a:t>Bildnachweise</a:t>
            </a:r>
            <a:endParaRPr lang="en-US" sz="2000"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615925"/>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Anmerkungen</a:t>
            </a:r>
          </a:p>
        </p:txBody>
      </p:sp>
      <p:sp>
        <p:nvSpPr>
          <p:cNvPr id="3" name="AutoShape 3"/>
          <p:cNvSpPr/>
          <p:nvPr/>
        </p:nvSpPr>
        <p:spPr>
          <a:xfrm flipV="1">
            <a:off x="1028700" y="1262390"/>
            <a:ext cx="8778324" cy="0"/>
          </a:xfrm>
          <a:prstGeom prst="line">
            <a:avLst/>
          </a:prstGeom>
          <a:ln w="38100" cap="flat">
            <a:solidFill>
              <a:srgbClr val="C9F635"/>
            </a:solidFill>
            <a:prstDash val="solid"/>
            <a:headEnd type="none" w="sm" len="sm"/>
            <a:tailEnd type="none" w="sm" len="sm"/>
          </a:ln>
        </p:spPr>
      </p:sp>
      <p:sp>
        <p:nvSpPr>
          <p:cNvPr id="4" name="TextBox 4"/>
          <p:cNvSpPr txBox="1"/>
          <p:nvPr/>
        </p:nvSpPr>
        <p:spPr>
          <a:xfrm>
            <a:off x="1028700" y="1808312"/>
            <a:ext cx="16766921" cy="7449988"/>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 Richard </a:t>
            </a:r>
            <a:r>
              <a:rPr lang="en-US" sz="1499" dirty="0" err="1">
                <a:solidFill>
                  <a:srgbClr val="FFFFFF"/>
                </a:solidFill>
                <a:latin typeface="Century Gothic Paneuropean"/>
                <a:ea typeface="Century Gothic Paneuropean"/>
                <a:cs typeface="Century Gothic Paneuropean"/>
                <a:sym typeface="Century Gothic Paneuropean"/>
              </a:rPr>
              <a:t>Woll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Entwicklung</a:t>
            </a:r>
            <a:r>
              <a:rPr lang="en-US" sz="1499" dirty="0">
                <a:solidFill>
                  <a:srgbClr val="FFFFFF"/>
                </a:solidFill>
                <a:latin typeface="Century Gothic Paneuropean"/>
                <a:ea typeface="Century Gothic Paneuropean"/>
                <a:cs typeface="Century Gothic Paneuropean"/>
                <a:sym typeface="Century Gothic Paneuropean"/>
              </a:rPr>
              <a:t> und Geschichte des </a:t>
            </a:r>
            <a:r>
              <a:rPr lang="en-US" sz="1499" dirty="0" err="1">
                <a:solidFill>
                  <a:srgbClr val="FFFFFF"/>
                </a:solidFill>
                <a:latin typeface="Century Gothic Paneuropean"/>
                <a:ea typeface="Century Gothic Paneuropean"/>
                <a:cs typeface="Century Gothic Paneuropean"/>
                <a:sym typeface="Century Gothic Paneuropean"/>
              </a:rPr>
              <a:t>Forstamtes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1981, S. 7.</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 Werner Sombart: Der </a:t>
            </a:r>
            <a:r>
              <a:rPr lang="en-US" sz="1499" dirty="0" err="1">
                <a:solidFill>
                  <a:srgbClr val="FFFFFF"/>
                </a:solidFill>
                <a:latin typeface="Century Gothic Paneuropean"/>
                <a:ea typeface="Century Gothic Paneuropean"/>
                <a:cs typeface="Century Gothic Paneuropean"/>
                <a:sym typeface="Century Gothic Paneuropean"/>
              </a:rPr>
              <a:t>moderne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Kapitalismus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Historisch-systematische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Darstellung</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gesamteuropäischen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Wirtschaftslebens</a:t>
            </a:r>
            <a:r>
              <a:rPr lang="en-US" sz="1499" dirty="0">
                <a:solidFill>
                  <a:srgbClr val="FFFFFF"/>
                </a:solidFill>
                <a:latin typeface="Century Gothic Paneuropean"/>
                <a:ea typeface="Century Gothic Paneuropean"/>
                <a:cs typeface="Century Gothic Paneuropean"/>
                <a:sym typeface="Century Gothic Paneuropean"/>
              </a:rPr>
              <a:t> von </a:t>
            </a:r>
            <a:r>
              <a:rPr lang="en-US" sz="1499" dirty="0" err="1">
                <a:solidFill>
                  <a:srgbClr val="FFFFFF"/>
                </a:solidFill>
                <a:latin typeface="Century Gothic Paneuropean"/>
                <a:ea typeface="Century Gothic Paneuropean"/>
                <a:cs typeface="Century Gothic Paneuropean"/>
                <a:sym typeface="Century Gothic Paneuropean"/>
              </a:rPr>
              <a:t>seinen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Anfängen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bis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Gegenwart</a:t>
            </a:r>
            <a:r>
              <a:rPr lang="en-US" sz="1499" dirty="0">
                <a:solidFill>
                  <a:srgbClr val="FFFFFF"/>
                </a:solidFill>
                <a:latin typeface="Century Gothic Paneuropean"/>
                <a:ea typeface="Century Gothic Paneuropean"/>
                <a:cs typeface="Century Gothic Paneuropean"/>
                <a:sym typeface="Century Gothic Paneuropean"/>
              </a:rPr>
              <a:t>, Berlin 1969 (2. </a:t>
            </a:r>
            <a:r>
              <a:rPr lang="en-US" sz="1499" dirty="0" err="1">
                <a:solidFill>
                  <a:srgbClr val="FFFFFF"/>
                </a:solidFill>
                <a:latin typeface="Century Gothic Paneuropean"/>
                <a:ea typeface="Century Gothic Paneuropean"/>
                <a:cs typeface="Century Gothic Paneuropean"/>
                <a:sym typeface="Century Gothic Paneuropean"/>
              </a:rPr>
              <a:t>Aufl</a:t>
            </a:r>
            <a:r>
              <a:rPr lang="en-US" sz="1499" dirty="0">
                <a:solidFill>
                  <a:srgbClr val="FFFFFF"/>
                </a:solidFill>
                <a:latin typeface="Century Gothic Paneuropean"/>
                <a:ea typeface="Century Gothic Paneuropean"/>
                <a:cs typeface="Century Gothic Paneuropean"/>
                <a:sym typeface="Century Gothic Paneuropean"/>
              </a:rPr>
              <a:t>. 1916), Vol. 2: Das </a:t>
            </a:r>
            <a:r>
              <a:rPr lang="en-US" sz="1499" dirty="0" err="1">
                <a:solidFill>
                  <a:srgbClr val="FFFFFF"/>
                </a:solidFill>
                <a:latin typeface="Century Gothic Paneuropean"/>
                <a:ea typeface="Century Gothic Paneuropean"/>
                <a:cs typeface="Century Gothic Paneuropean"/>
                <a:sym typeface="Century Gothic Paneuropean"/>
              </a:rPr>
              <a:t>europäische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Wirtschaftsleben</a:t>
            </a:r>
            <a:r>
              <a:rPr lang="en-US" sz="1499" dirty="0">
                <a:solidFill>
                  <a:srgbClr val="FFFFFF"/>
                </a:solidFill>
                <a:latin typeface="Century Gothic Paneuropean"/>
                <a:ea typeface="Century Gothic Paneuropean"/>
                <a:cs typeface="Century Gothic Paneuropean"/>
                <a:sym typeface="Century Gothic Paneuropean"/>
              </a:rPr>
              <a:t> im </a:t>
            </a:r>
            <a:r>
              <a:rPr lang="en-US" sz="1499" dirty="0" err="1">
                <a:solidFill>
                  <a:srgbClr val="FFFFFF"/>
                </a:solidFill>
                <a:latin typeface="Century Gothic Paneuropean"/>
                <a:ea typeface="Century Gothic Paneuropean"/>
                <a:cs typeface="Century Gothic Paneuropean"/>
                <a:sym typeface="Century Gothic Paneuropean"/>
              </a:rPr>
              <a:t>Zeitalter</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Frühkapitalismus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Zweiter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Halbband</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z.B</a:t>
            </a:r>
            <a:r>
              <a:rPr lang="en-US" sz="1499" dirty="0">
                <a:solidFill>
                  <a:srgbClr val="FFFFFF"/>
                </a:solidFill>
                <a:latin typeface="Century Gothic Paneuropean"/>
                <a:ea typeface="Century Gothic Paneuropean"/>
                <a:cs typeface="Century Gothic Paneuropean"/>
                <a:sym typeface="Century Gothic Paneuropean"/>
              </a:rPr>
              <a:t>. Uwe E. Schmidt: Der Wald in Deutschland im 18. und 19. </a:t>
            </a:r>
            <a:r>
              <a:rPr lang="en-US" sz="1499" dirty="0" err="1">
                <a:solidFill>
                  <a:srgbClr val="FFFFFF"/>
                </a:solidFill>
                <a:latin typeface="Century Gothic Paneuropean"/>
                <a:ea typeface="Century Gothic Paneuropean"/>
                <a:cs typeface="Century Gothic Paneuropean"/>
                <a:sym typeface="Century Gothic Paneuropean"/>
              </a:rPr>
              <a:t>Jahrhundert</a:t>
            </a:r>
            <a:r>
              <a:rPr lang="en-US" sz="1499" dirty="0">
                <a:solidFill>
                  <a:srgbClr val="FFFFFF"/>
                </a:solidFill>
                <a:latin typeface="Century Gothic Paneuropean"/>
                <a:ea typeface="Century Gothic Paneuropean"/>
                <a:cs typeface="Century Gothic Paneuropean"/>
                <a:sym typeface="Century Gothic Paneuropean"/>
              </a:rPr>
              <a:t>. Das Problem der </a:t>
            </a:r>
            <a:r>
              <a:rPr lang="en-US" sz="1499" dirty="0" err="1">
                <a:solidFill>
                  <a:srgbClr val="FFFFFF"/>
                </a:solidFill>
                <a:latin typeface="Century Gothic Paneuropean"/>
                <a:ea typeface="Century Gothic Paneuropean"/>
                <a:cs typeface="Century Gothic Paneuropean"/>
                <a:sym typeface="Century Gothic Paneuropean"/>
              </a:rPr>
              <a:t>Ressourcenknappheit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dargestellt</a:t>
            </a:r>
            <a:r>
              <a:rPr lang="en-US" sz="1499" dirty="0">
                <a:solidFill>
                  <a:srgbClr val="FFFFFF"/>
                </a:solidFill>
                <a:latin typeface="Century Gothic Paneuropean"/>
                <a:ea typeface="Century Gothic Paneuropean"/>
                <a:cs typeface="Century Gothic Paneuropean"/>
                <a:sym typeface="Century Gothic Paneuropean"/>
              </a:rPr>
              <a:t> am </a:t>
            </a:r>
            <a:r>
              <a:rPr lang="en-US" sz="1499" dirty="0" err="1">
                <a:solidFill>
                  <a:srgbClr val="FFFFFF"/>
                </a:solidFill>
                <a:latin typeface="Century Gothic Paneuropean"/>
                <a:ea typeface="Century Gothic Paneuropean"/>
                <a:cs typeface="Century Gothic Paneuropean"/>
                <a:sym typeface="Century Gothic Paneuropean"/>
              </a:rPr>
              <a:t>Beispiel</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Waldressourcenknappheit</a:t>
            </a:r>
            <a:r>
              <a:rPr lang="en-US" sz="1499" dirty="0">
                <a:solidFill>
                  <a:srgbClr val="FFFFFF"/>
                </a:solidFill>
                <a:latin typeface="Century Gothic Paneuropean"/>
                <a:ea typeface="Century Gothic Paneuropean"/>
                <a:cs typeface="Century Gothic Paneuropean"/>
                <a:sym typeface="Century Gothic Paneuropean"/>
              </a:rPr>
              <a:t> in Deutschland im 18. und 19. </a:t>
            </a:r>
            <a:r>
              <a:rPr lang="en-US" sz="1499" dirty="0" err="1">
                <a:solidFill>
                  <a:srgbClr val="FFFFFF"/>
                </a:solidFill>
                <a:latin typeface="Century Gothic Paneuropean"/>
                <a:ea typeface="Century Gothic Paneuropean"/>
                <a:cs typeface="Century Gothic Paneuropean"/>
                <a:sym typeface="Century Gothic Paneuropean"/>
              </a:rPr>
              <a:t>Jahrhundert</a:t>
            </a:r>
            <a:r>
              <a:rPr lang="en-US" sz="1499" dirty="0">
                <a:solidFill>
                  <a:srgbClr val="FFFFFF"/>
                </a:solidFill>
                <a:latin typeface="Century Gothic Paneuropean"/>
                <a:ea typeface="Century Gothic Paneuropean"/>
                <a:cs typeface="Century Gothic Paneuropean"/>
                <a:sym typeface="Century Gothic Paneuropean"/>
              </a:rPr>
              <a:t> – </a:t>
            </a:r>
            <a:r>
              <a:rPr lang="en-US" sz="1499" dirty="0" err="1">
                <a:solidFill>
                  <a:srgbClr val="FFFFFF"/>
                </a:solidFill>
                <a:latin typeface="Century Gothic Paneuropean"/>
                <a:ea typeface="Century Gothic Paneuropean"/>
                <a:cs typeface="Century Gothic Paneuropean"/>
                <a:sym typeface="Century Gothic Paneuropean"/>
              </a:rPr>
              <a:t>eine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historisch-politische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Analyse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Saarbrücken</a:t>
            </a:r>
            <a:r>
              <a:rPr lang="en-US" sz="1499" dirty="0">
                <a:solidFill>
                  <a:srgbClr val="FFFFFF"/>
                </a:solidFill>
                <a:latin typeface="Century Gothic Paneuropean"/>
                <a:ea typeface="Century Gothic Paneuropean"/>
                <a:cs typeface="Century Gothic Paneuropean"/>
                <a:sym typeface="Century Gothic Paneuropean"/>
              </a:rPr>
              <a:t> 2002, S. 5.</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  Dr. Helmut Wolf: </a:t>
            </a:r>
            <a:r>
              <a:rPr lang="en-US" sz="1499" dirty="0" err="1">
                <a:solidFill>
                  <a:srgbClr val="FFFFFF"/>
                </a:solidFill>
                <a:latin typeface="Century Gothic Paneuropean"/>
                <a:ea typeface="Century Gothic Paneuropean"/>
                <a:cs typeface="Century Gothic Paneuropean"/>
                <a:sym typeface="Century Gothic Paneuropean"/>
              </a:rPr>
              <a:t>Eine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kleine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Waldgeschichte</a:t>
            </a:r>
            <a:r>
              <a:rPr lang="en-US" sz="1499" dirty="0">
                <a:solidFill>
                  <a:srgbClr val="FFFFFF"/>
                </a:solidFill>
                <a:latin typeface="Century Gothic Paneuropean"/>
                <a:ea typeface="Century Gothic Paneuropean"/>
                <a:cs typeface="Century Gothic Paneuropean"/>
                <a:sym typeface="Century Gothic Paneuropean"/>
              </a:rPr>
              <a:t>. Wald und Mensch im </a:t>
            </a:r>
            <a:r>
              <a:rPr lang="en-US" sz="1499" dirty="0" err="1">
                <a:solidFill>
                  <a:srgbClr val="FFFFFF"/>
                </a:solidFill>
                <a:latin typeface="Century Gothic Paneuropean"/>
                <a:ea typeface="Century Gothic Paneuropean"/>
                <a:cs typeface="Century Gothic Paneuropean"/>
                <a:sym typeface="Century Gothic Paneuropean"/>
              </a:rPr>
              <a:t>Biosphärenreservat</a:t>
            </a:r>
            <a:r>
              <a:rPr lang="en-US" sz="1499" dirty="0">
                <a:solidFill>
                  <a:srgbClr val="FFFFFF"/>
                </a:solidFill>
                <a:latin typeface="Century Gothic Paneuropean"/>
                <a:ea typeface="Century Gothic Paneuropean"/>
                <a:cs typeface="Century Gothic Paneuropean"/>
                <a:sym typeface="Century Gothic Paneuropean"/>
              </a:rPr>
              <a:t> Bliesgau und den </a:t>
            </a:r>
            <a:r>
              <a:rPr lang="en-US" sz="1499" dirty="0" err="1">
                <a:solidFill>
                  <a:srgbClr val="FFFFFF"/>
                </a:solidFill>
                <a:latin typeface="Century Gothic Paneuropean"/>
                <a:ea typeface="Century Gothic Paneuropean"/>
                <a:cs typeface="Century Gothic Paneuropean"/>
                <a:sym typeface="Century Gothic Paneuropean"/>
              </a:rPr>
              <a:t>angrenzenden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Regionen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2012, S. 77ff.</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[5]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feudalen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Staat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vorbehaltenes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von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ihm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verliehenes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wirtschaftlich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nutzbares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Hoheitsrecht</a:t>
            </a:r>
            <a:r>
              <a:rPr lang="en-US" sz="1499" dirty="0">
                <a:solidFill>
                  <a:srgbClr val="FFFFFF"/>
                </a:solidFill>
                <a:latin typeface="Century Gothic Paneuropean"/>
                <a:ea typeface="Century Gothic Paneuropean"/>
                <a:cs typeface="Century Gothic Paneuropean"/>
                <a:sym typeface="Century Gothic Paneuropean"/>
              </a:rPr>
              <a:t>“: „Regal“, </a:t>
            </a:r>
            <a:r>
              <a:rPr lang="en-US" sz="1499" dirty="0" err="1">
                <a:solidFill>
                  <a:srgbClr val="FFFFFF"/>
                </a:solidFill>
                <a:latin typeface="Century Gothic Paneuropean"/>
                <a:ea typeface="Century Gothic Paneuropean"/>
                <a:cs typeface="Century Gothic Paneuropean"/>
                <a:sym typeface="Century Gothic Paneuropean"/>
              </a:rPr>
              <a:t>bereitgestellt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durch</a:t>
            </a:r>
            <a:r>
              <a:rPr lang="en-US" sz="1499" dirty="0">
                <a:solidFill>
                  <a:srgbClr val="FFFFFF"/>
                </a:solidFill>
                <a:latin typeface="Century Gothic Paneuropean"/>
                <a:ea typeface="Century Gothic Paneuropean"/>
                <a:cs typeface="Century Gothic Paneuropean"/>
                <a:sym typeface="Century Gothic Paneuropean"/>
              </a:rPr>
              <a:t> das </a:t>
            </a:r>
            <a:r>
              <a:rPr lang="en-US" sz="1499" dirty="0" err="1">
                <a:solidFill>
                  <a:srgbClr val="FFFFFF"/>
                </a:solidFill>
                <a:latin typeface="Century Gothic Paneuropean"/>
                <a:ea typeface="Century Gothic Paneuropean"/>
                <a:cs typeface="Century Gothic Paneuropean"/>
                <a:sym typeface="Century Gothic Paneuropean"/>
              </a:rPr>
              <a:t>Digitale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Wörterbuch</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deutschen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Sprache</a:t>
            </a:r>
            <a:r>
              <a:rPr lang="en-US" sz="1499" dirty="0">
                <a:solidFill>
                  <a:srgbClr val="FFFFFF"/>
                </a:solidFill>
                <a:latin typeface="Century Gothic Paneuropean"/>
                <a:ea typeface="Century Gothic Paneuropean"/>
                <a:cs typeface="Century Gothic Paneuropean"/>
                <a:sym typeface="Century Gothic Paneuropean"/>
              </a:rPr>
              <a:t>, &lt;https://www.dwds.de/wb/Regal#2&gt; . </a:t>
            </a:r>
            <a:r>
              <a:rPr lang="en-US" sz="1499" dirty="0" err="1">
                <a:solidFill>
                  <a:srgbClr val="FFFFFF"/>
                </a:solidFill>
                <a:latin typeface="Century Gothic Paneuropean"/>
                <a:ea typeface="Century Gothic Paneuropean"/>
                <a:cs typeface="Century Gothic Paneuropean"/>
                <a:sym typeface="Century Gothic Paneuropean"/>
              </a:rPr>
              <a:t>Dieser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Rechtsanspruch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gründete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bis</a:t>
            </a:r>
            <a:r>
              <a:rPr lang="en-US" sz="1499" dirty="0">
                <a:solidFill>
                  <a:srgbClr val="FFFFFF"/>
                </a:solidFill>
                <a:latin typeface="Century Gothic Paneuropean"/>
                <a:ea typeface="Century Gothic Paneuropean"/>
                <a:cs typeface="Century Gothic Paneuropean"/>
                <a:sym typeface="Century Gothic Paneuropean"/>
              </a:rPr>
              <a:t> ins 19. </a:t>
            </a:r>
            <a:r>
              <a:rPr lang="en-US" sz="1499" dirty="0" err="1">
                <a:solidFill>
                  <a:srgbClr val="FFFFFF"/>
                </a:solidFill>
                <a:latin typeface="Century Gothic Paneuropean"/>
                <a:ea typeface="Century Gothic Paneuropean"/>
                <a:cs typeface="Century Gothic Paneuropean"/>
                <a:sym typeface="Century Gothic Paneuropean"/>
              </a:rPr>
              <a:t>Jahrhundert</a:t>
            </a:r>
            <a:r>
              <a:rPr lang="en-US" sz="1499" dirty="0">
                <a:solidFill>
                  <a:srgbClr val="FFFFFF"/>
                </a:solidFill>
                <a:latin typeface="Century Gothic Paneuropean"/>
                <a:ea typeface="Century Gothic Paneuropean"/>
                <a:cs typeface="Century Gothic Paneuropean"/>
                <a:sym typeface="Century Gothic Paneuropean"/>
              </a:rPr>
              <a:t> auf </a:t>
            </a:r>
            <a:r>
              <a:rPr lang="en-US" sz="1499" dirty="0" err="1">
                <a:solidFill>
                  <a:srgbClr val="FFFFFF"/>
                </a:solidFill>
                <a:latin typeface="Century Gothic Paneuropean"/>
                <a:ea typeface="Century Gothic Paneuropean"/>
                <a:cs typeface="Century Gothic Paneuropean"/>
                <a:sym typeface="Century Gothic Paneuropean"/>
              </a:rPr>
              <a:t>Herrschaft</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umfasste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einerseits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Schutzpflicht</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Herrschaft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gegenüber</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Untertanen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andererseits</a:t>
            </a:r>
            <a:r>
              <a:rPr lang="en-US" sz="1499" dirty="0">
                <a:solidFill>
                  <a:srgbClr val="FFFFFF"/>
                </a:solidFill>
                <a:latin typeface="Century Gothic Paneuropean"/>
                <a:ea typeface="Century Gothic Paneuropean"/>
                <a:cs typeface="Century Gothic Paneuropean"/>
                <a:sym typeface="Century Gothic Paneuropean"/>
              </a:rPr>
              <a:t> das </a:t>
            </a:r>
            <a:r>
              <a:rPr lang="en-US" sz="1499" dirty="0" err="1">
                <a:solidFill>
                  <a:srgbClr val="FFFFFF"/>
                </a:solidFill>
                <a:latin typeface="Century Gothic Paneuropean"/>
                <a:ea typeface="Century Gothic Paneuropean"/>
                <a:cs typeface="Century Gothic Paneuropean"/>
                <a:sym typeface="Century Gothic Paneuropean"/>
              </a:rPr>
              <a:t>Recht</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Herrschaft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dass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ihre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Untertanen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Abgaben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Steuern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Naturalien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Dienste</a:t>
            </a:r>
            <a:r>
              <a:rPr lang="en-US" sz="1499" dirty="0">
                <a:solidFill>
                  <a:srgbClr val="FFFFFF"/>
                </a:solidFill>
                <a:latin typeface="Century Gothic Paneuropean"/>
                <a:ea typeface="Century Gothic Paneuropean"/>
                <a:cs typeface="Century Gothic Paneuropean"/>
                <a:sym typeface="Century Gothic Paneuropean"/>
              </a:rPr>
              <a:t>) an </a:t>
            </a:r>
            <a:r>
              <a:rPr lang="en-US" sz="1499" dirty="0" err="1">
                <a:solidFill>
                  <a:srgbClr val="FFFFFF"/>
                </a:solidFill>
                <a:latin typeface="Century Gothic Paneuropean"/>
                <a:ea typeface="Century Gothic Paneuropean"/>
                <a:cs typeface="Century Gothic Paneuropean"/>
                <a:sym typeface="Century Gothic Paneuropean"/>
              </a:rPr>
              <a:t>sie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leisteten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Einzelne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Regalien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konnten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durch</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Herrscher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vergeben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vererbt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veräußert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werden</a:t>
            </a:r>
            <a:r>
              <a:rPr lang="en-US" sz="1499" dirty="0">
                <a:solidFill>
                  <a:srgbClr val="FFFFFF"/>
                </a:solidFill>
                <a:latin typeface="Century Gothic Paneuropean"/>
                <a:ea typeface="Century Gothic Paneuropean"/>
                <a:cs typeface="Century Gothic Paneuropean"/>
                <a:sym typeface="Century Gothic Paneuropean"/>
              </a:rPr>
              <a:t>. </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[6]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durch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das im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jahr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1715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angeordnete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forstambt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Copia</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Bliescasteller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visitationsprothocoll</a:t>
            </a:r>
            <a:r>
              <a:rPr lang="en-US" sz="1499" dirty="0">
                <a:solidFill>
                  <a:srgbClr val="FFFFFF"/>
                </a:solidFill>
                <a:latin typeface="Century Gothic Paneuropean"/>
                <a:ea typeface="Century Gothic Paneuropean"/>
                <a:cs typeface="Century Gothic Paneuropean"/>
                <a:sym typeface="Century Gothic Paneuropean"/>
              </a:rPr>
              <a:t> de a[</a:t>
            </a:r>
            <a:r>
              <a:rPr lang="en-US" sz="1499" dirty="0" err="1">
                <a:solidFill>
                  <a:srgbClr val="FFFFFF"/>
                </a:solidFill>
                <a:latin typeface="Century Gothic Paneuropean"/>
                <a:ea typeface="Century Gothic Paneuropean"/>
                <a:cs typeface="Century Gothic Paneuropean"/>
                <a:sym typeface="Century Gothic Paneuropean"/>
              </a:rPr>
              <a:t>nn</a:t>
            </a:r>
            <a:r>
              <a:rPr lang="en-US" sz="1499" dirty="0">
                <a:solidFill>
                  <a:srgbClr val="FFFFFF"/>
                </a:solidFill>
                <a:latin typeface="Century Gothic Paneuropean"/>
                <a:ea typeface="Century Gothic Paneuropean"/>
                <a:cs typeface="Century Gothic Paneuropean"/>
                <a:sym typeface="Century Gothic Paneuropean"/>
              </a:rPr>
              <a:t>]o 1739, Stadtarchiv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bis</a:t>
            </a:r>
            <a:r>
              <a:rPr lang="en-US" sz="1499" dirty="0">
                <a:solidFill>
                  <a:srgbClr val="FFFFFF"/>
                </a:solidFill>
                <a:latin typeface="Century Gothic Paneuropean"/>
                <a:ea typeface="Century Gothic Paneuropean"/>
                <a:cs typeface="Century Gothic Paneuropean"/>
                <a:sym typeface="Century Gothic Paneuropean"/>
              </a:rPr>
              <a:t> 1793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72, Blatt 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[7] </a:t>
            </a:r>
            <a:r>
              <a:rPr lang="en-US" sz="1499" dirty="0" err="1">
                <a:solidFill>
                  <a:srgbClr val="FFFFFF"/>
                </a:solidFill>
                <a:latin typeface="Century Gothic Paneuropean"/>
                <a:ea typeface="Century Gothic Paneuropean"/>
                <a:cs typeface="Century Gothic Paneuropean"/>
                <a:sym typeface="Century Gothic Paneuropean"/>
              </a:rPr>
              <a:t>Herrschaftlicher</a:t>
            </a:r>
            <a:r>
              <a:rPr lang="en-US" sz="1499" dirty="0">
                <a:solidFill>
                  <a:srgbClr val="FFFFFF"/>
                </a:solidFill>
                <a:latin typeface="Century Gothic Paneuropean"/>
                <a:ea typeface="Century Gothic Paneuropean"/>
                <a:cs typeface="Century Gothic Paneuropean"/>
                <a:sym typeface="Century Gothic Paneuropean"/>
              </a:rPr>
              <a:t> Wald im </a:t>
            </a:r>
            <a:r>
              <a:rPr lang="en-US" sz="1499" dirty="0" err="1">
                <a:solidFill>
                  <a:srgbClr val="FFFFFF"/>
                </a:solidFill>
                <a:latin typeface="Century Gothic Paneuropean"/>
                <a:ea typeface="Century Gothic Paneuropean"/>
                <a:cs typeface="Century Gothic Paneuropean"/>
                <a:sym typeface="Century Gothic Paneuropean"/>
              </a:rPr>
              <a:t>Eigentum</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Reichsgrafen</a:t>
            </a:r>
            <a:r>
              <a:rPr lang="en-US" sz="1499" dirty="0">
                <a:solidFill>
                  <a:srgbClr val="FFFFFF"/>
                </a:solidFill>
                <a:latin typeface="Century Gothic Paneuropean"/>
                <a:ea typeface="Century Gothic Paneuropean"/>
                <a:cs typeface="Century Gothic Paneuropean"/>
                <a:sym typeface="Century Gothic Paneuropean"/>
              </a:rPr>
              <a:t>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Begriff</a:t>
            </a:r>
            <a:r>
              <a:rPr lang="en-US" sz="1499" dirty="0">
                <a:solidFill>
                  <a:srgbClr val="FFFFFF"/>
                </a:solidFill>
                <a:latin typeface="Century Gothic Paneuropean"/>
                <a:ea typeface="Century Gothic Paneuropean"/>
                <a:cs typeface="Century Gothic Paneuropean"/>
                <a:sym typeface="Century Gothic Paneuropean"/>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Wald(</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ungen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bezieht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sich</a:t>
            </a:r>
            <a:r>
              <a:rPr lang="en-US" sz="1499" dirty="0">
                <a:solidFill>
                  <a:srgbClr val="FFFFFF"/>
                </a:solidFill>
                <a:latin typeface="Century Gothic Paneuropean"/>
                <a:ea typeface="Century Gothic Paneuropean"/>
                <a:cs typeface="Century Gothic Paneuropean"/>
                <a:sym typeface="Century Gothic Paneuropean"/>
              </a:rPr>
              <a:t> auf </a:t>
            </a:r>
            <a:r>
              <a:rPr lang="en-US" sz="1499" dirty="0" err="1">
                <a:solidFill>
                  <a:srgbClr val="FFFFFF"/>
                </a:solidFill>
                <a:latin typeface="Century Gothic Paneuropean"/>
                <a:ea typeface="Century Gothic Paneuropean"/>
                <a:cs typeface="Century Gothic Paneuropean"/>
                <a:sym typeface="Century Gothic Paneuropean"/>
              </a:rPr>
              <a:t>Waldstücke</a:t>
            </a:r>
            <a:r>
              <a:rPr lang="en-US" sz="1499" dirty="0">
                <a:solidFill>
                  <a:srgbClr val="FFFFFF"/>
                </a:solidFill>
                <a:latin typeface="Century Gothic Paneuropean"/>
                <a:ea typeface="Century Gothic Paneuropean"/>
                <a:cs typeface="Century Gothic Paneuropean"/>
                <a:sym typeface="Century Gothic Paneuropean"/>
              </a:rPr>
              <a:t>, die im </a:t>
            </a:r>
            <a:r>
              <a:rPr lang="en-US" sz="1499" dirty="0" err="1">
                <a:solidFill>
                  <a:srgbClr val="FFFFFF"/>
                </a:solidFill>
                <a:latin typeface="Century Gothic Paneuropean"/>
                <a:ea typeface="Century Gothic Paneuropean"/>
                <a:cs typeface="Century Gothic Paneuropean"/>
                <a:sym typeface="Century Gothic Paneuropean"/>
              </a:rPr>
              <a:t>Eigentum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Gemeinde</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deren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Einwohner</a:t>
            </a:r>
            <a:r>
              <a:rPr lang="en-US" sz="1499" dirty="0">
                <a:solidFill>
                  <a:srgbClr val="FFFFFF"/>
                </a:solidFill>
                <a:latin typeface="Century Gothic Paneuropean"/>
                <a:ea typeface="Century Gothic Paneuropean"/>
                <a:cs typeface="Century Gothic Paneuropean"/>
                <a:sym typeface="Century Gothic Paneuropean"/>
              </a:rPr>
              <a:t> stand.</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[8] </a:t>
            </a:r>
            <a:r>
              <a:rPr lang="en-US" sz="1499" dirty="0" err="1">
                <a:solidFill>
                  <a:srgbClr val="FFFFFF"/>
                </a:solidFill>
                <a:latin typeface="Century Gothic Paneuropean"/>
                <a:ea typeface="Century Gothic Paneuropean"/>
                <a:cs typeface="Century Gothic Paneuropean"/>
                <a:sym typeface="Century Gothic Paneuropean"/>
              </a:rPr>
              <a:t>Copia</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Bliescasteller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visitationsprothocoll</a:t>
            </a:r>
            <a:r>
              <a:rPr lang="en-US" sz="1499" dirty="0">
                <a:solidFill>
                  <a:srgbClr val="FFFFFF"/>
                </a:solidFill>
                <a:latin typeface="Century Gothic Paneuropean"/>
                <a:ea typeface="Century Gothic Paneuropean"/>
                <a:cs typeface="Century Gothic Paneuropean"/>
                <a:sym typeface="Century Gothic Paneuropean"/>
              </a:rPr>
              <a:t> de a[</a:t>
            </a:r>
            <a:r>
              <a:rPr lang="en-US" sz="1499" dirty="0" err="1">
                <a:solidFill>
                  <a:srgbClr val="FFFFFF"/>
                </a:solidFill>
                <a:latin typeface="Century Gothic Paneuropean"/>
                <a:ea typeface="Century Gothic Paneuropean"/>
                <a:cs typeface="Century Gothic Paneuropean"/>
                <a:sym typeface="Century Gothic Paneuropean"/>
              </a:rPr>
              <a:t>nn</a:t>
            </a:r>
            <a:r>
              <a:rPr lang="en-US" sz="1499" dirty="0">
                <a:solidFill>
                  <a:srgbClr val="FFFFFF"/>
                </a:solidFill>
                <a:latin typeface="Century Gothic Paneuropean"/>
                <a:ea typeface="Century Gothic Paneuropean"/>
                <a:cs typeface="Century Gothic Paneuropean"/>
                <a:sym typeface="Century Gothic Paneuropean"/>
              </a:rPr>
              <a:t>]o 1739.</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[9]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Blatt 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[10]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Blatt 2 und 11.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[11]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Blatt 15: „</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das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selbigem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das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St.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Ingberther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Eisenhütten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erforderlichs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jahrlichs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Kohlholz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von 4/m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Clafftern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auf 20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mehrer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jahre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dahi</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sigen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waldungen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vor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hinlänglich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erkant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worden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solches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Ergibt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im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jahr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1732 [...]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waldvisitation</a:t>
            </a:r>
            <a:r>
              <a:rPr lang="en-US" sz="1499"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615925"/>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Anmerkungen</a:t>
            </a:r>
          </a:p>
        </p:txBody>
      </p:sp>
      <p:sp>
        <p:nvSpPr>
          <p:cNvPr id="3" name="AutoShape 3"/>
          <p:cNvSpPr/>
          <p:nvPr/>
        </p:nvSpPr>
        <p:spPr>
          <a:xfrm flipV="1">
            <a:off x="1028700" y="1262390"/>
            <a:ext cx="8778324" cy="0"/>
          </a:xfrm>
          <a:prstGeom prst="line">
            <a:avLst/>
          </a:prstGeom>
          <a:ln w="38100" cap="flat">
            <a:solidFill>
              <a:srgbClr val="C9F635"/>
            </a:solidFill>
            <a:prstDash val="solid"/>
            <a:headEnd type="none" w="sm" len="sm"/>
            <a:tailEnd type="none" w="sm" len="sm"/>
          </a:ln>
        </p:spPr>
      </p:sp>
      <p:sp>
        <p:nvSpPr>
          <p:cNvPr id="4" name="TextBox 4"/>
          <p:cNvSpPr txBox="1"/>
          <p:nvPr/>
        </p:nvSpPr>
        <p:spPr>
          <a:xfrm>
            <a:off x="1028700" y="1551087"/>
            <a:ext cx="16780466" cy="7707213"/>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[12]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Verordnung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28.12.1747 </a:t>
            </a:r>
            <a:r>
              <a:rPr lang="en-US" sz="1499" dirty="0" err="1">
                <a:solidFill>
                  <a:srgbClr val="FFFFFF"/>
                </a:solidFill>
                <a:latin typeface="Century Gothic Paneuropean"/>
                <a:ea typeface="Century Gothic Paneuropean"/>
                <a:cs typeface="Century Gothic Paneuropean"/>
                <a:sym typeface="Century Gothic Paneuropean"/>
              </a:rPr>
              <a:t>durch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Reichsgraf</a:t>
            </a:r>
            <a:r>
              <a:rPr lang="en-US" sz="1499" dirty="0">
                <a:solidFill>
                  <a:srgbClr val="FFFFFF"/>
                </a:solidFill>
                <a:latin typeface="Century Gothic Paneuropean"/>
                <a:ea typeface="Century Gothic Paneuropean"/>
                <a:cs typeface="Century Gothic Paneuropean"/>
                <a:sym typeface="Century Gothic Paneuropean"/>
              </a:rPr>
              <a:t> Friedrich Ferdinand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Verordnung</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Reichsgräfin</a:t>
            </a:r>
            <a:r>
              <a:rPr lang="en-US" sz="1499" dirty="0">
                <a:solidFill>
                  <a:srgbClr val="FFFFFF"/>
                </a:solidFill>
                <a:latin typeface="Century Gothic Paneuropean"/>
                <a:ea typeface="Century Gothic Paneuropean"/>
                <a:cs typeface="Century Gothic Paneuropean"/>
                <a:sym typeface="Century Gothic Paneuropean"/>
              </a:rPr>
              <a:t> Maria Anna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20.01.1787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Verbrauch</a:t>
            </a:r>
            <a:r>
              <a:rPr lang="en-US" sz="1499" dirty="0">
                <a:solidFill>
                  <a:srgbClr val="FFFFFF"/>
                </a:solidFill>
                <a:latin typeface="Century Gothic Paneuropean"/>
                <a:ea typeface="Century Gothic Paneuropean"/>
                <a:cs typeface="Century Gothic Paneuropean"/>
                <a:sym typeface="Century Gothic Paneuropean"/>
              </a:rPr>
              <a:t> von </a:t>
            </a:r>
            <a:r>
              <a:rPr lang="en-US" sz="1499" dirty="0" err="1">
                <a:solidFill>
                  <a:srgbClr val="FFFFFF"/>
                </a:solidFill>
                <a:latin typeface="Century Gothic Paneuropean"/>
                <a:ea typeface="Century Gothic Paneuropean"/>
                <a:cs typeface="Century Gothic Paneuropean"/>
                <a:sym typeface="Century Gothic Paneuropean"/>
              </a:rPr>
              <a:t>Bauholz</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sowie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12.03.1788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Verbrauch</a:t>
            </a:r>
            <a:r>
              <a:rPr lang="en-US" sz="1499" dirty="0">
                <a:solidFill>
                  <a:srgbClr val="FFFFFF"/>
                </a:solidFill>
                <a:latin typeface="Century Gothic Paneuropean"/>
                <a:ea typeface="Century Gothic Paneuropean"/>
                <a:cs typeface="Century Gothic Paneuropean"/>
                <a:sym typeface="Century Gothic Paneuropean"/>
              </a:rPr>
              <a:t> von </a:t>
            </a:r>
            <a:r>
              <a:rPr lang="en-US" sz="1499" dirty="0" err="1">
                <a:solidFill>
                  <a:srgbClr val="FFFFFF"/>
                </a:solidFill>
                <a:latin typeface="Century Gothic Paneuropean"/>
                <a:ea typeface="Century Gothic Paneuropean"/>
                <a:cs typeface="Century Gothic Paneuropean"/>
                <a:sym typeface="Century Gothic Paneuropean"/>
              </a:rPr>
              <a:t>Brennholz</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60: </a:t>
            </a:r>
            <a:r>
              <a:rPr lang="en-US" sz="1499" dirty="0" err="1">
                <a:solidFill>
                  <a:srgbClr val="FFFFFF"/>
                </a:solidFill>
                <a:latin typeface="Century Gothic Paneuropean"/>
                <a:ea typeface="Century Gothic Paneuropean"/>
                <a:cs typeface="Century Gothic Paneuropean"/>
                <a:sym typeface="Century Gothic Paneuropean"/>
              </a:rPr>
              <a:t>Handapparat</a:t>
            </a:r>
            <a:r>
              <a:rPr lang="en-US" sz="1499" dirty="0">
                <a:solidFill>
                  <a:srgbClr val="FFFFFF"/>
                </a:solidFill>
                <a:latin typeface="Century Gothic Paneuropean"/>
                <a:ea typeface="Century Gothic Paneuropean"/>
                <a:cs typeface="Century Gothic Paneuropean"/>
                <a:sym typeface="Century Gothic Paneuropean"/>
              </a:rPr>
              <a:t>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4 und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13.</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[13]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60: </a:t>
            </a:r>
            <a:r>
              <a:rPr lang="en-US" sz="1499" dirty="0" err="1">
                <a:solidFill>
                  <a:srgbClr val="FFFFFF"/>
                </a:solidFill>
                <a:latin typeface="Century Gothic Paneuropean"/>
                <a:ea typeface="Century Gothic Paneuropean"/>
                <a:cs typeface="Century Gothic Paneuropean"/>
                <a:sym typeface="Century Gothic Paneuropean"/>
              </a:rPr>
              <a:t>Handapparat</a:t>
            </a:r>
            <a:r>
              <a:rPr lang="en-US" sz="1499" dirty="0">
                <a:solidFill>
                  <a:srgbClr val="FFFFFF"/>
                </a:solidFill>
                <a:latin typeface="Century Gothic Paneuropean"/>
                <a:ea typeface="Century Gothic Paneuropean"/>
                <a:cs typeface="Century Gothic Paneuropean"/>
                <a:sym typeface="Century Gothic Paneuropean"/>
              </a:rPr>
              <a:t>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4, </a:t>
            </a:r>
            <a:r>
              <a:rPr lang="en-US" sz="1499" dirty="0" err="1">
                <a:solidFill>
                  <a:srgbClr val="FFFFFF"/>
                </a:solidFill>
                <a:latin typeface="Century Gothic Paneuropean"/>
                <a:ea typeface="Century Gothic Paneuropean"/>
                <a:cs typeface="Century Gothic Paneuropean"/>
                <a:sym typeface="Century Gothic Paneuropean"/>
              </a:rPr>
              <a:t>Verordnung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20.01.1787.</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[14]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§1-7.</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[15]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§5.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Daß</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diejenige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welche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Bauholz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sowohl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Herrschaftlichen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als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Waldungen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anweisen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lassen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solches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bestimmten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Bauwesen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Zeit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2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Jahren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von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Forstamtlichen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Anweisung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an, um so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sicherer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verwenden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sollen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als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widrigen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falls das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nicht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wirklich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verwendete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Bauholz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anwieder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für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Herrschaft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Gemeinde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ohne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geringsten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Ersatz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eingezogen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werden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solle</a:t>
            </a:r>
            <a:r>
              <a:rPr lang="en-US" sz="1499" dirty="0">
                <a:solidFill>
                  <a:srgbClr val="FFFFFF"/>
                </a:solidFill>
                <a:latin typeface="Century Gothic Paneuropean"/>
                <a:ea typeface="Century Gothic Paneuropean"/>
                <a:cs typeface="Century Gothic Paneuropean"/>
                <a:sym typeface="Century Gothic Paneuropean"/>
              </a:rPr>
              <a:t> [...]“.</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[16]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60: </a:t>
            </a:r>
            <a:r>
              <a:rPr lang="en-US" sz="1499" dirty="0" err="1">
                <a:solidFill>
                  <a:srgbClr val="FFFFFF"/>
                </a:solidFill>
                <a:latin typeface="Century Gothic Paneuropean"/>
                <a:ea typeface="Century Gothic Paneuropean"/>
                <a:cs typeface="Century Gothic Paneuropean"/>
                <a:sym typeface="Century Gothic Paneuropean"/>
              </a:rPr>
              <a:t>Handapparat</a:t>
            </a:r>
            <a:r>
              <a:rPr lang="en-US" sz="1499" dirty="0">
                <a:solidFill>
                  <a:srgbClr val="FFFFFF"/>
                </a:solidFill>
                <a:latin typeface="Century Gothic Paneuropean"/>
                <a:ea typeface="Century Gothic Paneuropean"/>
                <a:cs typeface="Century Gothic Paneuropean"/>
                <a:sym typeface="Century Gothic Paneuropean"/>
              </a:rPr>
              <a:t>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13, </a:t>
            </a:r>
            <a:r>
              <a:rPr lang="en-US" sz="1499" dirty="0" err="1">
                <a:solidFill>
                  <a:srgbClr val="FFFFFF"/>
                </a:solidFill>
                <a:latin typeface="Century Gothic Paneuropean"/>
                <a:ea typeface="Century Gothic Paneuropean"/>
                <a:cs typeface="Century Gothic Paneuropean"/>
                <a:sym typeface="Century Gothic Paneuropean"/>
              </a:rPr>
              <a:t>Verordnung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26.11.1764.</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[17]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§1-2. </a:t>
            </a:r>
            <a:r>
              <a:rPr lang="en-US" sz="1499" dirty="0" err="1">
                <a:solidFill>
                  <a:srgbClr val="FFFFFF"/>
                </a:solidFill>
                <a:latin typeface="Century Gothic Paneuropean"/>
                <a:ea typeface="Century Gothic Paneuropean"/>
                <a:cs typeface="Century Gothic Paneuropean"/>
                <a:sym typeface="Century Gothic Paneuropean"/>
              </a:rPr>
              <a:t>Paragraf</a:t>
            </a:r>
            <a:r>
              <a:rPr lang="en-US" sz="1499" dirty="0">
                <a:solidFill>
                  <a:srgbClr val="FFFFFF"/>
                </a:solidFill>
                <a:latin typeface="Century Gothic Paneuropean"/>
                <a:ea typeface="Century Gothic Paneuropean"/>
                <a:cs typeface="Century Gothic Paneuropean"/>
                <a:sym typeface="Century Gothic Paneuropean"/>
              </a:rPr>
              <a:t> 1: „[...]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solches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aus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Directore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3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räthen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nebst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secretario</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bestehen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Paragraf</a:t>
            </a:r>
            <a:r>
              <a:rPr lang="en-US" sz="1499" dirty="0">
                <a:solidFill>
                  <a:srgbClr val="FFFFFF"/>
                </a:solidFill>
                <a:latin typeface="Century Gothic Paneuropean"/>
                <a:ea typeface="Century Gothic Paneuropean"/>
                <a:cs typeface="Century Gothic Paneuropean"/>
                <a:sym typeface="Century Gothic Paneuropean"/>
              </a:rPr>
              <a:t> 2: „</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die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forst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jagd-Sachen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vorfallende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geschäfften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collegialiter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proponiert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Deliberation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gezogen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soforth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darüber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votirt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referiret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auch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darüber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förmliches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abgesondertes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forst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Protocollum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geführet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werden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solle</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[18]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[19]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§4-8.</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[20]  „</a:t>
            </a:r>
            <a:r>
              <a:rPr lang="en-US" sz="1499" dirty="0" err="1">
                <a:solidFill>
                  <a:srgbClr val="FFFFFF"/>
                </a:solidFill>
                <a:latin typeface="Century Gothic Paneuropean"/>
                <a:ea typeface="Century Gothic Paneuropean"/>
                <a:cs typeface="Century Gothic Paneuropean"/>
                <a:sym typeface="Century Gothic Paneuropean"/>
              </a:rPr>
              <a:t>Stockgeld</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Deutsches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Wörterbuch</a:t>
            </a:r>
            <a:r>
              <a:rPr lang="en-US" sz="1499" dirty="0">
                <a:solidFill>
                  <a:srgbClr val="FFFFFF"/>
                </a:solidFill>
                <a:latin typeface="Century Gothic Paneuropean"/>
                <a:ea typeface="Century Gothic Paneuropean"/>
                <a:cs typeface="Century Gothic Paneuropean"/>
                <a:sym typeface="Century Gothic Paneuropean"/>
              </a:rPr>
              <a:t> von Jacob Grimm und Wilhelm Grimm, </a:t>
            </a:r>
            <a:r>
              <a:rPr lang="en-US" sz="1499" dirty="0" err="1">
                <a:solidFill>
                  <a:srgbClr val="FFFFFF"/>
                </a:solidFill>
                <a:latin typeface="Century Gothic Paneuropean"/>
                <a:ea typeface="Century Gothic Paneuropean"/>
                <a:cs typeface="Century Gothic Paneuropean"/>
                <a:sym typeface="Century Gothic Paneuropean"/>
              </a:rPr>
              <a:t>Erstbearbeitung</a:t>
            </a:r>
            <a:r>
              <a:rPr lang="en-US" sz="1499" dirty="0">
                <a:solidFill>
                  <a:srgbClr val="FFFFFF"/>
                </a:solidFill>
                <a:latin typeface="Century Gothic Paneuropean"/>
                <a:ea typeface="Century Gothic Paneuropean"/>
                <a:cs typeface="Century Gothic Paneuropean"/>
                <a:sym typeface="Century Gothic Paneuropean"/>
              </a:rPr>
              <a:t> (1854–1960), </a:t>
            </a:r>
            <a:r>
              <a:rPr lang="en-US" sz="1499" dirty="0" err="1">
                <a:solidFill>
                  <a:srgbClr val="FFFFFF"/>
                </a:solidFill>
                <a:latin typeface="Century Gothic Paneuropean"/>
                <a:ea typeface="Century Gothic Paneuropean"/>
                <a:cs typeface="Century Gothic Paneuropean"/>
                <a:sym typeface="Century Gothic Paneuropean"/>
              </a:rPr>
              <a:t>digitalisierte</a:t>
            </a:r>
            <a:r>
              <a:rPr lang="en-US" sz="1499" dirty="0">
                <a:solidFill>
                  <a:srgbClr val="FFFFFF"/>
                </a:solidFill>
                <a:latin typeface="Century Gothic Paneuropean"/>
                <a:ea typeface="Century Gothic Paneuropean"/>
                <a:cs typeface="Century Gothic Paneuropean"/>
                <a:sym typeface="Century Gothic Paneuropean"/>
              </a:rPr>
              <a:t> Version im </a:t>
            </a:r>
            <a:r>
              <a:rPr lang="en-US" sz="1499" dirty="0" err="1">
                <a:solidFill>
                  <a:srgbClr val="FFFFFF"/>
                </a:solidFill>
                <a:latin typeface="Century Gothic Paneuropean"/>
                <a:ea typeface="Century Gothic Paneuropean"/>
                <a:cs typeface="Century Gothic Paneuropean"/>
                <a:sym typeface="Century Gothic Paneuropean"/>
              </a:rPr>
              <a:t>Digitalen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Wörterbuch</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deutschen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Sprache</a:t>
            </a:r>
            <a:r>
              <a:rPr lang="en-US" sz="1499" dirty="0">
                <a:solidFill>
                  <a:srgbClr val="FFFFFF"/>
                </a:solidFill>
                <a:latin typeface="Century Gothic Paneuropean"/>
                <a:ea typeface="Century Gothic Paneuropean"/>
                <a:cs typeface="Century Gothic Paneuropean"/>
                <a:sym typeface="Century Gothic Paneuropean"/>
              </a:rPr>
              <a:t>, &lt;https://www.dwds.de/wb/dwb/stockgeld&gt;,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[21]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60: </a:t>
            </a:r>
            <a:r>
              <a:rPr lang="en-US" sz="1499" dirty="0" err="1">
                <a:solidFill>
                  <a:srgbClr val="FFFFFF"/>
                </a:solidFill>
                <a:latin typeface="Century Gothic Paneuropean"/>
                <a:ea typeface="Century Gothic Paneuropean"/>
                <a:cs typeface="Century Gothic Paneuropean"/>
                <a:sym typeface="Century Gothic Paneuropean"/>
              </a:rPr>
              <a:t>Handapparat</a:t>
            </a:r>
            <a:r>
              <a:rPr lang="en-US" sz="1499" dirty="0">
                <a:solidFill>
                  <a:srgbClr val="FFFFFF"/>
                </a:solidFill>
                <a:latin typeface="Century Gothic Paneuropean"/>
                <a:ea typeface="Century Gothic Paneuropean"/>
                <a:cs typeface="Century Gothic Paneuropean"/>
                <a:sym typeface="Century Gothic Paneuropean"/>
              </a:rPr>
              <a:t> von der </a:t>
            </a:r>
            <a:r>
              <a:rPr lang="en-US" sz="1499" dirty="0" err="1">
                <a:solidFill>
                  <a:srgbClr val="FFFFFF"/>
                </a:solidFill>
                <a:latin typeface="Century Gothic Paneuropean"/>
                <a:ea typeface="Century Gothic Paneuropean"/>
                <a:cs typeface="Century Gothic Paneuropean"/>
                <a:sym typeface="Century Gothic Paneuropean"/>
              </a:rPr>
              <a:t>Leyen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3, 10, 11.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[22]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z.B</a:t>
            </a:r>
            <a:r>
              <a:rPr lang="en-US" sz="1499" dirty="0">
                <a:solidFill>
                  <a:srgbClr val="FFFFFF"/>
                </a:solidFill>
                <a:latin typeface="Century Gothic Paneuropean"/>
                <a:ea typeface="Century Gothic Paneuropean"/>
                <a:cs typeface="Century Gothic Paneuropean"/>
                <a:sym typeface="Century Gothic Paneuropean"/>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Vergleich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zwischen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Bürgerschafft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Bliescastel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Gemeinde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Lautzkirchen 1726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pcto</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Bannscheidung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Lautzkirchen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89: „[...] </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nun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hin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fürther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ewigen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Tagen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zwischen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beiden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gemeindt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ihre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Bannscheidung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seie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bleiben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alte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gemarck</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den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weisthümern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hinzwischen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damit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gedeut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sein.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dieweil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hinzwischen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vielmahls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Zanck</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Hader des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Zehendtens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halber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zugetragen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uff</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andern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gegriffen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garben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entzogen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undt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hingenommen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 so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ist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dahin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gemittelt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daß</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nunmehr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Jedes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Theil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seinem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Zehnten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bei</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abgemarckten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bannscheidung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bleiben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keiner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andern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ferner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nit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ahngreiffen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bis</a:t>
            </a:r>
            <a:r>
              <a:rPr lang="en-US" sz="1499" dirty="0">
                <a:solidFill>
                  <a:srgbClr val="FFFFFF"/>
                </a:solidFill>
                <a:latin typeface="Century Gothic Paneuropean"/>
                <a:ea typeface="Century Gothic Paneuropean"/>
                <a:cs typeface="Century Gothic Paneuropean"/>
                <a:sym typeface="Century Gothic Paneuropean"/>
              </a:rPr>
              <a:t> 1793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52, </a:t>
            </a:r>
            <a:r>
              <a:rPr lang="en-US" sz="1499" dirty="0" err="1">
                <a:solidFill>
                  <a:srgbClr val="FFFFFF"/>
                </a:solidFill>
                <a:latin typeface="Century Gothic Paneuropean"/>
                <a:ea typeface="Century Gothic Paneuropean"/>
                <a:cs typeface="Century Gothic Paneuropean"/>
                <a:sym typeface="Century Gothic Paneuropean"/>
              </a:rPr>
              <a:t>beglaubigte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Abschrift</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Lagerbuches</a:t>
            </a:r>
            <a:r>
              <a:rPr lang="en-US" sz="1499" dirty="0">
                <a:solidFill>
                  <a:srgbClr val="FFFFFF"/>
                </a:solidFill>
                <a:latin typeface="Century Gothic Paneuropean"/>
                <a:ea typeface="Century Gothic Paneuropean"/>
                <a:cs typeface="Century Gothic Paneuropean"/>
                <a:sym typeface="Century Gothic Paneuropean"/>
              </a:rPr>
              <a:t> von 1553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Jahren</a:t>
            </a:r>
            <a:r>
              <a:rPr lang="en-US" sz="1499" dirty="0">
                <a:solidFill>
                  <a:srgbClr val="FFFFFF"/>
                </a:solidFill>
                <a:latin typeface="Century Gothic Paneuropean"/>
                <a:ea typeface="Century Gothic Paneuropean"/>
                <a:cs typeface="Century Gothic Paneuropean"/>
                <a:sym typeface="Century Gothic Paneuropean"/>
              </a:rPr>
              <a:t> 1711 und 1754.</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p:nvPr/>
        </p:nvGrpSpPr>
        <p:grpSpPr>
          <a:xfrm>
            <a:off x="602306" y="0"/>
            <a:ext cx="7897500" cy="10287000"/>
            <a:chOff x="0" y="0"/>
            <a:chExt cx="1441288" cy="1877370"/>
          </a:xfrm>
        </p:grpSpPr>
        <p:sp>
          <p:nvSpPr>
            <p:cNvPr id="4" name="Freeform 4"/>
            <p:cNvSpPr/>
            <p:nvPr/>
          </p:nvSpPr>
          <p:spPr>
            <a:xfrm>
              <a:off x="0" y="0"/>
              <a:ext cx="1441288" cy="1877370"/>
            </a:xfrm>
            <a:custGeom>
              <a:avLst/>
              <a:gdLst/>
              <a:ahLst/>
              <a:cxnLst/>
              <a:rect l="l" t="t" r="r" b="b"/>
              <a:pathLst>
                <a:path w="1441288" h="1877370">
                  <a:moveTo>
                    <a:pt x="0" y="0"/>
                  </a:moveTo>
                  <a:lnTo>
                    <a:pt x="1441288" y="0"/>
                  </a:lnTo>
                  <a:lnTo>
                    <a:pt x="1441288" y="1877370"/>
                  </a:lnTo>
                  <a:lnTo>
                    <a:pt x="0" y="1877370"/>
                  </a:lnTo>
                  <a:close/>
                </a:path>
              </a:pathLst>
            </a:custGeom>
            <a:blipFill>
              <a:blip r:embed="rId3"/>
              <a:stretch>
                <a:fillRect t="-8907" b="-8907"/>
              </a:stretch>
            </a:blipFill>
          </p:spPr>
        </p:sp>
      </p:grpSp>
      <p:sp>
        <p:nvSpPr>
          <p:cNvPr id="5" name="TextBox 5"/>
          <p:cNvSpPr txBox="1"/>
          <p:nvPr/>
        </p:nvSpPr>
        <p:spPr>
          <a:xfrm>
            <a:off x="9877629" y="1602247"/>
            <a:ext cx="7381671" cy="1038275"/>
          </a:xfrm>
          <a:prstGeom prst="rect">
            <a:avLst/>
          </a:prstGeom>
        </p:spPr>
        <p:txBody>
          <a:bodyPr lIns="0" tIns="0" rIns="0" bIns="0" rtlCol="0" anchor="t">
            <a:spAutoFit/>
          </a:bodyPr>
          <a:lstStyle/>
          <a:p>
            <a:pPr algn="ctr">
              <a:lnSpc>
                <a:spcPts val="8400"/>
              </a:lnSpc>
            </a:pPr>
            <a:r>
              <a:rPr lang="en-US" sz="6000">
                <a:solidFill>
                  <a:srgbClr val="C9F635"/>
                </a:solidFill>
                <a:latin typeface="League Spartan"/>
                <a:ea typeface="League Spartan"/>
                <a:cs typeface="League Spartan"/>
                <a:sym typeface="League Spartan"/>
              </a:rPr>
              <a:t>Lohmacher</a:t>
            </a:r>
          </a:p>
        </p:txBody>
      </p:sp>
      <p:sp>
        <p:nvSpPr>
          <p:cNvPr id="6" name="TextBox 6"/>
          <p:cNvSpPr txBox="1"/>
          <p:nvPr/>
        </p:nvSpPr>
        <p:spPr>
          <a:xfrm>
            <a:off x="9877628" y="3544664"/>
            <a:ext cx="7381671" cy="3231654"/>
          </a:xfrm>
          <a:prstGeom prst="rect">
            <a:avLst/>
          </a:prstGeom>
        </p:spPr>
        <p:txBody>
          <a:bodyPr wrap="square" lIns="0" tIns="0" rIns="0" bIns="0" rtlCol="0" anchor="t">
            <a:spAutoFit/>
          </a:bodyPr>
          <a:lstStyle/>
          <a:p>
            <a:pPr marL="0" lvl="0" indent="0"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Lohgerber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stellen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eine</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drei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Fachrichtungen</a:t>
            </a:r>
            <a:r>
              <a:rPr lang="en-US" sz="2000" dirty="0">
                <a:solidFill>
                  <a:srgbClr val="FFFFFF"/>
                </a:solidFill>
                <a:latin typeface="Century Gothic Paneuropean"/>
                <a:ea typeface="Century Gothic Paneuropean"/>
                <a:cs typeface="Century Gothic Paneuropean"/>
                <a:sym typeface="Century Gothic Paneuropean"/>
              </a:rPr>
              <a:t> des </a:t>
            </a:r>
            <a:r>
              <a:rPr lang="en-US" sz="2000" dirty="0" err="1">
                <a:solidFill>
                  <a:srgbClr val="FFFFFF"/>
                </a:solidFill>
                <a:latin typeface="Century Gothic Paneuropean"/>
                <a:ea typeface="Century Gothic Paneuropean"/>
                <a:cs typeface="Century Gothic Paneuropean"/>
                <a:sym typeface="Century Gothic Paneuropean"/>
              </a:rPr>
              <a:t>Gerberhandwerks</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dar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Loh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Weiß</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Sämischgerber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spezialisierten</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sich</a:t>
            </a:r>
            <a:r>
              <a:rPr lang="en-US" sz="2000" dirty="0">
                <a:solidFill>
                  <a:srgbClr val="FFFFFF"/>
                </a:solidFill>
                <a:latin typeface="Century Gothic Paneuropean"/>
                <a:ea typeface="Century Gothic Paneuropean"/>
                <a:cs typeface="Century Gothic Paneuropean"/>
                <a:sym typeface="Century Gothic Paneuropean"/>
              </a:rPr>
              <a:t> auf die </a:t>
            </a:r>
            <a:r>
              <a:rPr lang="en-US" sz="2000" dirty="0" err="1">
                <a:solidFill>
                  <a:srgbClr val="FFFFFF"/>
                </a:solidFill>
                <a:latin typeface="Century Gothic Paneuropean"/>
                <a:ea typeface="Century Gothic Paneuropean"/>
                <a:cs typeface="Century Gothic Paneuropean"/>
                <a:sym typeface="Century Gothic Paneuropean"/>
              </a:rPr>
              <a:t>Herstellung</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schwerer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Lederstücke</a:t>
            </a:r>
            <a:r>
              <a:rPr lang="en-US" sz="2000" dirty="0">
                <a:solidFill>
                  <a:srgbClr val="FFFFFF"/>
                </a:solidFill>
                <a:latin typeface="Century Gothic Paneuropean"/>
                <a:ea typeface="Century Gothic Paneuropean"/>
                <a:cs typeface="Century Gothic Paneuropean"/>
                <a:sym typeface="Century Gothic Paneuropean"/>
              </a:rPr>
              <a:t> für </a:t>
            </a:r>
            <a:r>
              <a:rPr lang="en-US" sz="2000" dirty="0" err="1">
                <a:solidFill>
                  <a:srgbClr val="FFFFFF"/>
                </a:solidFill>
                <a:latin typeface="Century Gothic Paneuropean"/>
                <a:ea typeface="Century Gothic Paneuropean"/>
                <a:cs typeface="Century Gothic Paneuropean"/>
                <a:sym typeface="Century Gothic Paneuropean"/>
              </a:rPr>
              <a:t>Schuhe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Sättel</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oder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Zaumzeug</a:t>
            </a:r>
            <a:r>
              <a:rPr lang="en-US" sz="2000" dirty="0">
                <a:solidFill>
                  <a:srgbClr val="FFFFFF"/>
                </a:solidFill>
                <a:latin typeface="Century Gothic Paneuropean"/>
                <a:ea typeface="Century Gothic Paneuropean"/>
                <a:cs typeface="Century Gothic Paneuropean"/>
                <a:sym typeface="Century Gothic Paneuropean"/>
              </a:rPr>
              <a:t>. </a:t>
            </a:r>
          </a:p>
          <a:p>
            <a:pPr marL="0" lvl="0" indent="0" algn="just">
              <a:lnSpc>
                <a:spcPts val="2800"/>
              </a:lnSpc>
            </a:pPr>
            <a:endParaRPr lang="en-US" sz="2000" dirty="0">
              <a:solidFill>
                <a:srgbClr val="FFFFFF"/>
              </a:solidFill>
              <a:latin typeface="Century Gothic Paneuropean"/>
              <a:ea typeface="Century Gothic Paneuropean"/>
              <a:cs typeface="Century Gothic Paneuropean"/>
              <a:sym typeface="Century Gothic Paneuropean"/>
            </a:endParaRPr>
          </a:p>
          <a:p>
            <a:pPr marL="0" lvl="0" indent="0" algn="just">
              <a:lnSpc>
                <a:spcPts val="2800"/>
              </a:lnSpc>
            </a:pPr>
            <a:r>
              <a:rPr lang="en-US" sz="2000" dirty="0">
                <a:solidFill>
                  <a:srgbClr val="FFFFFF"/>
                </a:solidFill>
                <a:latin typeface="Century Gothic Paneuropean"/>
                <a:ea typeface="Century Gothic Paneuropean"/>
                <a:cs typeface="Century Gothic Paneuropean"/>
                <a:sym typeface="Century Gothic Paneuropean"/>
              </a:rPr>
              <a:t>Die </a:t>
            </a:r>
            <a:r>
              <a:rPr lang="en-US" sz="2000" dirty="0" err="1">
                <a:solidFill>
                  <a:srgbClr val="FFFFFF"/>
                </a:solidFill>
                <a:latin typeface="Century Gothic Paneuropean"/>
                <a:ea typeface="Century Gothic Paneuropean"/>
                <a:cs typeface="Century Gothic Paneuropean"/>
                <a:sym typeface="Century Gothic Paneuropean"/>
              </a:rPr>
              <a:t>Gerbung</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Häute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erfolgte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bei</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dieser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Methode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unter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Verwendung</a:t>
            </a:r>
            <a:r>
              <a:rPr lang="en-US" sz="2000" dirty="0">
                <a:solidFill>
                  <a:srgbClr val="FFFFFF"/>
                </a:solidFill>
                <a:latin typeface="Century Gothic Paneuropean"/>
                <a:ea typeface="Century Gothic Paneuropean"/>
                <a:cs typeface="Century Gothic Paneuropean"/>
                <a:sym typeface="Century Gothic Paneuropean"/>
              </a:rPr>
              <a:t> von </a:t>
            </a:r>
            <a:r>
              <a:rPr lang="en-US" sz="2000" dirty="0" err="1">
                <a:solidFill>
                  <a:srgbClr val="FFFFFF"/>
                </a:solidFill>
                <a:latin typeface="Century Gothic Paneuropean"/>
                <a:ea typeface="Century Gothic Paneuropean"/>
                <a:cs typeface="Century Gothic Paneuropean"/>
                <a:sym typeface="Century Gothic Paneuropean"/>
              </a:rPr>
              <a:t>Wasser</a:t>
            </a:r>
            <a:r>
              <a:rPr lang="en-US" sz="2000" dirty="0">
                <a:solidFill>
                  <a:srgbClr val="FFFFFF"/>
                </a:solidFill>
                <a:latin typeface="Century Gothic Paneuropean"/>
                <a:ea typeface="Century Gothic Paneuropean"/>
                <a:cs typeface="Century Gothic Paneuropean"/>
                <a:sym typeface="Century Gothic Paneuropean"/>
              </a:rPr>
              <a:t> und </a:t>
            </a:r>
            <a:r>
              <a:rPr lang="en-US" sz="2000" dirty="0" err="1">
                <a:solidFill>
                  <a:srgbClr val="FFFFFF"/>
                </a:solidFill>
                <a:latin typeface="Century Gothic Paneuropean"/>
                <a:ea typeface="Century Gothic Paneuropean"/>
                <a:cs typeface="Century Gothic Paneuropean"/>
                <a:sym typeface="Century Gothic Paneuropean"/>
              </a:rPr>
              <a:t>zerkleinerter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Baumrinde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Loh</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Zuvor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musste</a:t>
            </a:r>
            <a:r>
              <a:rPr lang="en-US" sz="2000" dirty="0">
                <a:solidFill>
                  <a:srgbClr val="FFFFFF"/>
                </a:solidFill>
                <a:latin typeface="Century Gothic Paneuropean"/>
                <a:ea typeface="Century Gothic Paneuropean"/>
                <a:cs typeface="Century Gothic Paneuropean"/>
                <a:sym typeface="Century Gothic Paneuropean"/>
              </a:rPr>
              <a:t> die </a:t>
            </a:r>
            <a:r>
              <a:rPr lang="en-US" sz="2000" dirty="0" err="1">
                <a:solidFill>
                  <a:srgbClr val="FFFFFF"/>
                </a:solidFill>
                <a:latin typeface="Century Gothic Paneuropean"/>
                <a:ea typeface="Century Gothic Paneuropean"/>
                <a:cs typeface="Century Gothic Paneuropean"/>
                <a:sym typeface="Century Gothic Paneuropean"/>
              </a:rPr>
              <a:t>Rinde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jährlich</a:t>
            </a:r>
            <a:r>
              <a:rPr lang="en-US" sz="2000" dirty="0">
                <a:solidFill>
                  <a:srgbClr val="FFFFFF"/>
                </a:solidFill>
                <a:latin typeface="Century Gothic Paneuropean"/>
                <a:ea typeface="Century Gothic Paneuropean"/>
                <a:cs typeface="Century Gothic Paneuropean"/>
                <a:sym typeface="Century Gothic Paneuropean"/>
              </a:rPr>
              <a:t> im </a:t>
            </a:r>
            <a:r>
              <a:rPr lang="en-US" sz="2000" dirty="0" err="1">
                <a:solidFill>
                  <a:srgbClr val="FFFFFF"/>
                </a:solidFill>
                <a:latin typeface="Century Gothic Paneuropean"/>
                <a:ea typeface="Century Gothic Paneuropean"/>
                <a:cs typeface="Century Gothic Paneuropean"/>
                <a:sym typeface="Century Gothic Paneuropean"/>
              </a:rPr>
              <a:t>Frühjahr</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manuell</a:t>
            </a:r>
            <a:r>
              <a:rPr lang="en-US" sz="2000" dirty="0">
                <a:solidFill>
                  <a:srgbClr val="FFFFFF"/>
                </a:solidFill>
                <a:latin typeface="Century Gothic Paneuropean"/>
                <a:ea typeface="Century Gothic Paneuropean"/>
                <a:cs typeface="Century Gothic Paneuropean"/>
                <a:sym typeface="Century Gothic Paneuropean"/>
              </a:rPr>
              <a:t> von den </a:t>
            </a:r>
            <a:r>
              <a:rPr lang="en-US" sz="2000" dirty="0" err="1">
                <a:solidFill>
                  <a:srgbClr val="FFFFFF"/>
                </a:solidFill>
                <a:latin typeface="Century Gothic Paneuropean"/>
                <a:ea typeface="Century Gothic Paneuropean"/>
                <a:cs typeface="Century Gothic Paneuropean"/>
                <a:sym typeface="Century Gothic Paneuropean"/>
              </a:rPr>
              <a:t>Stockrümpfen</a:t>
            </a:r>
            <a:r>
              <a:rPr lang="en-US" sz="2000" dirty="0">
                <a:solidFill>
                  <a:srgbClr val="FFFFFF"/>
                </a:solidFill>
                <a:latin typeface="Century Gothic Paneuropean"/>
                <a:ea typeface="Century Gothic Paneuropean"/>
                <a:cs typeface="Century Gothic Paneuropean"/>
                <a:sym typeface="Century Gothic Paneuropean"/>
              </a:rPr>
              <a:t> der </a:t>
            </a:r>
            <a:r>
              <a:rPr lang="en-US" sz="2000" dirty="0" err="1">
                <a:solidFill>
                  <a:srgbClr val="FFFFFF"/>
                </a:solidFill>
                <a:latin typeface="Century Gothic Paneuropean"/>
                <a:ea typeface="Century Gothic Paneuropean"/>
                <a:cs typeface="Century Gothic Paneuropean"/>
                <a:sym typeface="Century Gothic Paneuropean"/>
              </a:rPr>
              <a:t>Bäume</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geschält</a:t>
            </a:r>
            <a:r>
              <a:rPr lang="en-US" sz="2000" dirty="0">
                <a:solidFill>
                  <a:srgbClr val="FFFFFF"/>
                </a:solidFill>
                <a:latin typeface="Century Gothic Paneuropean"/>
                <a:ea typeface="Century Gothic Paneuropean"/>
                <a:cs typeface="Century Gothic Paneuropean"/>
                <a:sym typeface="Century Gothic Paneuropean"/>
              </a:rPr>
              <a:t> </a:t>
            </a:r>
            <a:r>
              <a:rPr lang="en-US" sz="2000" dirty="0" err="1">
                <a:solidFill>
                  <a:srgbClr val="FFFFFF"/>
                </a:solidFill>
                <a:latin typeface="Century Gothic Paneuropean"/>
                <a:ea typeface="Century Gothic Paneuropean"/>
                <a:cs typeface="Century Gothic Paneuropean"/>
                <a:sym typeface="Century Gothic Paneuropean"/>
              </a:rPr>
              <a:t>werden</a:t>
            </a:r>
            <a:r>
              <a:rPr lang="en-US" sz="2000" dirty="0">
                <a:solidFill>
                  <a:srgbClr val="FFFFFF"/>
                </a:solidFill>
                <a:latin typeface="Century Gothic Paneuropean"/>
                <a:ea typeface="Century Gothic Paneuropean"/>
                <a:cs typeface="Century Gothic Paneuropean"/>
                <a:sym typeface="Century Gothic Paneuropean"/>
              </a:rPr>
              <a:t>.</a:t>
            </a:r>
          </a:p>
        </p:txBody>
      </p:sp>
      <p:sp>
        <p:nvSpPr>
          <p:cNvPr id="7" name="Freeform 7"/>
          <p:cNvSpPr/>
          <p:nvPr/>
        </p:nvSpPr>
        <p:spPr>
          <a:xfrm>
            <a:off x="16596452" y="9258300"/>
            <a:ext cx="662848" cy="157878"/>
          </a:xfrm>
          <a:custGeom>
            <a:avLst/>
            <a:gdLst/>
            <a:ahLst/>
            <a:cxnLst/>
            <a:rect l="l" t="t" r="r" b="b"/>
            <a:pathLst>
              <a:path w="662848" h="157878">
                <a:moveTo>
                  <a:pt x="0" y="0"/>
                </a:moveTo>
                <a:lnTo>
                  <a:pt x="662848" y="0"/>
                </a:lnTo>
                <a:lnTo>
                  <a:pt x="662848" y="157878"/>
                </a:lnTo>
                <a:lnTo>
                  <a:pt x="0" y="157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12090230" y="8319463"/>
            <a:ext cx="5169070" cy="692249"/>
          </a:xfrm>
          <a:prstGeom prst="rect">
            <a:avLst/>
          </a:prstGeom>
        </p:spPr>
        <p:txBody>
          <a:bodyPr lIns="0" tIns="0" rIns="0" bIns="0" rtlCol="0" anchor="t">
            <a:spAutoFit/>
          </a:bodyPr>
          <a:lstStyle/>
          <a:p>
            <a:pPr algn="r">
              <a:lnSpc>
                <a:spcPts val="2800"/>
              </a:lnSpc>
            </a:pPr>
            <a:r>
              <a:rPr lang="en-US" sz="2000" b="1">
                <a:solidFill>
                  <a:srgbClr val="C9F635"/>
                </a:solidFill>
                <a:latin typeface="Century Gothic Paneuropean Bold"/>
                <a:ea typeface="Century Gothic Paneuropean Bold"/>
                <a:cs typeface="Century Gothic Paneuropean Bold"/>
                <a:sym typeface="Century Gothic Paneuropean Bold"/>
              </a:rPr>
              <a:t>Schälen des Stockrumpfes mit Loheisen, St. Gallen, 1938</a:t>
            </a:r>
          </a:p>
        </p:txBody>
      </p:sp>
    </p:spTree>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615925"/>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Anmerkungen</a:t>
            </a:r>
          </a:p>
        </p:txBody>
      </p:sp>
      <p:sp>
        <p:nvSpPr>
          <p:cNvPr id="3" name="AutoShape 3"/>
          <p:cNvSpPr/>
          <p:nvPr/>
        </p:nvSpPr>
        <p:spPr>
          <a:xfrm flipV="1">
            <a:off x="1028700" y="1262390"/>
            <a:ext cx="8778324" cy="0"/>
          </a:xfrm>
          <a:prstGeom prst="line">
            <a:avLst/>
          </a:prstGeom>
          <a:ln w="38100" cap="flat">
            <a:solidFill>
              <a:srgbClr val="C9F635"/>
            </a:solidFill>
            <a:prstDash val="solid"/>
            <a:headEnd type="none" w="sm" len="sm"/>
            <a:tailEnd type="none" w="sm" len="sm"/>
          </a:ln>
        </p:spPr>
      </p:sp>
      <p:sp>
        <p:nvSpPr>
          <p:cNvPr id="4" name="TextBox 4"/>
          <p:cNvSpPr txBox="1"/>
          <p:nvPr/>
        </p:nvSpPr>
        <p:spPr>
          <a:xfrm>
            <a:off x="1028700" y="1808312"/>
            <a:ext cx="16230600" cy="7449988"/>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[23]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Lautzkirchen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89, </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Blieskasteler u[</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nd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Lautzkircher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GemeinschaftsWald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Wiedwald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genannt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Verfolg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Sachen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Blieskasteler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Bürgerschaft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Lautzkirchen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betref</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gemeinschaftl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Benuzzenden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Wiedwalds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übrigen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Walddistrikten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1727</a:t>
            </a:r>
            <a:r>
              <a:rPr lang="en-US" sz="1499" dirty="0">
                <a:solidFill>
                  <a:srgbClr val="FFFFFF"/>
                </a:solidFill>
                <a:latin typeface="Century Gothic Paneuropean"/>
                <a:ea typeface="Century Gothic Paneuropean"/>
                <a:cs typeface="Century Gothic Paneuropean"/>
                <a:sym typeface="Century Gothic Paneuropean"/>
              </a:rPr>
              <a:t>. </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[24]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Schreiben</a:t>
            </a:r>
            <a:r>
              <a:rPr lang="en-US" sz="1499" dirty="0">
                <a:solidFill>
                  <a:srgbClr val="FFFFFF"/>
                </a:solidFill>
                <a:latin typeface="Century Gothic Paneuropean"/>
                <a:ea typeface="Century Gothic Paneuropean"/>
                <a:cs typeface="Century Gothic Paneuropean"/>
                <a:sym typeface="Century Gothic Paneuropean"/>
              </a:rPr>
              <a:t> der Blieskasteler </a:t>
            </a:r>
            <a:r>
              <a:rPr lang="en-US" sz="1499" dirty="0" err="1">
                <a:solidFill>
                  <a:srgbClr val="FFFFFF"/>
                </a:solidFill>
                <a:latin typeface="Century Gothic Paneuropean"/>
                <a:ea typeface="Century Gothic Paneuropean"/>
                <a:cs typeface="Century Gothic Paneuropean"/>
                <a:sym typeface="Century Gothic Paneuropean"/>
              </a:rPr>
              <a:t>Bürgerschaft</a:t>
            </a:r>
            <a:r>
              <a:rPr lang="en-US" sz="1499" dirty="0">
                <a:solidFill>
                  <a:srgbClr val="FFFFFF"/>
                </a:solidFill>
                <a:latin typeface="Century Gothic Paneuropean"/>
                <a:ea typeface="Century Gothic Paneuropean"/>
                <a:cs typeface="Century Gothic Paneuropean"/>
                <a:sym typeface="Century Gothic Paneuropean"/>
              </a:rPr>
              <a:t> an das Commissariat (</a:t>
            </a:r>
            <a:r>
              <a:rPr lang="en-US" sz="1499" dirty="0" err="1">
                <a:solidFill>
                  <a:srgbClr val="FFFFFF"/>
                </a:solidFill>
                <a:latin typeface="Century Gothic Paneuropean"/>
                <a:ea typeface="Century Gothic Paneuropean"/>
                <a:cs typeface="Century Gothic Paneuropean"/>
                <a:sym typeface="Century Gothic Paneuropean"/>
              </a:rPr>
              <a:t>undatiert</a:t>
            </a:r>
            <a:r>
              <a:rPr lang="en-US" sz="1499" dirty="0">
                <a:solidFill>
                  <a:srgbClr val="FFFFFF"/>
                </a:solidFill>
                <a:latin typeface="Century Gothic Paneuropean"/>
                <a:ea typeface="Century Gothic Paneuropean"/>
                <a:cs typeface="Century Gothic Paneuropean"/>
                <a:sym typeface="Century Gothic Paneuropean"/>
              </a:rPr>
              <a:t>), Folio 1-2.</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[25]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Folio 5.</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[26] </a:t>
            </a:r>
            <a:r>
              <a:rPr lang="en-US" sz="1499" dirty="0" err="1">
                <a:solidFill>
                  <a:srgbClr val="FFFFFF"/>
                </a:solidFill>
                <a:latin typeface="Century Gothic Paneuropean"/>
                <a:ea typeface="Century Gothic Paneuropean"/>
                <a:cs typeface="Century Gothic Paneuropean"/>
                <a:sym typeface="Century Gothic Paneuropean"/>
              </a:rPr>
              <a:t>Als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Holländer-Holz</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wurden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Stämme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bezeichnet</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über</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Wasserweg</a:t>
            </a:r>
            <a:r>
              <a:rPr lang="en-US" sz="1499" dirty="0">
                <a:solidFill>
                  <a:srgbClr val="FFFFFF"/>
                </a:solidFill>
                <a:latin typeface="Century Gothic Paneuropean"/>
                <a:ea typeface="Century Gothic Paneuropean"/>
                <a:cs typeface="Century Gothic Paneuropean"/>
                <a:sym typeface="Century Gothic Paneuropean"/>
              </a:rPr>
              <a:t> in die </a:t>
            </a:r>
            <a:r>
              <a:rPr lang="en-US" sz="1499" dirty="0" err="1">
                <a:solidFill>
                  <a:srgbClr val="FFFFFF"/>
                </a:solidFill>
                <a:latin typeface="Century Gothic Paneuropean"/>
                <a:ea typeface="Century Gothic Paneuropean"/>
                <a:cs typeface="Century Gothic Paneuropean"/>
                <a:sym typeface="Century Gothic Paneuropean"/>
              </a:rPr>
              <a:t>Niederlande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transportiert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wurden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u="sng" dirty="0">
                <a:solidFill>
                  <a:srgbClr val="FFFFFF"/>
                </a:solidFill>
                <a:latin typeface="Century Gothic Paneuropean"/>
                <a:ea typeface="Century Gothic Paneuropean"/>
                <a:cs typeface="Century Gothic Paneuropean"/>
                <a:sym typeface="Century Gothic Paneuropean"/>
                <a:hlinkClick r:id="rId2" tooltip="https://www.waldwissen.net/de/lernen-und-vermitteln/der-hollaenderholzhandel"/>
              </a:rPr>
              <a:t>https://www.waldwissen.net/de/lernen-und-vermitteln/der-hollaenderholzhandel</a:t>
            </a:r>
            <a:r>
              <a:rPr lang="en-US" sz="1499" dirty="0">
                <a:solidFill>
                  <a:srgbClr val="FFFFFF"/>
                </a:solidFill>
                <a:latin typeface="Century Gothic Paneuropean"/>
                <a:ea typeface="Century Gothic Paneuropean"/>
                <a:cs typeface="Century Gothic Paneuropean"/>
                <a:sym typeface="Century Gothic Paneuropean"/>
              </a:rPr>
              <a:t>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[27]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Lautzkirchen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89, </a:t>
            </a:r>
            <a:r>
              <a:rPr lang="en-US" sz="1499" dirty="0" err="1">
                <a:solidFill>
                  <a:srgbClr val="FFFFFF"/>
                </a:solidFill>
                <a:latin typeface="Century Gothic Paneuropean"/>
                <a:ea typeface="Century Gothic Paneuropean"/>
                <a:cs typeface="Century Gothic Paneuropean"/>
                <a:sym typeface="Century Gothic Paneuropean"/>
              </a:rPr>
              <a:t>Schreiben</a:t>
            </a:r>
            <a:r>
              <a:rPr lang="en-US" sz="1499" dirty="0">
                <a:solidFill>
                  <a:srgbClr val="FFFFFF"/>
                </a:solidFill>
                <a:latin typeface="Century Gothic Paneuropean"/>
                <a:ea typeface="Century Gothic Paneuropean"/>
                <a:cs typeface="Century Gothic Paneuropean"/>
                <a:sym typeface="Century Gothic Paneuropean"/>
              </a:rPr>
              <a:t> der Blieskasteler </a:t>
            </a:r>
            <a:r>
              <a:rPr lang="en-US" sz="1499" dirty="0" err="1">
                <a:solidFill>
                  <a:srgbClr val="FFFFFF"/>
                </a:solidFill>
                <a:latin typeface="Century Gothic Paneuropean"/>
                <a:ea typeface="Century Gothic Paneuropean"/>
                <a:cs typeface="Century Gothic Paneuropean"/>
                <a:sym typeface="Century Gothic Paneuropean"/>
              </a:rPr>
              <a:t>Bürgerschaft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13. September 1727.</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[28]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Copia</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12.11.1711.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[29]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2: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1793-1816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114, </a:t>
            </a:r>
            <a:r>
              <a:rPr lang="en-US" sz="1499" dirty="0" err="1">
                <a:solidFill>
                  <a:srgbClr val="FFFFFF"/>
                </a:solidFill>
                <a:latin typeface="Century Gothic Paneuropean"/>
                <a:ea typeface="Century Gothic Paneuropean"/>
                <a:cs typeface="Century Gothic Paneuropean"/>
                <a:sym typeface="Century Gothic Paneuropean"/>
              </a:rPr>
              <a:t>Schreiben</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Königlichen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Landkommissariats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Zweibrücken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29. August 1843.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bis</a:t>
            </a:r>
            <a:r>
              <a:rPr lang="en-US" sz="1499" dirty="0">
                <a:solidFill>
                  <a:srgbClr val="FFFFFF"/>
                </a:solidFill>
                <a:latin typeface="Century Gothic Paneuropean"/>
                <a:ea typeface="Century Gothic Paneuropean"/>
                <a:cs typeface="Century Gothic Paneuropean"/>
                <a:sym typeface="Century Gothic Paneuropean"/>
              </a:rPr>
              <a:t> 1793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52, </a:t>
            </a:r>
            <a:r>
              <a:rPr lang="en-US" sz="1499" dirty="0" err="1">
                <a:solidFill>
                  <a:srgbClr val="FFFFFF"/>
                </a:solidFill>
                <a:latin typeface="Century Gothic Paneuropean"/>
                <a:ea typeface="Century Gothic Paneuropean"/>
                <a:cs typeface="Century Gothic Paneuropean"/>
                <a:sym typeface="Century Gothic Paneuropean"/>
              </a:rPr>
              <a:t>beglaubigte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Abschrift</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Lagerbuches</a:t>
            </a:r>
            <a:r>
              <a:rPr lang="en-US" sz="1499" dirty="0">
                <a:solidFill>
                  <a:srgbClr val="FFFFFF"/>
                </a:solidFill>
                <a:latin typeface="Century Gothic Paneuropean"/>
                <a:ea typeface="Century Gothic Paneuropean"/>
                <a:cs typeface="Century Gothic Paneuropean"/>
                <a:sym typeface="Century Gothic Paneuropean"/>
              </a:rPr>
              <a:t> von 1553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Jahren</a:t>
            </a:r>
            <a:r>
              <a:rPr lang="en-US" sz="1499" dirty="0">
                <a:solidFill>
                  <a:srgbClr val="FFFFFF"/>
                </a:solidFill>
                <a:latin typeface="Century Gothic Paneuropean"/>
                <a:ea typeface="Century Gothic Paneuropean"/>
                <a:cs typeface="Century Gothic Paneuropean"/>
                <a:sym typeface="Century Gothic Paneuropean"/>
              </a:rPr>
              <a:t> 1711 und 1754.</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[30]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Lautzkirchen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91,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Acta</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Sachen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Gemeinde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Lautzkirchen,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Blieskastel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des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gräflichen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Fiskus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Streitigkeiten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um den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Wittwald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1756-1780</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sowie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Lautzkirchen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89,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-Lautzkirchen: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Walddifferenzen</a:t>
            </a:r>
            <a:r>
              <a:rPr lang="en-US" sz="1499" dirty="0">
                <a:solidFill>
                  <a:srgbClr val="FFFFFF"/>
                </a:solidFill>
                <a:latin typeface="Century Gothic Paneuropean"/>
                <a:ea typeface="Century Gothic Paneuropean"/>
                <a:cs typeface="Century Gothic Paneuropean"/>
                <a:sym typeface="Century Gothic Paneuropean"/>
              </a:rPr>
              <a:t>, 1780/1781.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31] Dr. Wolfgang Krämer: Das Amt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nach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Bericht</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kurtrierischen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Amtmannes</a:t>
            </a:r>
            <a:r>
              <a:rPr lang="en-US" sz="1499" dirty="0">
                <a:solidFill>
                  <a:srgbClr val="FFFFFF"/>
                </a:solidFill>
                <a:latin typeface="Century Gothic Paneuropean"/>
                <a:ea typeface="Century Gothic Paneuropean"/>
                <a:cs typeface="Century Gothic Paneuropean"/>
                <a:sym typeface="Century Gothic Paneuropean"/>
              </a:rPr>
              <a:t> Hans </a:t>
            </a:r>
            <a:r>
              <a:rPr lang="en-US" sz="1499" dirty="0" err="1">
                <a:solidFill>
                  <a:srgbClr val="FFFFFF"/>
                </a:solidFill>
                <a:latin typeface="Century Gothic Paneuropean"/>
                <a:ea typeface="Century Gothic Paneuropean"/>
                <a:cs typeface="Century Gothic Paneuropean"/>
                <a:sym typeface="Century Gothic Paneuropean"/>
              </a:rPr>
              <a:t>Sulger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Jahre</a:t>
            </a:r>
            <a:r>
              <a:rPr lang="en-US" sz="1499" dirty="0">
                <a:solidFill>
                  <a:srgbClr val="FFFFFF"/>
                </a:solidFill>
                <a:latin typeface="Century Gothic Paneuropean"/>
                <a:ea typeface="Century Gothic Paneuropean"/>
                <a:cs typeface="Century Gothic Paneuropean"/>
                <a:sym typeface="Century Gothic Paneuropean"/>
              </a:rPr>
              <a:t> 1553. </a:t>
            </a:r>
            <a:r>
              <a:rPr lang="en-US" sz="1499" dirty="0" err="1">
                <a:solidFill>
                  <a:srgbClr val="FFFFFF"/>
                </a:solidFill>
                <a:latin typeface="Century Gothic Paneuropean"/>
                <a:ea typeface="Century Gothic Paneuropean"/>
                <a:cs typeface="Century Gothic Paneuropean"/>
                <a:sym typeface="Century Gothic Paneuropean"/>
              </a:rPr>
              <a:t>Ein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Beitrag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Rechts</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Kulturgeschichte</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Bliesgaus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Saarbrücken</a:t>
            </a:r>
            <a:r>
              <a:rPr lang="en-US" sz="1499" dirty="0">
                <a:solidFill>
                  <a:srgbClr val="FFFFFF"/>
                </a:solidFill>
                <a:latin typeface="Century Gothic Paneuropean"/>
                <a:ea typeface="Century Gothic Paneuropean"/>
                <a:cs typeface="Century Gothic Paneuropean"/>
                <a:sym typeface="Century Gothic Paneuropean"/>
              </a:rPr>
              <a:t>, 1933, S. 32f.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89, </a:t>
            </a:r>
            <a:r>
              <a:rPr lang="en-US" sz="1499" dirty="0" err="1">
                <a:solidFill>
                  <a:srgbClr val="FFFFFF"/>
                </a:solidFill>
                <a:latin typeface="Century Gothic Paneuropean"/>
                <a:ea typeface="Century Gothic Paneuropean"/>
                <a:cs typeface="Century Gothic Paneuropean"/>
                <a:sym typeface="Century Gothic Paneuropean"/>
              </a:rPr>
              <a:t>Schreiben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22.3.1781 </a:t>
            </a:r>
            <a:r>
              <a:rPr lang="en-US" sz="1499" dirty="0" err="1">
                <a:solidFill>
                  <a:srgbClr val="FFFFFF"/>
                </a:solidFill>
                <a:latin typeface="Century Gothic Paneuropean"/>
                <a:ea typeface="Century Gothic Paneuropean"/>
                <a:cs typeface="Century Gothic Paneuropean"/>
                <a:sym typeface="Century Gothic Paneuropean"/>
              </a:rPr>
              <a:t>sowie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91.</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[32]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89,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Actum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Bliescastell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den 5ten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febr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uar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1780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Sachen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hiesigen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Bürgerschafft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appellanten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contra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Gemeinde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Lautzkirchen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intervenientischen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fiscum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hiesigen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oberamtes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p>
          <a:p>
            <a:pPr algn="l">
              <a:lnSpc>
                <a:spcPts val="2099"/>
              </a:lnSpc>
            </a:pPr>
            <a:endParaRPr lang="en-US" sz="1499" i="1" dirty="0">
              <a:solidFill>
                <a:srgbClr val="FFFFFF"/>
              </a:solidFill>
              <a:latin typeface="Century Gothic Paneuropean Italics"/>
              <a:ea typeface="Century Gothic Paneuropean Italics"/>
              <a:cs typeface="Century Gothic Paneuropean Italics"/>
              <a:sym typeface="Century Gothic Paneuropean Italics"/>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33] </a:t>
            </a:r>
            <a:r>
              <a:rPr lang="en-US" sz="1499" dirty="0" err="1">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19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91, </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Species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tracti</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04.10.1779 in Trier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daß</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hochgräfliche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Herrschaft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besitz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wiedwald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anstoßenden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bezirk</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auf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gänshorn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mit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dem</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appellant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appellatischen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theil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gemeinschaftlich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benutzen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handhaben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folglich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darab</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kommende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steiggelder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sonstigen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gefälle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künfftighin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vorher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zwischen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gnädiger</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Herrschafft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bürgerschafft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Bliescastell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gemeinde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Lautzkirchen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deducto</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expensis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drei</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gleiche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theile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zu</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vertheilen</a:t>
            </a:r>
            <a:r>
              <a:rPr lang="en-US" sz="1499" dirty="0">
                <a:solidFill>
                  <a:srgbClr val="FFFFFF"/>
                </a:solidFill>
                <a:latin typeface="Century Gothic Paneuropean"/>
                <a:ea typeface="Century Gothic Paneuropean"/>
                <a:cs typeface="Century Gothic Paneuropean"/>
                <a:sym typeface="Century Gothic Paneuropean"/>
              </a:rPr>
              <a:t>“. </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615925"/>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Anmerkungen</a:t>
            </a:r>
          </a:p>
        </p:txBody>
      </p:sp>
      <p:sp>
        <p:nvSpPr>
          <p:cNvPr id="3" name="AutoShape 3"/>
          <p:cNvSpPr/>
          <p:nvPr/>
        </p:nvSpPr>
        <p:spPr>
          <a:xfrm flipV="1">
            <a:off x="1028700" y="1262390"/>
            <a:ext cx="8778324" cy="0"/>
          </a:xfrm>
          <a:prstGeom prst="line">
            <a:avLst/>
          </a:prstGeom>
          <a:ln w="38100" cap="flat">
            <a:solidFill>
              <a:srgbClr val="C9F635"/>
            </a:solidFill>
            <a:prstDash val="solid"/>
            <a:headEnd type="none" w="sm" len="sm"/>
            <a:tailEnd type="none" w="sm" len="sm"/>
          </a:ln>
        </p:spPr>
      </p:sp>
      <p:sp>
        <p:nvSpPr>
          <p:cNvPr id="4" name="TextBox 4"/>
          <p:cNvSpPr txBox="1"/>
          <p:nvPr/>
        </p:nvSpPr>
        <p:spPr>
          <a:xfrm>
            <a:off x="1028700" y="2065536"/>
            <a:ext cx="15572887" cy="6678315"/>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[34]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Baus</a:t>
            </a:r>
            <a:r>
              <a:rPr lang="en-US" sz="1499" dirty="0">
                <a:solidFill>
                  <a:srgbClr val="FFFFFF"/>
                </a:solidFill>
                <a:latin typeface="Century Gothic Paneuropean"/>
                <a:ea typeface="Century Gothic Paneuropean"/>
                <a:cs typeface="Century Gothic Paneuropean"/>
                <a:sym typeface="Century Gothic Paneuropean"/>
              </a:rPr>
              <a:t>, M./Becker, B./Schwan, J. (</a:t>
            </a:r>
            <a:r>
              <a:rPr lang="en-US" sz="1499" dirty="0" err="1">
                <a:solidFill>
                  <a:srgbClr val="FFFFFF"/>
                </a:solidFill>
                <a:latin typeface="Century Gothic Paneuropean"/>
                <a:ea typeface="Century Gothic Paneuropean"/>
                <a:cs typeface="Century Gothic Paneuropean"/>
                <a:sym typeface="Century Gothic Paneuropean"/>
              </a:rPr>
              <a:t>Hrsg</a:t>
            </a:r>
            <a:r>
              <a:rPr lang="en-US" sz="1499" dirty="0">
                <a:solidFill>
                  <a:srgbClr val="FFFFFF"/>
                </a:solidFill>
                <a:latin typeface="Century Gothic Paneuropean"/>
                <a:ea typeface="Century Gothic Paneuropean"/>
                <a:cs typeface="Century Gothic Paneuropean"/>
                <a:sym typeface="Century Gothic Paneuropean"/>
              </a:rPr>
              <a:t>.): Bayern an der </a:t>
            </a:r>
            <a:r>
              <a:rPr lang="en-US" sz="1499" dirty="0" err="1">
                <a:solidFill>
                  <a:srgbClr val="FFFFFF"/>
                </a:solidFill>
                <a:latin typeface="Century Gothic Paneuropean"/>
                <a:ea typeface="Century Gothic Paneuropean"/>
                <a:cs typeface="Century Gothic Paneuropean"/>
                <a:sym typeface="Century Gothic Paneuropean"/>
              </a:rPr>
              <a:t>Blies</a:t>
            </a:r>
            <a:r>
              <a:rPr lang="en-US" sz="1499" dirty="0">
                <a:solidFill>
                  <a:srgbClr val="FFFFFF"/>
                </a:solidFill>
                <a:latin typeface="Century Gothic Paneuropean"/>
                <a:ea typeface="Century Gothic Paneuropean"/>
                <a:cs typeface="Century Gothic Paneuropean"/>
                <a:sym typeface="Century Gothic Paneuropean"/>
              </a:rPr>
              <a:t>. 100 </a:t>
            </a:r>
            <a:r>
              <a:rPr lang="en-US" sz="1499" dirty="0" err="1">
                <a:solidFill>
                  <a:srgbClr val="FFFFFF"/>
                </a:solidFill>
                <a:latin typeface="Century Gothic Paneuropean"/>
                <a:ea typeface="Century Gothic Paneuropean"/>
                <a:cs typeface="Century Gothic Paneuropean"/>
                <a:sym typeface="Century Gothic Paneuropean"/>
              </a:rPr>
              <a:t>Jahre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bayerische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Saarpfalz</a:t>
            </a:r>
            <a:r>
              <a:rPr lang="en-US" sz="1499" dirty="0">
                <a:solidFill>
                  <a:srgbClr val="FFFFFF"/>
                </a:solidFill>
                <a:latin typeface="Century Gothic Paneuropean"/>
                <a:ea typeface="Century Gothic Paneuropean"/>
                <a:cs typeface="Century Gothic Paneuropean"/>
                <a:sym typeface="Century Gothic Paneuropean"/>
              </a:rPr>
              <a:t> (1816-1919), Conte </a:t>
            </a:r>
            <a:r>
              <a:rPr lang="en-US" sz="1499" dirty="0" err="1">
                <a:solidFill>
                  <a:srgbClr val="FFFFFF"/>
                </a:solidFill>
                <a:latin typeface="Century Gothic Paneuropean"/>
                <a:ea typeface="Century Gothic Paneuropean"/>
                <a:cs typeface="Century Gothic Paneuropean"/>
                <a:sym typeface="Century Gothic Paneuropean"/>
              </a:rPr>
              <a:t>Verlag</a:t>
            </a:r>
            <a:r>
              <a:rPr lang="en-US" sz="1499" dirty="0">
                <a:solidFill>
                  <a:srgbClr val="FFFFFF"/>
                </a:solidFill>
                <a:latin typeface="Century Gothic Paneuropean"/>
                <a:ea typeface="Century Gothic Paneuropean"/>
                <a:cs typeface="Century Gothic Paneuropean"/>
                <a:sym typeface="Century Gothic Paneuropean"/>
              </a:rPr>
              <a:t> 2019,  S. 304f. Die </a:t>
            </a:r>
            <a:r>
              <a:rPr lang="en-US" sz="1499" dirty="0" err="1">
                <a:solidFill>
                  <a:srgbClr val="FFFFFF"/>
                </a:solidFill>
                <a:latin typeface="Century Gothic Paneuropean"/>
                <a:ea typeface="Century Gothic Paneuropean"/>
                <a:cs typeface="Century Gothic Paneuropean"/>
                <a:sym typeface="Century Gothic Paneuropean"/>
              </a:rPr>
              <a:t>Zugehörigkeit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a:t>
            </a:r>
            <a:r>
              <a:rPr lang="en-US" sz="1499" dirty="0">
                <a:solidFill>
                  <a:srgbClr val="FFFFFF"/>
                </a:solidFill>
                <a:latin typeface="Century Gothic Paneuropean"/>
                <a:ea typeface="Century Gothic Paneuropean"/>
                <a:cs typeface="Century Gothic Paneuropean"/>
                <a:sym typeface="Century Gothic Paneuropean"/>
              </a:rPr>
              <a:t> Bayern </a:t>
            </a:r>
            <a:r>
              <a:rPr lang="en-US" sz="1499" dirty="0" err="1">
                <a:solidFill>
                  <a:srgbClr val="FFFFFF"/>
                </a:solidFill>
                <a:latin typeface="Century Gothic Paneuropean"/>
                <a:ea typeface="Century Gothic Paneuropean"/>
                <a:cs typeface="Century Gothic Paneuropean"/>
                <a:sym typeface="Century Gothic Paneuropean"/>
              </a:rPr>
              <a:t>endete</a:t>
            </a:r>
            <a:r>
              <a:rPr lang="en-US" sz="1499" dirty="0">
                <a:solidFill>
                  <a:srgbClr val="FFFFFF"/>
                </a:solidFill>
                <a:latin typeface="Century Gothic Paneuropean"/>
                <a:ea typeface="Century Gothic Paneuropean"/>
                <a:cs typeface="Century Gothic Paneuropean"/>
                <a:sym typeface="Century Gothic Paneuropean"/>
              </a:rPr>
              <a:t> im </a:t>
            </a:r>
            <a:r>
              <a:rPr lang="en-US" sz="1499" dirty="0" err="1">
                <a:solidFill>
                  <a:srgbClr val="FFFFFF"/>
                </a:solidFill>
                <a:latin typeface="Century Gothic Paneuropean"/>
                <a:ea typeface="Century Gothic Paneuropean"/>
                <a:cs typeface="Century Gothic Paneuropean"/>
                <a:sym typeface="Century Gothic Paneuropean"/>
              </a:rPr>
              <a:t>Jahr</a:t>
            </a:r>
            <a:r>
              <a:rPr lang="en-US" sz="1499" dirty="0">
                <a:solidFill>
                  <a:srgbClr val="FFFFFF"/>
                </a:solidFill>
                <a:latin typeface="Century Gothic Paneuropean"/>
                <a:ea typeface="Century Gothic Paneuropean"/>
                <a:cs typeface="Century Gothic Paneuropean"/>
                <a:sym typeface="Century Gothic Paneuropean"/>
              </a:rPr>
              <a:t> 1919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territorialen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Neuordnung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nach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Ende</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Ersten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Weltkrieges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Woll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Forstamt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Bliesksatel</a:t>
            </a:r>
            <a:r>
              <a:rPr lang="en-US" sz="1499" dirty="0">
                <a:solidFill>
                  <a:srgbClr val="FFFFFF"/>
                </a:solidFill>
                <a:latin typeface="Century Gothic Paneuropean"/>
                <a:ea typeface="Century Gothic Paneuropean"/>
                <a:cs typeface="Century Gothic Paneuropean"/>
                <a:sym typeface="Century Gothic Paneuropean"/>
              </a:rPr>
              <a:t>, S. 13.</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[35] Wolf: </a:t>
            </a:r>
            <a:r>
              <a:rPr lang="en-US" sz="1499" dirty="0" err="1">
                <a:solidFill>
                  <a:srgbClr val="FFFFFF"/>
                </a:solidFill>
                <a:latin typeface="Century Gothic Paneuropean"/>
                <a:ea typeface="Century Gothic Paneuropean"/>
                <a:cs typeface="Century Gothic Paneuropean"/>
                <a:sym typeface="Century Gothic Paneuropean"/>
              </a:rPr>
              <a:t>Waldgeschichte</a:t>
            </a:r>
            <a:r>
              <a:rPr lang="en-US" sz="1499" dirty="0">
                <a:solidFill>
                  <a:srgbClr val="FFFFFF"/>
                </a:solidFill>
                <a:latin typeface="Century Gothic Paneuropean"/>
                <a:ea typeface="Century Gothic Paneuropean"/>
                <a:cs typeface="Century Gothic Paneuropean"/>
                <a:sym typeface="Century Gothic Paneuropean"/>
              </a:rPr>
              <a:t>,  S. 100ff. Die </a:t>
            </a:r>
            <a:r>
              <a:rPr lang="en-US" sz="1499" dirty="0" err="1">
                <a:solidFill>
                  <a:srgbClr val="FFFFFF"/>
                </a:solidFill>
                <a:latin typeface="Century Gothic Paneuropean"/>
                <a:ea typeface="Century Gothic Paneuropean"/>
                <a:cs typeface="Century Gothic Paneuropean"/>
                <a:sym typeface="Century Gothic Paneuropean"/>
              </a:rPr>
              <a:t>vorangegangenen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Kriege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welche</a:t>
            </a:r>
            <a:r>
              <a:rPr lang="en-US" sz="1499" dirty="0">
                <a:solidFill>
                  <a:srgbClr val="FFFFFF"/>
                </a:solidFill>
                <a:latin typeface="Century Gothic Paneuropean"/>
                <a:ea typeface="Century Gothic Paneuropean"/>
                <a:cs typeface="Century Gothic Paneuropean"/>
                <a:sym typeface="Century Gothic Paneuropean"/>
              </a:rPr>
              <a:t> ab 1793 </a:t>
            </a:r>
            <a:r>
              <a:rPr lang="en-US" sz="1499" dirty="0" err="1">
                <a:solidFill>
                  <a:srgbClr val="FFFFFF"/>
                </a:solidFill>
                <a:latin typeface="Century Gothic Paneuropean"/>
                <a:ea typeface="Century Gothic Paneuropean"/>
                <a:cs typeface="Century Gothic Paneuropean"/>
                <a:sym typeface="Century Gothic Paneuropean"/>
              </a:rPr>
              <a:t>erhebliche</a:t>
            </a:r>
            <a:r>
              <a:rPr lang="en-US" sz="1499" dirty="0">
                <a:solidFill>
                  <a:srgbClr val="FFFFFF"/>
                </a:solidFill>
                <a:latin typeface="Century Gothic Paneuropean"/>
                <a:ea typeface="Century Gothic Paneuropean"/>
                <a:cs typeface="Century Gothic Paneuropean"/>
                <a:sym typeface="Century Gothic Paneuropean"/>
              </a:rPr>
              <a:t> Mengen an </a:t>
            </a:r>
            <a:r>
              <a:rPr lang="en-US" sz="1499" dirty="0" err="1">
                <a:solidFill>
                  <a:srgbClr val="FFFFFF"/>
                </a:solidFill>
                <a:latin typeface="Century Gothic Paneuropean"/>
                <a:ea typeface="Century Gothic Paneuropean"/>
                <a:cs typeface="Century Gothic Paneuropean"/>
                <a:sym typeface="Century Gothic Paneuropean"/>
              </a:rPr>
              <a:t>Holz</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Oberamt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erforderten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z.B</a:t>
            </a:r>
            <a:r>
              <a:rPr lang="en-US" sz="1499" dirty="0">
                <a:solidFill>
                  <a:srgbClr val="FFFFFF"/>
                </a:solidFill>
                <a:latin typeface="Century Gothic Paneuropean"/>
                <a:ea typeface="Century Gothic Paneuropean"/>
                <a:cs typeface="Century Gothic Paneuropean"/>
                <a:sym typeface="Century Gothic Paneuropean"/>
              </a:rPr>
              <a:t>. für </a:t>
            </a:r>
            <a:r>
              <a:rPr lang="en-US" sz="1499" dirty="0" err="1">
                <a:solidFill>
                  <a:srgbClr val="FFFFFF"/>
                </a:solidFill>
                <a:latin typeface="Century Gothic Paneuropean"/>
                <a:ea typeface="Century Gothic Paneuropean"/>
                <a:cs typeface="Century Gothic Paneuropean"/>
                <a:sym typeface="Century Gothic Paneuropean"/>
              </a:rPr>
              <a:t>militärische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Zwecke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sowie</a:t>
            </a:r>
            <a:r>
              <a:rPr lang="en-US" sz="1499" dirty="0">
                <a:solidFill>
                  <a:srgbClr val="FFFFFF"/>
                </a:solidFill>
                <a:latin typeface="Century Gothic Paneuropean"/>
                <a:ea typeface="Century Gothic Paneuropean"/>
                <a:cs typeface="Century Gothic Paneuropean"/>
                <a:sym typeface="Century Gothic Paneuropean"/>
              </a:rPr>
              <a:t> für den </a:t>
            </a:r>
            <a:r>
              <a:rPr lang="en-US" sz="1499" dirty="0" err="1">
                <a:solidFill>
                  <a:srgbClr val="FFFFFF"/>
                </a:solidFill>
                <a:latin typeface="Century Gothic Paneuropean"/>
                <a:ea typeface="Century Gothic Paneuropean"/>
                <a:cs typeface="Century Gothic Paneuropean"/>
                <a:sym typeface="Century Gothic Paneuropean"/>
              </a:rPr>
              <a:t>Wiederaufbau</a:t>
            </a:r>
            <a:r>
              <a:rPr lang="en-US" sz="1499" dirty="0">
                <a:solidFill>
                  <a:srgbClr val="FFFFFF"/>
                </a:solidFill>
                <a:latin typeface="Century Gothic Paneuropean"/>
                <a:ea typeface="Century Gothic Paneuropean"/>
                <a:cs typeface="Century Gothic Paneuropean"/>
                <a:sym typeface="Century Gothic Paneuropean"/>
              </a:rPr>
              <a:t> von </a:t>
            </a:r>
            <a:r>
              <a:rPr lang="en-US" sz="1499" dirty="0" err="1">
                <a:solidFill>
                  <a:srgbClr val="FFFFFF"/>
                </a:solidFill>
                <a:latin typeface="Century Gothic Paneuropean"/>
                <a:ea typeface="Century Gothic Paneuropean"/>
                <a:cs typeface="Century Gothic Paneuropean"/>
                <a:sym typeface="Century Gothic Paneuropean"/>
              </a:rPr>
              <a:t>Gebäuden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werden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als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einer</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Gründe</a:t>
            </a:r>
            <a:r>
              <a:rPr lang="en-US" sz="1499" dirty="0">
                <a:solidFill>
                  <a:srgbClr val="FFFFFF"/>
                </a:solidFill>
                <a:latin typeface="Century Gothic Paneuropean"/>
                <a:ea typeface="Century Gothic Paneuropean"/>
                <a:cs typeface="Century Gothic Paneuropean"/>
                <a:sym typeface="Century Gothic Paneuropean"/>
              </a:rPr>
              <a:t> für den </a:t>
            </a:r>
            <a:r>
              <a:rPr lang="en-US" sz="1499" dirty="0" err="1">
                <a:solidFill>
                  <a:srgbClr val="FFFFFF"/>
                </a:solidFill>
                <a:latin typeface="Century Gothic Paneuropean"/>
                <a:ea typeface="Century Gothic Paneuropean"/>
                <a:cs typeface="Century Gothic Paneuropean"/>
                <a:sym typeface="Century Gothic Paneuropean"/>
              </a:rPr>
              <a:t>verschlechterten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Waldzustand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angesehen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Zudem</a:t>
            </a:r>
            <a:r>
              <a:rPr lang="en-US" sz="1499" dirty="0">
                <a:solidFill>
                  <a:srgbClr val="FFFFFF"/>
                </a:solidFill>
                <a:latin typeface="Century Gothic Paneuropean"/>
                <a:ea typeface="Century Gothic Paneuropean"/>
                <a:cs typeface="Century Gothic Paneuropean"/>
                <a:sym typeface="Century Gothic Paneuropean"/>
              </a:rPr>
              <a:t> war </a:t>
            </a:r>
            <a:r>
              <a:rPr lang="en-US" sz="1499" dirty="0" err="1">
                <a:solidFill>
                  <a:srgbClr val="FFFFFF"/>
                </a:solidFill>
                <a:latin typeface="Century Gothic Paneuropean"/>
                <a:ea typeface="Century Gothic Paneuropean"/>
                <a:cs typeface="Century Gothic Paneuropean"/>
                <a:sym typeface="Century Gothic Paneuropean"/>
              </a:rPr>
              <a:t>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Waldbesitzern</a:t>
            </a:r>
            <a:r>
              <a:rPr lang="en-US" sz="1499" dirty="0">
                <a:solidFill>
                  <a:srgbClr val="FFFFFF"/>
                </a:solidFill>
                <a:latin typeface="Century Gothic Paneuropean"/>
                <a:ea typeface="Century Gothic Paneuropean"/>
                <a:cs typeface="Century Gothic Paneuropean"/>
                <a:sym typeface="Century Gothic Paneuropean"/>
              </a:rPr>
              <a:t> in den </a:t>
            </a:r>
            <a:r>
              <a:rPr lang="en-US" sz="1499" dirty="0" err="1">
                <a:solidFill>
                  <a:srgbClr val="FFFFFF"/>
                </a:solidFill>
                <a:latin typeface="Century Gothic Paneuropean"/>
                <a:ea typeface="Century Gothic Paneuropean"/>
                <a:cs typeface="Century Gothic Paneuropean"/>
                <a:sym typeface="Century Gothic Paneuropean"/>
              </a:rPr>
              <a:t>hiesigen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Gebieten</a:t>
            </a:r>
            <a:r>
              <a:rPr lang="en-US" sz="1499" dirty="0">
                <a:solidFill>
                  <a:srgbClr val="FFFFFF"/>
                </a:solidFill>
                <a:latin typeface="Century Gothic Paneuropean"/>
                <a:ea typeface="Century Gothic Paneuropean"/>
                <a:cs typeface="Century Gothic Paneuropean"/>
                <a:sym typeface="Century Gothic Paneuropean"/>
              </a:rPr>
              <a:t>, die ab 1797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Königreich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Frankreich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gehörten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erlaubt</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Holzernte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noch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stehender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Bäume</a:t>
            </a:r>
            <a:r>
              <a:rPr lang="en-US" sz="1499" dirty="0">
                <a:solidFill>
                  <a:srgbClr val="FFFFFF"/>
                </a:solidFill>
                <a:latin typeface="Century Gothic Paneuropean"/>
                <a:ea typeface="Century Gothic Paneuropean"/>
                <a:cs typeface="Century Gothic Paneuropean"/>
                <a:sym typeface="Century Gothic Paneuropean"/>
              </a:rPr>
              <a:t> an </a:t>
            </a:r>
            <a:r>
              <a:rPr lang="en-US" sz="1499" dirty="0" err="1">
                <a:solidFill>
                  <a:srgbClr val="FFFFFF"/>
                </a:solidFill>
                <a:latin typeface="Century Gothic Paneuropean"/>
                <a:ea typeface="Century Gothic Paneuropean"/>
                <a:cs typeface="Century Gothic Paneuropean"/>
                <a:sym typeface="Century Gothic Paneuropean"/>
              </a:rPr>
              <a:t>Dritte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abzugeben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Dieser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Holzverkauf</a:t>
            </a:r>
            <a:r>
              <a:rPr lang="en-US" sz="1499" dirty="0">
                <a:solidFill>
                  <a:srgbClr val="FFFFFF"/>
                </a:solidFill>
                <a:latin typeface="Century Gothic Paneuropean"/>
                <a:ea typeface="Century Gothic Paneuropean"/>
                <a:cs typeface="Century Gothic Paneuropean"/>
                <a:sym typeface="Century Gothic Paneuropean"/>
              </a:rPr>
              <a:t> auf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Stock </a:t>
            </a:r>
            <a:r>
              <a:rPr lang="en-US" sz="1499" dirty="0" err="1">
                <a:solidFill>
                  <a:srgbClr val="FFFFFF"/>
                </a:solidFill>
                <a:latin typeface="Century Gothic Paneuropean"/>
                <a:ea typeface="Century Gothic Paneuropean"/>
                <a:cs typeface="Century Gothic Paneuropean"/>
                <a:sym typeface="Century Gothic Paneuropean"/>
              </a:rPr>
              <a:t>bei</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unzureichender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Wiederaufforstung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schädigten</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Waldbestand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zusätzlich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Wolf: </a:t>
            </a:r>
            <a:r>
              <a:rPr lang="en-US" sz="1499" dirty="0" err="1">
                <a:solidFill>
                  <a:srgbClr val="FFFFFF"/>
                </a:solidFill>
                <a:latin typeface="Century Gothic Paneuropean"/>
                <a:ea typeface="Century Gothic Paneuropean"/>
                <a:cs typeface="Century Gothic Paneuropean"/>
                <a:sym typeface="Century Gothic Paneuropean"/>
              </a:rPr>
              <a:t>Waldgeschichte</a:t>
            </a:r>
            <a:r>
              <a:rPr lang="en-US" sz="1499" dirty="0">
                <a:solidFill>
                  <a:srgbClr val="FFFFFF"/>
                </a:solidFill>
                <a:latin typeface="Century Gothic Paneuropean"/>
                <a:ea typeface="Century Gothic Paneuropean"/>
                <a:cs typeface="Century Gothic Paneuropean"/>
                <a:sym typeface="Century Gothic Paneuropean"/>
              </a:rPr>
              <a:t>, S. 114.</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[36]  https://www.waldwissen.net/de/lernen-und-vermitteln/forstgeschichte/waldweide-waldheu-und-laubfutter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[37]  </a:t>
            </a:r>
            <a:r>
              <a:rPr lang="en-US" sz="1499" dirty="0" err="1">
                <a:solidFill>
                  <a:srgbClr val="FFFFFF"/>
                </a:solidFill>
                <a:latin typeface="Century Gothic Paneuropean"/>
                <a:ea typeface="Century Gothic Paneuropean"/>
                <a:cs typeface="Century Gothic Paneuropean"/>
                <a:sym typeface="Century Gothic Paneuropean"/>
              </a:rPr>
              <a:t>Gesetz</a:t>
            </a:r>
            <a:r>
              <a:rPr lang="en-US" sz="1499" dirty="0">
                <a:solidFill>
                  <a:srgbClr val="FFFFFF"/>
                </a:solidFill>
                <a:latin typeface="Century Gothic Paneuropean"/>
                <a:ea typeface="Century Gothic Paneuropean"/>
                <a:cs typeface="Century Gothic Paneuropean"/>
                <a:sym typeface="Century Gothic Paneuropean"/>
              </a:rPr>
              <a:t>-Blatt für das </a:t>
            </a:r>
            <a:r>
              <a:rPr lang="en-US" sz="1499" dirty="0" err="1">
                <a:solidFill>
                  <a:srgbClr val="FFFFFF"/>
                </a:solidFill>
                <a:latin typeface="Century Gothic Paneuropean"/>
                <a:ea typeface="Century Gothic Paneuropean"/>
                <a:cs typeface="Century Gothic Paneuropean"/>
                <a:sym typeface="Century Gothic Paneuropean"/>
              </a:rPr>
              <a:t>Königreich</a:t>
            </a:r>
            <a:r>
              <a:rPr lang="en-US" sz="1499" dirty="0">
                <a:solidFill>
                  <a:srgbClr val="FFFFFF"/>
                </a:solidFill>
                <a:latin typeface="Century Gothic Paneuropean"/>
                <a:ea typeface="Century Gothic Paneuropean"/>
                <a:cs typeface="Century Gothic Paneuropean"/>
                <a:sym typeface="Century Gothic Paneuropean"/>
              </a:rPr>
              <a:t> Bayern,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15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15.06.1848; § 1, S. 130. Original in der </a:t>
            </a:r>
            <a:r>
              <a:rPr lang="en-US" sz="1499" dirty="0" err="1">
                <a:solidFill>
                  <a:srgbClr val="FFFFFF"/>
                </a:solidFill>
                <a:latin typeface="Century Gothic Paneuropean"/>
                <a:ea typeface="Century Gothic Paneuropean"/>
                <a:cs typeface="Century Gothic Paneuropean"/>
                <a:sym typeface="Century Gothic Paneuropean"/>
              </a:rPr>
              <a:t>Bayerischen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Staatsbibliothek</a:t>
            </a:r>
            <a:r>
              <a:rPr lang="en-US" sz="1499" dirty="0">
                <a:solidFill>
                  <a:srgbClr val="FFFFFF"/>
                </a:solidFill>
                <a:latin typeface="Century Gothic Paneuropean"/>
                <a:ea typeface="Century Gothic Paneuropean"/>
                <a:cs typeface="Century Gothic Paneuropean"/>
                <a:sym typeface="Century Gothic Paneuropean"/>
              </a:rPr>
              <a:t>, online </a:t>
            </a:r>
            <a:r>
              <a:rPr lang="en-US" sz="1499" dirty="0" err="1">
                <a:solidFill>
                  <a:srgbClr val="FFFFFF"/>
                </a:solidFill>
                <a:latin typeface="Century Gothic Paneuropean"/>
                <a:ea typeface="Century Gothic Paneuropean"/>
                <a:cs typeface="Century Gothic Paneuropean"/>
                <a:sym typeface="Century Gothic Paneuropean"/>
              </a:rPr>
              <a:t>einsehbar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unter</a:t>
            </a:r>
            <a:r>
              <a:rPr lang="en-US" sz="1499" dirty="0">
                <a:solidFill>
                  <a:srgbClr val="FFFFFF"/>
                </a:solidFill>
                <a:latin typeface="Century Gothic Paneuropean"/>
                <a:ea typeface="Century Gothic Paneuropean"/>
                <a:cs typeface="Century Gothic Paneuropean"/>
                <a:sym typeface="Century Gothic Paneuropean"/>
              </a:rPr>
              <a:t>: </a:t>
            </a:r>
            <a:r>
              <a:rPr lang="en-US" sz="1499" u="sng" dirty="0">
                <a:solidFill>
                  <a:srgbClr val="FFFFFF"/>
                </a:solidFill>
                <a:latin typeface="Century Gothic Paneuropean"/>
                <a:ea typeface="Century Gothic Paneuropean"/>
                <a:cs typeface="Century Gothic Paneuropean"/>
                <a:sym typeface="Century Gothic Paneuropean"/>
                <a:hlinkClick r:id="rId2" tooltip="https://www.digitale-sammlungen.de/de/view/bsb10710214?page=73"/>
              </a:rPr>
              <a:t>https://www.digitale-sammlungen.de/de/view/bsb10710214?page=73</a:t>
            </a:r>
            <a:r>
              <a:rPr lang="en-US" sz="1499" dirty="0">
                <a:solidFill>
                  <a:srgbClr val="FFFFFF"/>
                </a:solidFill>
                <a:latin typeface="Century Gothic Paneuropean"/>
                <a:ea typeface="Century Gothic Paneuropean"/>
                <a:cs typeface="Century Gothic Paneuropean"/>
                <a:sym typeface="Century Gothic Paneuropean"/>
              </a:rPr>
              <a:t>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[38]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 1 Abs. 1-2.</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[39]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Jagdgesetz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sammt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Vollzugs-Instruktionen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für das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könig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Bayern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Gesetz</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30. </a:t>
            </a:r>
            <a:r>
              <a:rPr lang="en-US" sz="1499" dirty="0" err="1">
                <a:solidFill>
                  <a:srgbClr val="FFFFFF"/>
                </a:solidFill>
                <a:latin typeface="Century Gothic Paneuropean"/>
                <a:ea typeface="Century Gothic Paneuropean"/>
                <a:cs typeface="Century Gothic Paneuropean"/>
                <a:sym typeface="Century Gothic Paneuropean"/>
              </a:rPr>
              <a:t>März</a:t>
            </a:r>
            <a:r>
              <a:rPr lang="en-US" sz="1499" dirty="0">
                <a:solidFill>
                  <a:srgbClr val="FFFFFF"/>
                </a:solidFill>
                <a:latin typeface="Century Gothic Paneuropean"/>
                <a:ea typeface="Century Gothic Paneuropean"/>
                <a:cs typeface="Century Gothic Paneuropean"/>
                <a:sym typeface="Century Gothic Paneuropean"/>
              </a:rPr>
              <a:t> 1850. </a:t>
            </a:r>
            <a:r>
              <a:rPr lang="en-US" sz="1499" dirty="0" err="1">
                <a:solidFill>
                  <a:srgbClr val="FFFFFF"/>
                </a:solidFill>
                <a:latin typeface="Century Gothic Paneuropean"/>
                <a:ea typeface="Century Gothic Paneuropean"/>
                <a:cs typeface="Century Gothic Paneuropean"/>
                <a:sym typeface="Century Gothic Paneuropean"/>
              </a:rPr>
              <a:t>Bayerische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Staatsbibliothek</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Bavar</a:t>
            </a:r>
            <a:r>
              <a:rPr lang="en-US" sz="1499" dirty="0">
                <a:solidFill>
                  <a:srgbClr val="FFFFFF"/>
                </a:solidFill>
                <a:latin typeface="Century Gothic Paneuropean"/>
                <a:ea typeface="Century Gothic Paneuropean"/>
                <a:cs typeface="Century Gothic Paneuropean"/>
                <a:sym typeface="Century Gothic Paneuropean"/>
              </a:rPr>
              <a:t>. 1317 </a:t>
            </a:r>
            <a:r>
              <a:rPr lang="en-US" sz="1499" dirty="0" err="1">
                <a:solidFill>
                  <a:srgbClr val="FFFFFF"/>
                </a:solidFill>
                <a:latin typeface="Century Gothic Paneuropean"/>
                <a:ea typeface="Century Gothic Paneuropean"/>
                <a:cs typeface="Century Gothic Paneuropean"/>
                <a:sym typeface="Century Gothic Paneuropean"/>
              </a:rPr>
              <a:t>qe</a:t>
            </a:r>
            <a:r>
              <a:rPr lang="en-US" sz="1499" dirty="0">
                <a:solidFill>
                  <a:srgbClr val="FFFFFF"/>
                </a:solidFill>
                <a:latin typeface="Century Gothic Paneuropean"/>
                <a:ea typeface="Century Gothic Paneuropean"/>
                <a:cs typeface="Century Gothic Paneuropean"/>
                <a:sym typeface="Century Gothic Paneuropean"/>
              </a:rPr>
              <a:t> , online </a:t>
            </a:r>
            <a:r>
              <a:rPr lang="en-US" sz="1499" dirty="0" err="1">
                <a:solidFill>
                  <a:srgbClr val="FFFFFF"/>
                </a:solidFill>
                <a:latin typeface="Century Gothic Paneuropean"/>
                <a:ea typeface="Century Gothic Paneuropean"/>
                <a:cs typeface="Century Gothic Paneuropean"/>
                <a:sym typeface="Century Gothic Paneuropean"/>
              </a:rPr>
              <a:t>einsehbar</a:t>
            </a:r>
            <a:r>
              <a:rPr lang="en-US" sz="1499" dirty="0">
                <a:solidFill>
                  <a:srgbClr val="FFFFFF"/>
                </a:solidFill>
                <a:latin typeface="Century Gothic Paneuropean"/>
                <a:ea typeface="Century Gothic Paneuropean"/>
                <a:cs typeface="Century Gothic Paneuropean"/>
                <a:sym typeface="Century Gothic Paneuropean"/>
              </a:rPr>
              <a:t>: </a:t>
            </a:r>
            <a:r>
              <a:rPr lang="en-US" sz="1499" u="sng" dirty="0">
                <a:solidFill>
                  <a:srgbClr val="FFFFFF"/>
                </a:solidFill>
                <a:latin typeface="Century Gothic Paneuropean"/>
                <a:ea typeface="Century Gothic Paneuropean"/>
                <a:cs typeface="Century Gothic Paneuropean"/>
                <a:sym typeface="Century Gothic Paneuropean"/>
                <a:hlinkClick r:id="rId3" tooltip="https://www.bavarikon.de/object/bav:BSB-MDZ-00000BSB10374873?lang=de"/>
              </a:rPr>
              <a:t>https://www.bavarikon.de/object/bav:BSB-MDZ-00000BSB10374873?lang=de</a:t>
            </a:r>
            <a:r>
              <a:rPr lang="en-US" sz="1499" dirty="0">
                <a:solidFill>
                  <a:srgbClr val="FFFFFF"/>
                </a:solidFill>
                <a:latin typeface="Century Gothic Paneuropean"/>
                <a:ea typeface="Century Gothic Paneuropean"/>
                <a:cs typeface="Century Gothic Paneuropean"/>
                <a:sym typeface="Century Gothic Paneuropean"/>
              </a:rPr>
              <a:t>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40] </a:t>
            </a:r>
            <a:r>
              <a:rPr lang="en-US" sz="1499" dirty="0" err="1">
                <a:solidFill>
                  <a:srgbClr val="FFFFFF"/>
                </a:solidFill>
                <a:latin typeface="Century Gothic Paneuropean"/>
                <a:ea typeface="Century Gothic Paneuropean"/>
                <a:cs typeface="Century Gothic Paneuropean"/>
                <a:sym typeface="Century Gothic Paneuropean"/>
              </a:rPr>
              <a:t>Forstgesetz</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28. </a:t>
            </a:r>
            <a:r>
              <a:rPr lang="en-US" sz="1499" dirty="0" err="1">
                <a:solidFill>
                  <a:srgbClr val="FFFFFF"/>
                </a:solidFill>
                <a:latin typeface="Century Gothic Paneuropean"/>
                <a:ea typeface="Century Gothic Paneuropean"/>
                <a:cs typeface="Century Gothic Paneuropean"/>
                <a:sym typeface="Century Gothic Paneuropean"/>
              </a:rPr>
              <a:t>März</a:t>
            </a:r>
            <a:r>
              <a:rPr lang="en-US" sz="1499" dirty="0">
                <a:solidFill>
                  <a:srgbClr val="FFFFFF"/>
                </a:solidFill>
                <a:latin typeface="Century Gothic Paneuropean"/>
                <a:ea typeface="Century Gothic Paneuropean"/>
                <a:cs typeface="Century Gothic Paneuropean"/>
                <a:sym typeface="Century Gothic Paneuropean"/>
              </a:rPr>
              <a:t> 1852, Original in der </a:t>
            </a:r>
            <a:r>
              <a:rPr lang="en-US" sz="1499" dirty="0" err="1">
                <a:solidFill>
                  <a:srgbClr val="FFFFFF"/>
                </a:solidFill>
                <a:latin typeface="Century Gothic Paneuropean"/>
                <a:ea typeface="Century Gothic Paneuropean"/>
                <a:cs typeface="Century Gothic Paneuropean"/>
                <a:sym typeface="Century Gothic Paneuropean"/>
              </a:rPr>
              <a:t>Bayerischen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Staatsbibliothek</a:t>
            </a:r>
            <a:r>
              <a:rPr lang="en-US" sz="1499" dirty="0">
                <a:solidFill>
                  <a:srgbClr val="FFFFFF"/>
                </a:solidFill>
                <a:latin typeface="Century Gothic Paneuropean"/>
                <a:ea typeface="Century Gothic Paneuropean"/>
                <a:cs typeface="Century Gothic Paneuropean"/>
                <a:sym typeface="Century Gothic Paneuropean"/>
              </a:rPr>
              <a:t>, online </a:t>
            </a:r>
            <a:r>
              <a:rPr lang="en-US" sz="1499" dirty="0" err="1">
                <a:solidFill>
                  <a:srgbClr val="FFFFFF"/>
                </a:solidFill>
                <a:latin typeface="Century Gothic Paneuropean"/>
                <a:ea typeface="Century Gothic Paneuropean"/>
                <a:cs typeface="Century Gothic Paneuropean"/>
                <a:sym typeface="Century Gothic Paneuropean"/>
              </a:rPr>
              <a:t>einsehbar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unter</a:t>
            </a:r>
            <a:r>
              <a:rPr lang="en-US" sz="1499" dirty="0">
                <a:solidFill>
                  <a:srgbClr val="FFFFFF"/>
                </a:solidFill>
                <a:latin typeface="Century Gothic Paneuropean"/>
                <a:ea typeface="Century Gothic Paneuropean"/>
                <a:cs typeface="Century Gothic Paneuropean"/>
                <a:sym typeface="Century Gothic Paneuropean"/>
              </a:rPr>
              <a:t>: </a:t>
            </a:r>
            <a:r>
              <a:rPr lang="en-US" sz="1499" u="sng" dirty="0">
                <a:solidFill>
                  <a:srgbClr val="FFFFFF"/>
                </a:solidFill>
                <a:latin typeface="Century Gothic Paneuropean"/>
                <a:ea typeface="Century Gothic Paneuropean"/>
                <a:cs typeface="Century Gothic Paneuropean"/>
                <a:sym typeface="Century Gothic Paneuropean"/>
                <a:hlinkClick r:id="rId4" tooltip="https://www.bavarikon.de/object/bav:BSB-MDZ-00000BSB10373304?lang=de"/>
              </a:rPr>
              <a:t>https://www.bavarikon.de/object/bav:BSB-MDZ-00000BSB10373304?lang=de</a:t>
            </a:r>
            <a:r>
              <a:rPr lang="en-US" sz="1499" dirty="0">
                <a:solidFill>
                  <a:srgbClr val="FFFFFF"/>
                </a:solidFill>
                <a:latin typeface="Century Gothic Paneuropean"/>
                <a:ea typeface="Century Gothic Paneuropean"/>
                <a:cs typeface="Century Gothic Paneuropean"/>
                <a:sym typeface="Century Gothic Paneuropean"/>
              </a:rPr>
              <a:t>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[41]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Gesetz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Aufhebung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standes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gutsherrlichen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Gerichtsbarkeit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dann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Aufhebung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Fixierung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Ablösung</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von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Grundlasten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betreffend</a:t>
            </a:r>
            <a:r>
              <a:rPr lang="en-US" sz="1499" dirty="0">
                <a:solidFill>
                  <a:srgbClr val="FFFFFF"/>
                </a:solidFill>
                <a:latin typeface="Century Gothic Paneuropean"/>
                <a:ea typeface="Century Gothic Paneuropean"/>
                <a:cs typeface="Century Gothic Paneuropean"/>
                <a:sym typeface="Century Gothic Paneuropean"/>
              </a:rPr>
              <a:t>, III. </a:t>
            </a:r>
            <a:r>
              <a:rPr lang="en-US" sz="1499" dirty="0" err="1">
                <a:solidFill>
                  <a:srgbClr val="FFFFFF"/>
                </a:solidFill>
                <a:latin typeface="Century Gothic Paneuropean"/>
                <a:ea typeface="Century Gothic Paneuropean"/>
                <a:cs typeface="Century Gothic Paneuropean"/>
                <a:sym typeface="Century Gothic Paneuropean"/>
              </a:rPr>
              <a:t>Abschnitt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Artikel</a:t>
            </a:r>
            <a:r>
              <a:rPr lang="en-US" sz="1499" dirty="0">
                <a:solidFill>
                  <a:srgbClr val="FFFFFF"/>
                </a:solidFill>
                <a:latin typeface="Century Gothic Paneuropean"/>
                <a:ea typeface="Century Gothic Paneuropean"/>
                <a:cs typeface="Century Gothic Paneuropean"/>
                <a:sym typeface="Century Gothic Paneuropean"/>
              </a:rPr>
              <a:t> 18, </a:t>
            </a:r>
            <a:r>
              <a:rPr lang="en-US" sz="1499" dirty="0" err="1">
                <a:solidFill>
                  <a:srgbClr val="FFFFFF"/>
                </a:solidFill>
                <a:latin typeface="Century Gothic Paneuropean"/>
                <a:ea typeface="Century Gothic Paneuropean"/>
                <a:cs typeface="Century Gothic Paneuropean"/>
                <a:sym typeface="Century Gothic Paneuropean"/>
              </a:rPr>
              <a:t>Gesetzblatt</a:t>
            </a:r>
            <a:r>
              <a:rPr lang="en-US" sz="1499" dirty="0">
                <a:solidFill>
                  <a:srgbClr val="FFFFFF"/>
                </a:solidFill>
                <a:latin typeface="Century Gothic Paneuropean"/>
                <a:ea typeface="Century Gothic Paneuropean"/>
                <a:cs typeface="Century Gothic Paneuropean"/>
                <a:sym typeface="Century Gothic Paneuropean"/>
              </a:rPr>
              <a:t> für das </a:t>
            </a:r>
            <a:r>
              <a:rPr lang="en-US" sz="1499" dirty="0" err="1">
                <a:solidFill>
                  <a:srgbClr val="FFFFFF"/>
                </a:solidFill>
                <a:latin typeface="Century Gothic Paneuropean"/>
                <a:ea typeface="Century Gothic Paneuropean"/>
                <a:cs typeface="Century Gothic Paneuropean"/>
                <a:sym typeface="Century Gothic Paneuropean"/>
              </a:rPr>
              <a:t>Königreich</a:t>
            </a:r>
            <a:r>
              <a:rPr lang="en-US" sz="1499" dirty="0">
                <a:solidFill>
                  <a:srgbClr val="FFFFFF"/>
                </a:solidFill>
                <a:latin typeface="Century Gothic Paneuropean"/>
                <a:ea typeface="Century Gothic Paneuropean"/>
                <a:cs typeface="Century Gothic Paneuropean"/>
                <a:sym typeface="Century Gothic Paneuropean"/>
              </a:rPr>
              <a:t> Bayern 1848, S. 107, </a:t>
            </a:r>
            <a:r>
              <a:rPr lang="en-US" sz="1499" dirty="0" err="1">
                <a:solidFill>
                  <a:srgbClr val="FFFFFF"/>
                </a:solidFill>
                <a:latin typeface="Century Gothic Paneuropean"/>
                <a:ea typeface="Century Gothic Paneuropean"/>
                <a:cs typeface="Century Gothic Paneuropean"/>
                <a:sym typeface="Century Gothic Paneuropean"/>
              </a:rPr>
              <a:t>ausgegangen</a:t>
            </a:r>
            <a:r>
              <a:rPr lang="en-US" sz="1499" dirty="0">
                <a:solidFill>
                  <a:srgbClr val="FFFFFF"/>
                </a:solidFill>
                <a:latin typeface="Century Gothic Paneuropean"/>
                <a:ea typeface="Century Gothic Paneuropean"/>
                <a:cs typeface="Century Gothic Paneuropean"/>
                <a:sym typeface="Century Gothic Paneuropean"/>
              </a:rPr>
              <a:t> am 13. </a:t>
            </a:r>
            <a:r>
              <a:rPr lang="en-US" sz="1499" dirty="0" err="1">
                <a:solidFill>
                  <a:srgbClr val="FFFFFF"/>
                </a:solidFill>
                <a:latin typeface="Century Gothic Paneuropean"/>
                <a:ea typeface="Century Gothic Paneuropean"/>
                <a:cs typeface="Century Gothic Paneuropean"/>
                <a:sym typeface="Century Gothic Paneuropean"/>
              </a:rPr>
              <a:t>Juni</a:t>
            </a:r>
            <a:r>
              <a:rPr lang="en-US" sz="1499" dirty="0">
                <a:solidFill>
                  <a:srgbClr val="FFFFFF"/>
                </a:solidFill>
                <a:latin typeface="Century Gothic Paneuropean"/>
                <a:ea typeface="Century Gothic Paneuropean"/>
                <a:cs typeface="Century Gothic Paneuropean"/>
                <a:sym typeface="Century Gothic Paneuropean"/>
              </a:rPr>
              <a:t> 1848: „</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Holz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Streurechte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sowie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Weiderechte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in den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Waldungen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und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Gebirgen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wird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das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Forstpolizei-Gesetz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normiren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wobei</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auf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Gegenreichnisse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einschließlich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der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Leistungen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von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Holzfrohnen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welche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bis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dahin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fortzubestehen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haben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Rücksicht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genommen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werden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soll</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Die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ungemessenen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Forstrechte</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sollend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durch</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ein</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besonderes</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Gesetz</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geordnet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werden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Gesamtausgabe</a:t>
            </a:r>
            <a:r>
              <a:rPr lang="en-US" sz="1499" dirty="0">
                <a:solidFill>
                  <a:srgbClr val="FFFFFF"/>
                </a:solidFill>
                <a:latin typeface="Century Gothic Paneuropean"/>
                <a:ea typeface="Century Gothic Paneuropean"/>
                <a:cs typeface="Century Gothic Paneuropean"/>
                <a:sym typeface="Century Gothic Paneuropean"/>
              </a:rPr>
              <a:t> im Original in der </a:t>
            </a:r>
            <a:r>
              <a:rPr lang="en-US" sz="1499" dirty="0" err="1">
                <a:solidFill>
                  <a:srgbClr val="FFFFFF"/>
                </a:solidFill>
                <a:latin typeface="Century Gothic Paneuropean"/>
                <a:ea typeface="Century Gothic Paneuropean"/>
                <a:cs typeface="Century Gothic Paneuropean"/>
                <a:sym typeface="Century Gothic Paneuropean"/>
              </a:rPr>
              <a:t>Bayerischen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Staatsbibliothek</a:t>
            </a:r>
            <a:r>
              <a:rPr lang="en-US" sz="1499" dirty="0">
                <a:solidFill>
                  <a:srgbClr val="FFFFFF"/>
                </a:solidFill>
                <a:latin typeface="Century Gothic Paneuropean"/>
                <a:ea typeface="Century Gothic Paneuropean"/>
                <a:cs typeface="Century Gothic Paneuropean"/>
                <a:sym typeface="Century Gothic Paneuropean"/>
              </a:rPr>
              <a:t>, online </a:t>
            </a:r>
            <a:r>
              <a:rPr lang="en-US" sz="1499" dirty="0" err="1">
                <a:solidFill>
                  <a:srgbClr val="FFFFFF"/>
                </a:solidFill>
                <a:latin typeface="Century Gothic Paneuropean"/>
                <a:ea typeface="Century Gothic Paneuropean"/>
                <a:cs typeface="Century Gothic Paneuropean"/>
                <a:sym typeface="Century Gothic Paneuropean"/>
              </a:rPr>
              <a:t>einsehbar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unter:</a:t>
            </a:r>
            <a:r>
              <a:rPr lang="en-US" sz="1499" u="sng" dirty="0" err="1">
                <a:solidFill>
                  <a:srgbClr val="FFFFFF"/>
                </a:solidFill>
                <a:latin typeface="Century Gothic Paneuropean"/>
                <a:ea typeface="Century Gothic Paneuropean"/>
                <a:cs typeface="Century Gothic Paneuropean"/>
                <a:sym typeface="Century Gothic Paneuropean"/>
                <a:hlinkClick r:id="rId5" tooltip="https://www.digitale-sammlungen.de/de/view/bsb10710214?page=56,57"/>
              </a:rPr>
              <a:t>https</a:t>
            </a:r>
            <a:r>
              <a:rPr lang="en-US" sz="1499" u="sng" dirty="0">
                <a:solidFill>
                  <a:srgbClr val="FFFFFF"/>
                </a:solidFill>
                <a:latin typeface="Century Gothic Paneuropean"/>
                <a:ea typeface="Century Gothic Paneuropean"/>
                <a:cs typeface="Century Gothic Paneuropean"/>
                <a:sym typeface="Century Gothic Paneuropean"/>
                <a:hlinkClick r:id="rId5" tooltip="https://www.digitale-sammlungen.de/de/view/bsb10710214?page=56,57"/>
              </a:rPr>
              <a:t>://www.digitale-sammlungen.de/de/view/bsb10710214?page=56,57</a:t>
            </a:r>
            <a:r>
              <a:rPr lang="en-US" sz="1499" dirty="0">
                <a:solidFill>
                  <a:srgbClr val="FFFFFF"/>
                </a:solidFill>
                <a:latin typeface="Century Gothic Paneuropean"/>
                <a:ea typeface="Century Gothic Paneuropean"/>
                <a:cs typeface="Century Gothic Paneuropean"/>
                <a:sym typeface="Century Gothic Paneuropean"/>
              </a:rPr>
              <a:t> [12.01.2026].</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611490"/>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Anmerkungen</a:t>
            </a:r>
          </a:p>
        </p:txBody>
      </p:sp>
      <p:sp>
        <p:nvSpPr>
          <p:cNvPr id="3" name="AutoShape 3"/>
          <p:cNvSpPr/>
          <p:nvPr/>
        </p:nvSpPr>
        <p:spPr>
          <a:xfrm flipV="1">
            <a:off x="1028700" y="1262390"/>
            <a:ext cx="8778324" cy="0"/>
          </a:xfrm>
          <a:prstGeom prst="line">
            <a:avLst/>
          </a:prstGeom>
          <a:ln w="38100" cap="flat">
            <a:solidFill>
              <a:srgbClr val="C9F635"/>
            </a:solidFill>
            <a:prstDash val="solid"/>
            <a:headEnd type="none" w="sm" len="sm"/>
            <a:tailEnd type="none" w="sm" len="sm"/>
          </a:ln>
        </p:spPr>
      </p:sp>
      <p:sp>
        <p:nvSpPr>
          <p:cNvPr id="4" name="TextBox 4"/>
          <p:cNvSpPr txBox="1"/>
          <p:nvPr/>
        </p:nvSpPr>
        <p:spPr>
          <a:xfrm>
            <a:off x="1028700" y="2065536"/>
            <a:ext cx="16561945" cy="7001917"/>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[42]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Artikel</a:t>
            </a:r>
            <a:r>
              <a:rPr lang="en-US" sz="1499" dirty="0">
                <a:solidFill>
                  <a:srgbClr val="FFFFFF"/>
                </a:solidFill>
                <a:latin typeface="Century Gothic Paneuropean"/>
                <a:ea typeface="Century Gothic Paneuropean"/>
                <a:cs typeface="Century Gothic Paneuropean"/>
                <a:sym typeface="Century Gothic Paneuropean"/>
              </a:rPr>
              <a:t> 1, Abs. 1, S. 16. Darin </a:t>
            </a:r>
            <a:r>
              <a:rPr lang="en-US" sz="1499" dirty="0" err="1">
                <a:solidFill>
                  <a:srgbClr val="FFFFFF"/>
                </a:solidFill>
                <a:latin typeface="Century Gothic Paneuropean"/>
                <a:ea typeface="Century Gothic Paneuropean"/>
                <a:cs typeface="Century Gothic Paneuropean"/>
                <a:sym typeface="Century Gothic Paneuropean"/>
              </a:rPr>
              <a:t>wird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ausgeführt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dass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Begriff</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Waldbesitzer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sowohl</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Eigentümer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wie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Pächter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oder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andere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Nutznießer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gemeint</a:t>
            </a:r>
            <a:r>
              <a:rPr lang="en-US" sz="1499" dirty="0">
                <a:solidFill>
                  <a:srgbClr val="FFFFFF"/>
                </a:solidFill>
                <a:latin typeface="Century Gothic Paneuropean"/>
                <a:ea typeface="Century Gothic Paneuropean"/>
                <a:cs typeface="Century Gothic Paneuropean"/>
                <a:sym typeface="Century Gothic Paneuropean"/>
              </a:rPr>
              <a:t> sein </a:t>
            </a:r>
            <a:r>
              <a:rPr lang="en-US" sz="1499" dirty="0" err="1">
                <a:solidFill>
                  <a:srgbClr val="FFFFFF"/>
                </a:solidFill>
                <a:latin typeface="Century Gothic Paneuropean"/>
                <a:ea typeface="Century Gothic Paneuropean"/>
                <a:cs typeface="Century Gothic Paneuropean"/>
                <a:sym typeface="Century Gothic Paneuropean"/>
              </a:rPr>
              <a:t>können</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[43]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Artikel</a:t>
            </a:r>
            <a:r>
              <a:rPr lang="en-US" sz="1499" dirty="0">
                <a:solidFill>
                  <a:srgbClr val="FFFFFF"/>
                </a:solidFill>
                <a:latin typeface="Century Gothic Paneuropean"/>
                <a:ea typeface="Century Gothic Paneuropean"/>
                <a:cs typeface="Century Gothic Paneuropean"/>
                <a:sym typeface="Century Gothic Paneuropean"/>
              </a:rPr>
              <a:t> 1, Abs. 2, S. 17.</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[44]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Artikel</a:t>
            </a:r>
            <a:r>
              <a:rPr lang="en-US" sz="1499" dirty="0">
                <a:solidFill>
                  <a:srgbClr val="FFFFFF"/>
                </a:solidFill>
                <a:latin typeface="Century Gothic Paneuropean"/>
                <a:ea typeface="Century Gothic Paneuropean"/>
                <a:cs typeface="Century Gothic Paneuropean"/>
                <a:sym typeface="Century Gothic Paneuropean"/>
              </a:rPr>
              <a:t> 6, 7 und </a:t>
            </a:r>
            <a:r>
              <a:rPr lang="en-US" sz="1499" dirty="0" err="1">
                <a:solidFill>
                  <a:srgbClr val="FFFFFF"/>
                </a:solidFill>
                <a:latin typeface="Century Gothic Paneuropean"/>
                <a:ea typeface="Century Gothic Paneuropean"/>
                <a:cs typeface="Century Gothic Paneuropean"/>
                <a:sym typeface="Century Gothic Paneuropean"/>
              </a:rPr>
              <a:t>Artikel</a:t>
            </a:r>
            <a:r>
              <a:rPr lang="en-US" sz="1499" dirty="0">
                <a:solidFill>
                  <a:srgbClr val="FFFFFF"/>
                </a:solidFill>
                <a:latin typeface="Century Gothic Paneuropean"/>
                <a:ea typeface="Century Gothic Paneuropean"/>
                <a:cs typeface="Century Gothic Paneuropean"/>
                <a:sym typeface="Century Gothic Paneuropean"/>
              </a:rPr>
              <a:t> 14.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Ausführung</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Oberaufsicht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waren</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Forstämter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betraut</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[45]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Artikel</a:t>
            </a:r>
            <a:r>
              <a:rPr lang="en-US" sz="1499" dirty="0">
                <a:solidFill>
                  <a:srgbClr val="FFFFFF"/>
                </a:solidFill>
                <a:latin typeface="Century Gothic Paneuropean"/>
                <a:ea typeface="Century Gothic Paneuropean"/>
                <a:cs typeface="Century Gothic Paneuropean"/>
                <a:sym typeface="Century Gothic Paneuropean"/>
              </a:rPr>
              <a:t> 8-9. Die </a:t>
            </a:r>
            <a:r>
              <a:rPr lang="en-US" sz="1499" dirty="0" err="1">
                <a:solidFill>
                  <a:srgbClr val="FFFFFF"/>
                </a:solidFill>
                <a:latin typeface="Century Gothic Paneuropean"/>
                <a:ea typeface="Century Gothic Paneuropean"/>
                <a:cs typeface="Century Gothic Paneuropean"/>
                <a:sym typeface="Century Gothic Paneuropean"/>
              </a:rPr>
              <a:t>Kosten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hatte</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Gemeinde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tragen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auch</a:t>
            </a:r>
            <a:r>
              <a:rPr lang="en-US" sz="1499" dirty="0">
                <a:solidFill>
                  <a:srgbClr val="FFFFFF"/>
                </a:solidFill>
                <a:latin typeface="Century Gothic Paneuropean"/>
                <a:ea typeface="Century Gothic Paneuropean"/>
                <a:cs typeface="Century Gothic Paneuropean"/>
                <a:sym typeface="Century Gothic Paneuropean"/>
              </a:rPr>
              <a:t>: Wolf: </a:t>
            </a:r>
            <a:r>
              <a:rPr lang="en-US" sz="1499" dirty="0" err="1">
                <a:solidFill>
                  <a:srgbClr val="FFFFFF"/>
                </a:solidFill>
                <a:latin typeface="Century Gothic Paneuropean"/>
                <a:ea typeface="Century Gothic Paneuropean"/>
                <a:cs typeface="Century Gothic Paneuropean"/>
                <a:sym typeface="Century Gothic Paneuropean"/>
              </a:rPr>
              <a:t>Waldgeschichte</a:t>
            </a:r>
            <a:r>
              <a:rPr lang="en-US" sz="1499" dirty="0">
                <a:solidFill>
                  <a:srgbClr val="FFFFFF"/>
                </a:solidFill>
                <a:latin typeface="Century Gothic Paneuropean"/>
                <a:ea typeface="Century Gothic Paneuropean"/>
                <a:cs typeface="Century Gothic Paneuropean"/>
                <a:sym typeface="Century Gothic Paneuropean"/>
              </a:rPr>
              <a:t>, S. 112.</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[46]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Woll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Forstamt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S. 14-19.</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[47]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Tabelle</a:t>
            </a:r>
            <a:r>
              <a:rPr lang="en-US" sz="1499" dirty="0">
                <a:solidFill>
                  <a:srgbClr val="FFFFFF"/>
                </a:solidFill>
                <a:latin typeface="Century Gothic Paneuropean"/>
                <a:ea typeface="Century Gothic Paneuropean"/>
                <a:cs typeface="Century Gothic Paneuropean"/>
                <a:sym typeface="Century Gothic Paneuropean"/>
              </a:rPr>
              <a:t>: Alschbach, Aßweiler, </a:t>
            </a:r>
            <a:r>
              <a:rPr lang="en-US" sz="1499" dirty="0" err="1">
                <a:solidFill>
                  <a:srgbClr val="FFFFFF"/>
                </a:solidFill>
                <a:latin typeface="Century Gothic Paneuropean"/>
                <a:ea typeface="Century Gothic Paneuropean"/>
                <a:cs typeface="Century Gothic Paneuropean"/>
                <a:sym typeface="Century Gothic Paneuropean"/>
              </a:rPr>
              <a:t>Ballweiler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Bebelsheim</a:t>
            </a:r>
            <a:r>
              <a:rPr lang="en-US" sz="1499" dirty="0">
                <a:solidFill>
                  <a:srgbClr val="FFFFFF"/>
                </a:solidFill>
                <a:latin typeface="Century Gothic Paneuropean"/>
                <a:ea typeface="Century Gothic Paneuropean"/>
                <a:cs typeface="Century Gothic Paneuropean"/>
                <a:sym typeface="Century Gothic Paneuropean"/>
              </a:rPr>
              <a:t>, Biesingen, </a:t>
            </a:r>
            <a:r>
              <a:rPr lang="en-US" sz="1499" dirty="0" err="1">
                <a:solidFill>
                  <a:srgbClr val="FFFFFF"/>
                </a:solidFill>
                <a:latin typeface="Century Gothic Paneuropean"/>
                <a:ea typeface="Century Gothic Paneuropean"/>
                <a:cs typeface="Century Gothic Paneuropean"/>
                <a:sym typeface="Century Gothic Paneuropean"/>
              </a:rPr>
              <a:t>Blickweiler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Bliesdalheim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Bliesmengen-Bolchen, Böckweiler, </a:t>
            </a:r>
            <a:r>
              <a:rPr lang="en-US" sz="1499" dirty="0" err="1">
                <a:solidFill>
                  <a:srgbClr val="FFFFFF"/>
                </a:solidFill>
                <a:latin typeface="Century Gothic Paneuropean"/>
                <a:ea typeface="Century Gothic Paneuropean"/>
                <a:cs typeface="Century Gothic Paneuropean"/>
                <a:sym typeface="Century Gothic Paneuropean"/>
              </a:rPr>
              <a:t>Breitfurt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Ensheim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Erfweiler-Ehlingen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Eschringen</a:t>
            </a:r>
            <a:r>
              <a:rPr lang="en-US" sz="1499" dirty="0">
                <a:solidFill>
                  <a:srgbClr val="FFFFFF"/>
                </a:solidFill>
                <a:latin typeface="Century Gothic Paneuropean"/>
                <a:ea typeface="Century Gothic Paneuropean"/>
                <a:cs typeface="Century Gothic Paneuropean"/>
                <a:sym typeface="Century Gothic Paneuropean"/>
              </a:rPr>
              <a:t>, Gersheim, </a:t>
            </a:r>
            <a:r>
              <a:rPr lang="en-US" sz="1499" dirty="0" err="1">
                <a:solidFill>
                  <a:srgbClr val="FFFFFF"/>
                </a:solidFill>
                <a:latin typeface="Century Gothic Paneuropean"/>
                <a:ea typeface="Century Gothic Paneuropean"/>
                <a:cs typeface="Century Gothic Paneuropean"/>
                <a:sym typeface="Century Gothic Paneuropean"/>
              </a:rPr>
              <a:t>Habkirchen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Hahsel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Heckendalheim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Herbitzheim</a:t>
            </a:r>
            <a:r>
              <a:rPr lang="en-US" sz="1499" dirty="0">
                <a:solidFill>
                  <a:srgbClr val="FFFFFF"/>
                </a:solidFill>
                <a:latin typeface="Century Gothic Paneuropean"/>
                <a:ea typeface="Century Gothic Paneuropean"/>
                <a:cs typeface="Century Gothic Paneuropean"/>
                <a:sym typeface="Century Gothic Paneuropean"/>
              </a:rPr>
              <a:t>, St. </a:t>
            </a:r>
            <a:r>
              <a:rPr lang="en-US" sz="1499" dirty="0" err="1">
                <a:solidFill>
                  <a:srgbClr val="FFFFFF"/>
                </a:solidFill>
                <a:latin typeface="Century Gothic Paneuropean"/>
                <a:ea typeface="Century Gothic Paneuropean"/>
                <a:cs typeface="Century Gothic Paneuropean"/>
                <a:sym typeface="Century Gothic Paneuropean"/>
              </a:rPr>
              <a:t>Ingbert</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ehemals</a:t>
            </a:r>
            <a:r>
              <a:rPr lang="en-US" sz="1499" dirty="0">
                <a:solidFill>
                  <a:srgbClr val="FFFFFF"/>
                </a:solidFill>
                <a:latin typeface="Century Gothic Paneuropean"/>
                <a:ea typeface="Century Gothic Paneuropean"/>
                <a:cs typeface="Century Gothic Paneuropean"/>
                <a:sym typeface="Century Gothic Paneuropean"/>
              </a:rPr>
              <a:t> von der </a:t>
            </a:r>
            <a:r>
              <a:rPr lang="en-US" sz="1499" dirty="0" err="1">
                <a:solidFill>
                  <a:srgbClr val="FFFFFF"/>
                </a:solidFill>
                <a:latin typeface="Century Gothic Paneuropean"/>
                <a:ea typeface="Century Gothic Paneuropean"/>
                <a:cs typeface="Century Gothic Paneuropean"/>
                <a:sym typeface="Century Gothic Paneuropean"/>
              </a:rPr>
              <a:t>leyensche</a:t>
            </a:r>
            <a:r>
              <a:rPr lang="en-US" sz="1499" dirty="0">
                <a:solidFill>
                  <a:srgbClr val="FFFFFF"/>
                </a:solidFill>
                <a:latin typeface="Century Gothic Paneuropean"/>
                <a:ea typeface="Century Gothic Paneuropean"/>
                <a:cs typeface="Century Gothic Paneuropean"/>
                <a:sym typeface="Century Gothic Paneuropean"/>
              </a:rPr>
              <a:t> Wald auf St. </a:t>
            </a:r>
            <a:r>
              <a:rPr lang="en-US" sz="1499" dirty="0" err="1">
                <a:solidFill>
                  <a:srgbClr val="FFFFFF"/>
                </a:solidFill>
                <a:latin typeface="Century Gothic Paneuropean"/>
                <a:ea typeface="Century Gothic Paneuropean"/>
                <a:cs typeface="Century Gothic Paneuropean"/>
                <a:sym typeface="Century Gothic Paneuropean"/>
              </a:rPr>
              <a:t>Ingberter</a:t>
            </a:r>
            <a:r>
              <a:rPr lang="en-US" sz="1499" dirty="0">
                <a:solidFill>
                  <a:srgbClr val="FFFFFF"/>
                </a:solidFill>
                <a:latin typeface="Century Gothic Paneuropean"/>
                <a:ea typeface="Century Gothic Paneuropean"/>
                <a:cs typeface="Century Gothic Paneuropean"/>
                <a:sym typeface="Century Gothic Paneuropean"/>
              </a:rPr>
              <a:t> Bann), </a:t>
            </a:r>
            <a:r>
              <a:rPr lang="en-US" sz="1499" dirty="0" err="1">
                <a:solidFill>
                  <a:srgbClr val="FFFFFF"/>
                </a:solidFill>
                <a:latin typeface="Century Gothic Paneuropean"/>
                <a:ea typeface="Century Gothic Paneuropean"/>
                <a:cs typeface="Century Gothic Paneuropean"/>
                <a:sym typeface="Century Gothic Paneuropean"/>
              </a:rPr>
              <a:t>Medelsheim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Neualtheim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Niedergailbach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Niederwürzbach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Oberwürzbach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Ommersheim</a:t>
            </a:r>
            <a:r>
              <a:rPr lang="en-US" sz="1499" dirty="0">
                <a:solidFill>
                  <a:srgbClr val="FFFFFF"/>
                </a:solidFill>
                <a:latin typeface="Century Gothic Paneuropean"/>
                <a:ea typeface="Century Gothic Paneuropean"/>
                <a:cs typeface="Century Gothic Paneuropean"/>
                <a:sym typeface="Century Gothic Paneuropean"/>
              </a:rPr>
              <a:t>, Reinheim, </a:t>
            </a:r>
            <a:r>
              <a:rPr lang="en-US" sz="1499" dirty="0" err="1">
                <a:solidFill>
                  <a:srgbClr val="FFFFFF"/>
                </a:solidFill>
                <a:latin typeface="Century Gothic Paneuropean"/>
                <a:ea typeface="Century Gothic Paneuropean"/>
                <a:cs typeface="Century Gothic Paneuropean"/>
                <a:sym typeface="Century Gothic Paneuropean"/>
              </a:rPr>
              <a:t>Rubenheim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Seyweiler</a:t>
            </a:r>
            <a:r>
              <a:rPr lang="en-US" sz="1499" dirty="0">
                <a:solidFill>
                  <a:srgbClr val="FFFFFF"/>
                </a:solidFill>
                <a:latin typeface="Century Gothic Paneuropean"/>
                <a:ea typeface="Century Gothic Paneuropean"/>
                <a:cs typeface="Century Gothic Paneuropean"/>
                <a:sym typeface="Century Gothic Paneuropean"/>
              </a:rPr>
              <a:t>, Walsheim, </a:t>
            </a:r>
            <a:r>
              <a:rPr lang="en-US" sz="1499" dirty="0" err="1">
                <a:solidFill>
                  <a:srgbClr val="FFFFFF"/>
                </a:solidFill>
                <a:latin typeface="Century Gothic Paneuropean"/>
                <a:ea typeface="Century Gothic Paneuropean"/>
                <a:cs typeface="Century Gothic Paneuropean"/>
                <a:sym typeface="Century Gothic Paneuropean"/>
              </a:rPr>
              <a:t>Wittersheim</a:t>
            </a:r>
            <a:r>
              <a:rPr lang="en-US" sz="1499" dirty="0">
                <a:solidFill>
                  <a:srgbClr val="FFFFFF"/>
                </a:solidFill>
                <a:latin typeface="Century Gothic Paneuropean"/>
                <a:ea typeface="Century Gothic Paneuropean"/>
                <a:cs typeface="Century Gothic Paneuropean"/>
                <a:sym typeface="Century Gothic Paneuropean"/>
              </a:rPr>
              <a:t>, Wolfersheim. „Die </a:t>
            </a:r>
            <a:r>
              <a:rPr lang="en-US" sz="1499" dirty="0" err="1">
                <a:solidFill>
                  <a:srgbClr val="FFFFFF"/>
                </a:solidFill>
                <a:latin typeface="Century Gothic Paneuropean"/>
                <a:ea typeface="Century Gothic Paneuropean"/>
                <a:cs typeface="Century Gothic Paneuropean"/>
                <a:sym typeface="Century Gothic Paneuropean"/>
              </a:rPr>
              <a:t>Gemeinden</a:t>
            </a:r>
            <a:r>
              <a:rPr lang="en-US" sz="1499" dirty="0">
                <a:solidFill>
                  <a:srgbClr val="FFFFFF"/>
                </a:solidFill>
                <a:latin typeface="Century Gothic Paneuropean"/>
                <a:ea typeface="Century Gothic Paneuropean"/>
                <a:cs typeface="Century Gothic Paneuropean"/>
                <a:sym typeface="Century Gothic Paneuropean"/>
              </a:rPr>
              <a:t> Altheim, Brenschelbach, </a:t>
            </a:r>
            <a:r>
              <a:rPr lang="en-US" sz="1499" dirty="0" err="1">
                <a:solidFill>
                  <a:srgbClr val="FFFFFF"/>
                </a:solidFill>
                <a:latin typeface="Century Gothic Paneuropean"/>
                <a:ea typeface="Century Gothic Paneuropean"/>
                <a:cs typeface="Century Gothic Paneuropean"/>
                <a:sym typeface="Century Gothic Paneuropean"/>
              </a:rPr>
              <a:t>Neualtheim</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Peppenkum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gehörten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Forstamt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Zweibrücken</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Gemeinde</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Gemarkung</a:t>
            </a:r>
            <a:r>
              <a:rPr lang="en-US" sz="1499" dirty="0">
                <a:solidFill>
                  <a:srgbClr val="FFFFFF"/>
                </a:solidFill>
                <a:latin typeface="Century Gothic Paneuropean"/>
                <a:ea typeface="Century Gothic Paneuropean"/>
                <a:cs typeface="Century Gothic Paneuropean"/>
                <a:sym typeface="Century Gothic Paneuropean"/>
              </a:rPr>
              <a:t> Lautzkirchen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den </a:t>
            </a:r>
            <a:r>
              <a:rPr lang="en-US" sz="1499" dirty="0" err="1">
                <a:solidFill>
                  <a:srgbClr val="FFFFFF"/>
                </a:solidFill>
                <a:latin typeface="Century Gothic Paneuropean"/>
                <a:ea typeface="Century Gothic Paneuropean"/>
                <a:cs typeface="Century Gothic Paneuropean"/>
                <a:sym typeface="Century Gothic Paneuropean"/>
              </a:rPr>
              <a:t>Waldflächen</a:t>
            </a:r>
            <a:r>
              <a:rPr lang="en-US" sz="1499" dirty="0">
                <a:solidFill>
                  <a:srgbClr val="FFFFFF"/>
                </a:solidFill>
                <a:latin typeface="Century Gothic Paneuropean"/>
                <a:ea typeface="Century Gothic Paneuropean"/>
                <a:cs typeface="Century Gothic Paneuropean"/>
                <a:sym typeface="Century Gothic Paneuropean"/>
              </a:rPr>
              <a:t> von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Bierbach, Lautzkirchen, Mimbach und Webenheim </a:t>
            </a:r>
            <a:r>
              <a:rPr lang="en-US" sz="1499" dirty="0" err="1">
                <a:solidFill>
                  <a:srgbClr val="FFFFFF"/>
                </a:solidFill>
                <a:latin typeface="Century Gothic Paneuropean"/>
                <a:ea typeface="Century Gothic Paneuropean"/>
                <a:cs typeface="Century Gothic Paneuropean"/>
                <a:sym typeface="Century Gothic Paneuropean"/>
              </a:rPr>
              <a:t>sowie</a:t>
            </a:r>
            <a:r>
              <a:rPr lang="en-US" sz="1499" dirty="0">
                <a:solidFill>
                  <a:srgbClr val="FFFFFF"/>
                </a:solidFill>
                <a:latin typeface="Century Gothic Paneuropean"/>
                <a:ea typeface="Century Gothic Paneuropean"/>
                <a:cs typeface="Century Gothic Paneuropean"/>
                <a:sym typeface="Century Gothic Paneuropean"/>
              </a:rPr>
              <a:t> der Wald auf den </a:t>
            </a:r>
            <a:r>
              <a:rPr lang="en-US" sz="1499" dirty="0" err="1">
                <a:solidFill>
                  <a:srgbClr val="FFFFFF"/>
                </a:solidFill>
                <a:latin typeface="Century Gothic Paneuropean"/>
                <a:ea typeface="Century Gothic Paneuropean"/>
                <a:cs typeface="Century Gothic Paneuropean"/>
                <a:sym typeface="Century Gothic Paneuropean"/>
              </a:rPr>
              <a:t>Gemarkungen</a:t>
            </a:r>
            <a:r>
              <a:rPr lang="en-US" sz="1499" dirty="0">
                <a:solidFill>
                  <a:srgbClr val="FFFFFF"/>
                </a:solidFill>
                <a:latin typeface="Century Gothic Paneuropean"/>
                <a:ea typeface="Century Gothic Paneuropean"/>
                <a:cs typeface="Century Gothic Paneuropean"/>
                <a:sym typeface="Century Gothic Paneuropean"/>
              </a:rPr>
              <a:t> Mimbach und Webenheim </a:t>
            </a:r>
            <a:r>
              <a:rPr lang="en-US" sz="1499" dirty="0" err="1">
                <a:solidFill>
                  <a:srgbClr val="FFFFFF"/>
                </a:solidFill>
                <a:latin typeface="Century Gothic Paneuropean"/>
                <a:ea typeface="Century Gothic Paneuropean"/>
                <a:cs typeface="Century Gothic Paneuropean"/>
                <a:sym typeface="Century Gothic Paneuropean"/>
              </a:rPr>
              <a:t>gehörten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ebenfalls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neu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eingerichteten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Forstamt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Neuhäusel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dem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außerdem</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Staats</a:t>
            </a:r>
            <a:r>
              <a:rPr lang="en-US" sz="1499" dirty="0">
                <a:solidFill>
                  <a:srgbClr val="FFFFFF"/>
                </a:solidFill>
                <a:latin typeface="Century Gothic Paneuropean"/>
                <a:ea typeface="Century Gothic Paneuropean"/>
                <a:cs typeface="Century Gothic Paneuropean"/>
                <a:sym typeface="Century Gothic Paneuropean"/>
              </a:rPr>
              <a:t>-und </a:t>
            </a:r>
            <a:r>
              <a:rPr lang="en-US" sz="1499" dirty="0" err="1">
                <a:solidFill>
                  <a:srgbClr val="FFFFFF"/>
                </a:solidFill>
                <a:latin typeface="Century Gothic Paneuropean"/>
                <a:ea typeface="Century Gothic Paneuropean"/>
                <a:cs typeface="Century Gothic Paneuropean"/>
                <a:sym typeface="Century Gothic Paneuropean"/>
              </a:rPr>
              <a:t>Gemeindewaldungen</a:t>
            </a:r>
            <a:r>
              <a:rPr lang="en-US" sz="1499" dirty="0">
                <a:solidFill>
                  <a:srgbClr val="FFFFFF"/>
                </a:solidFill>
                <a:latin typeface="Century Gothic Paneuropean"/>
                <a:ea typeface="Century Gothic Paneuropean"/>
                <a:cs typeface="Century Gothic Paneuropean"/>
                <a:sym typeface="Century Gothic Paneuropean"/>
              </a:rPr>
              <a:t> auf den </a:t>
            </a:r>
            <a:r>
              <a:rPr lang="en-US" sz="1499" dirty="0" err="1">
                <a:solidFill>
                  <a:srgbClr val="FFFFFF"/>
                </a:solidFill>
                <a:latin typeface="Century Gothic Paneuropean"/>
                <a:ea typeface="Century Gothic Paneuropean"/>
                <a:cs typeface="Century Gothic Paneuropean"/>
                <a:sym typeface="Century Gothic Paneuropean"/>
              </a:rPr>
              <a:t>Gemarkungen</a:t>
            </a:r>
            <a:r>
              <a:rPr lang="en-US" sz="1499" dirty="0">
                <a:solidFill>
                  <a:srgbClr val="FFFFFF"/>
                </a:solidFill>
                <a:latin typeface="Century Gothic Paneuropean"/>
                <a:ea typeface="Century Gothic Paneuropean"/>
                <a:cs typeface="Century Gothic Paneuropean"/>
                <a:sym typeface="Century Gothic Paneuropean"/>
              </a:rPr>
              <a:t> Bierbach, </a:t>
            </a:r>
            <a:r>
              <a:rPr lang="en-US" sz="1499" dirty="0" err="1">
                <a:solidFill>
                  <a:srgbClr val="FFFFFF"/>
                </a:solidFill>
                <a:latin typeface="Century Gothic Paneuropean"/>
                <a:ea typeface="Century Gothic Paneuropean"/>
                <a:cs typeface="Century Gothic Paneuropean"/>
                <a:sym typeface="Century Gothic Paneuropean"/>
              </a:rPr>
              <a:t>Limbach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Neuhäusel</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Rohrbach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unterstanden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Woll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Forstamt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S. 17.</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[48] </a:t>
            </a:r>
            <a:r>
              <a:rPr lang="en-US" sz="1499" dirty="0" err="1">
                <a:solidFill>
                  <a:srgbClr val="FFFFFF"/>
                </a:solidFill>
                <a:latin typeface="Century Gothic Paneuropean"/>
                <a:ea typeface="Century Gothic Paneuropean"/>
                <a:cs typeface="Century Gothic Paneuropean"/>
                <a:sym typeface="Century Gothic Paneuropean"/>
              </a:rPr>
              <a:t>Gesetzes-Verordnungsblatt</a:t>
            </a:r>
            <a:r>
              <a:rPr lang="en-US" sz="1499" dirty="0">
                <a:solidFill>
                  <a:srgbClr val="FFFFFF"/>
                </a:solidFill>
                <a:latin typeface="Century Gothic Paneuropean"/>
                <a:ea typeface="Century Gothic Paneuropean"/>
                <a:cs typeface="Century Gothic Paneuropean"/>
                <a:sym typeface="Century Gothic Paneuropean"/>
              </a:rPr>
              <a:t> 1914, S. 52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Entschließung</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königlichen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Staatsministeriums</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Finanzen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25. Mai 1914.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Vollzug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Königlich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Bayrisches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Kreis-Amtsblatt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31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25. </a:t>
            </a:r>
            <a:r>
              <a:rPr lang="en-US" sz="1499" dirty="0" err="1">
                <a:solidFill>
                  <a:srgbClr val="FFFFFF"/>
                </a:solidFill>
                <a:latin typeface="Century Gothic Paneuropean"/>
                <a:ea typeface="Century Gothic Paneuropean"/>
                <a:cs typeface="Century Gothic Paneuropean"/>
                <a:sym typeface="Century Gothic Paneuropean"/>
              </a:rPr>
              <a:t>Juni</a:t>
            </a:r>
            <a:r>
              <a:rPr lang="en-US" sz="1499" dirty="0">
                <a:solidFill>
                  <a:srgbClr val="FFFFFF"/>
                </a:solidFill>
                <a:latin typeface="Century Gothic Paneuropean"/>
                <a:ea typeface="Century Gothic Paneuropean"/>
                <a:cs typeface="Century Gothic Paneuropean"/>
                <a:sym typeface="Century Gothic Paneuropean"/>
              </a:rPr>
              <a:t> 1915,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Woll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Forstamt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S. 20. </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[49] Die Stadt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erstreckte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1. </a:t>
            </a:r>
            <a:r>
              <a:rPr lang="en-US" sz="1499" dirty="0" err="1">
                <a:solidFill>
                  <a:srgbClr val="FFFFFF"/>
                </a:solidFill>
                <a:latin typeface="Century Gothic Paneuropean"/>
                <a:ea typeface="Century Gothic Paneuropean"/>
                <a:cs typeface="Century Gothic Paneuropean"/>
                <a:sym typeface="Century Gothic Paneuropean"/>
              </a:rPr>
              <a:t>Januar</a:t>
            </a:r>
            <a:r>
              <a:rPr lang="en-US" sz="1499" dirty="0">
                <a:solidFill>
                  <a:srgbClr val="FFFFFF"/>
                </a:solidFill>
                <a:latin typeface="Century Gothic Paneuropean"/>
                <a:ea typeface="Century Gothic Paneuropean"/>
                <a:cs typeface="Century Gothic Paneuropean"/>
                <a:sym typeface="Century Gothic Paneuropean"/>
              </a:rPr>
              <a:t> 1974 </a:t>
            </a:r>
            <a:r>
              <a:rPr lang="en-US" sz="1499" dirty="0" err="1">
                <a:solidFill>
                  <a:srgbClr val="FFFFFF"/>
                </a:solidFill>
                <a:latin typeface="Century Gothic Paneuropean"/>
                <a:ea typeface="Century Gothic Paneuropean"/>
                <a:cs typeface="Century Gothic Paneuropean"/>
                <a:sym typeface="Century Gothic Paneuropean"/>
              </a:rPr>
              <a:t>über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Fläche</a:t>
            </a:r>
            <a:r>
              <a:rPr lang="en-US" sz="1499" dirty="0">
                <a:solidFill>
                  <a:srgbClr val="FFFFFF"/>
                </a:solidFill>
                <a:latin typeface="Century Gothic Paneuropean"/>
                <a:ea typeface="Century Gothic Paneuropean"/>
                <a:cs typeface="Century Gothic Paneuropean"/>
                <a:sym typeface="Century Gothic Paneuropean"/>
              </a:rPr>
              <a:t> von 108,22 </a:t>
            </a:r>
            <a:r>
              <a:rPr lang="en-US" sz="1499" dirty="0" err="1">
                <a:solidFill>
                  <a:srgbClr val="FFFFFF"/>
                </a:solidFill>
                <a:latin typeface="Century Gothic Paneuropean"/>
                <a:ea typeface="Century Gothic Paneuropean"/>
                <a:cs typeface="Century Gothic Paneuropean"/>
                <a:sym typeface="Century Gothic Paneuropean"/>
              </a:rPr>
              <a:t>Quadratkilometer</a:t>
            </a:r>
            <a:r>
              <a:rPr lang="en-US" sz="1499" dirty="0">
                <a:solidFill>
                  <a:srgbClr val="FFFFFF"/>
                </a:solidFill>
                <a:latin typeface="Century Gothic Paneuropean"/>
                <a:ea typeface="Century Gothic Paneuropean"/>
                <a:cs typeface="Century Gothic Paneuropean"/>
                <a:sym typeface="Century Gothic Paneuropean"/>
              </a:rPr>
              <a:t>, auf der 22.712 Menschen </a:t>
            </a:r>
            <a:r>
              <a:rPr lang="en-US" sz="1499" dirty="0" err="1">
                <a:solidFill>
                  <a:srgbClr val="FFFFFF"/>
                </a:solidFill>
                <a:latin typeface="Century Gothic Paneuropean"/>
                <a:ea typeface="Century Gothic Paneuropean"/>
                <a:cs typeface="Century Gothic Paneuropean"/>
                <a:sym typeface="Century Gothic Paneuropean"/>
              </a:rPr>
              <a:t>lebten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Als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Teil</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neu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gebildeten</a:t>
            </a:r>
            <a:r>
              <a:rPr lang="en-US" sz="1499" dirty="0">
                <a:solidFill>
                  <a:srgbClr val="FFFFFF"/>
                </a:solidFill>
                <a:latin typeface="Century Gothic Paneuropean"/>
                <a:ea typeface="Century Gothic Paneuropean"/>
                <a:cs typeface="Century Gothic Paneuropean"/>
                <a:sym typeface="Century Gothic Paneuropean"/>
              </a:rPr>
              <a:t> Saar-Pfalz-</a:t>
            </a:r>
            <a:r>
              <a:rPr lang="en-US" sz="1499" dirty="0" err="1">
                <a:solidFill>
                  <a:srgbClr val="FFFFFF"/>
                </a:solidFill>
                <a:latin typeface="Century Gothic Paneuropean"/>
                <a:ea typeface="Century Gothic Paneuropean"/>
                <a:cs typeface="Century Gothic Paneuropean"/>
                <a:sym typeface="Century Gothic Paneuropean"/>
              </a:rPr>
              <a:t>Kreises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wurde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inkl</a:t>
            </a:r>
            <a:r>
              <a:rPr lang="en-US" sz="1499" dirty="0">
                <a:solidFill>
                  <a:srgbClr val="FFFFFF"/>
                </a:solidFill>
                <a:latin typeface="Century Gothic Paneuropean"/>
                <a:ea typeface="Century Gothic Paneuropean"/>
                <a:cs typeface="Century Gothic Paneuropean"/>
                <a:sym typeface="Century Gothic Paneuropean"/>
              </a:rPr>
              <a:t>. Lautzkirchen und Alschbach) um 14 </a:t>
            </a:r>
            <a:r>
              <a:rPr lang="en-US" sz="1499" dirty="0" err="1">
                <a:solidFill>
                  <a:srgbClr val="FFFFFF"/>
                </a:solidFill>
                <a:latin typeface="Century Gothic Paneuropean"/>
                <a:ea typeface="Century Gothic Paneuropean"/>
                <a:cs typeface="Century Gothic Paneuropean"/>
                <a:sym typeface="Century Gothic Paneuropean"/>
              </a:rPr>
              <a:t>Stadtteile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erweitert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Dazu</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siehe</a:t>
            </a:r>
            <a:r>
              <a:rPr lang="en-US" sz="1499" dirty="0">
                <a:solidFill>
                  <a:srgbClr val="FFFFFF"/>
                </a:solidFill>
                <a:latin typeface="Century Gothic Paneuropean"/>
                <a:ea typeface="Century Gothic Paneuropean"/>
                <a:cs typeface="Century Gothic Paneuropean"/>
                <a:sym typeface="Century Gothic Paneuropean"/>
              </a:rPr>
              <a:t>: SAARLAND: </a:t>
            </a:r>
            <a:r>
              <a:rPr lang="en-US" sz="1499" dirty="0" err="1">
                <a:solidFill>
                  <a:srgbClr val="FFFFFF"/>
                </a:solidFill>
                <a:latin typeface="Century Gothic Paneuropean"/>
                <a:ea typeface="Century Gothic Paneuropean"/>
                <a:cs typeface="Century Gothic Paneuropean"/>
                <a:sym typeface="Century Gothic Paneuropean"/>
              </a:rPr>
              <a:t>Gemeinden</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Bürger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Gemeinden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nach</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Gebiets</a:t>
            </a:r>
            <a:r>
              <a:rPr lang="en-US" sz="1499" dirty="0">
                <a:solidFill>
                  <a:srgbClr val="FFFFFF"/>
                </a:solidFill>
                <a:latin typeface="Century Gothic Paneuropean"/>
                <a:ea typeface="Century Gothic Paneuropean"/>
                <a:cs typeface="Century Gothic Paneuropean"/>
                <a:sym typeface="Century Gothic Paneuropean"/>
              </a:rPr>
              <a:t>- und </a:t>
            </a:r>
            <a:r>
              <a:rPr lang="en-US" sz="1499" dirty="0" err="1">
                <a:solidFill>
                  <a:srgbClr val="FFFFFF"/>
                </a:solidFill>
                <a:latin typeface="Century Gothic Paneuropean"/>
                <a:ea typeface="Century Gothic Paneuropean"/>
                <a:cs typeface="Century Gothic Paneuropean"/>
                <a:sym typeface="Century Gothic Paneuropean"/>
              </a:rPr>
              <a:t>Verwaltungsreform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herausgegeben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Minister des </a:t>
            </a:r>
            <a:r>
              <a:rPr lang="en-US" sz="1499" dirty="0" err="1">
                <a:solidFill>
                  <a:srgbClr val="FFFFFF"/>
                </a:solidFill>
                <a:latin typeface="Century Gothic Paneuropean"/>
                <a:ea typeface="Century Gothic Paneuropean"/>
                <a:cs typeface="Century Gothic Paneuropean"/>
                <a:sym typeface="Century Gothic Paneuropean"/>
              </a:rPr>
              <a:t>Innern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Saarbrücken</a:t>
            </a:r>
            <a:r>
              <a:rPr lang="en-US" sz="1499" dirty="0">
                <a:solidFill>
                  <a:srgbClr val="FFFFFF"/>
                </a:solidFill>
                <a:latin typeface="Century Gothic Paneuropean"/>
                <a:ea typeface="Century Gothic Paneuropean"/>
                <a:cs typeface="Century Gothic Paneuropean"/>
                <a:sym typeface="Century Gothic Paneuropean"/>
              </a:rPr>
              <a:t>, 1974, S. 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[50] </a:t>
            </a:r>
            <a:r>
              <a:rPr lang="en-US" sz="1499" dirty="0" err="1">
                <a:solidFill>
                  <a:srgbClr val="FFFFFF"/>
                </a:solidFill>
                <a:latin typeface="Century Gothic Paneuropean"/>
                <a:ea typeface="Century Gothic Paneuropean"/>
                <a:cs typeface="Century Gothic Paneuropean"/>
                <a:sym typeface="Century Gothic Paneuropean"/>
              </a:rPr>
              <a:t>Amtsblatt</a:t>
            </a:r>
            <a:r>
              <a:rPr lang="en-US" sz="1499" dirty="0">
                <a:solidFill>
                  <a:srgbClr val="FFFFFF"/>
                </a:solidFill>
                <a:latin typeface="Century Gothic Paneuropean"/>
                <a:ea typeface="Century Gothic Paneuropean"/>
                <a:cs typeface="Century Gothic Paneuropean"/>
                <a:sym typeface="Century Gothic Paneuropean"/>
              </a:rPr>
              <a:t> des Saarlandes für das </a:t>
            </a:r>
            <a:r>
              <a:rPr lang="en-US" sz="1499" dirty="0" err="1">
                <a:solidFill>
                  <a:srgbClr val="FFFFFF"/>
                </a:solidFill>
                <a:latin typeface="Century Gothic Paneuropean"/>
                <a:ea typeface="Century Gothic Paneuropean"/>
                <a:cs typeface="Century Gothic Paneuropean"/>
                <a:sym typeface="Century Gothic Paneuropean"/>
              </a:rPr>
              <a:t>Jahr</a:t>
            </a:r>
            <a:r>
              <a:rPr lang="en-US" sz="1499" dirty="0">
                <a:solidFill>
                  <a:srgbClr val="FFFFFF"/>
                </a:solidFill>
                <a:latin typeface="Century Gothic Paneuropean"/>
                <a:ea typeface="Century Gothic Paneuropean"/>
                <a:cs typeface="Century Gothic Paneuropean"/>
                <a:sym typeface="Century Gothic Paneuropean"/>
              </a:rPr>
              <a:t> 1974,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43, S. 834, §1 </a:t>
            </a:r>
            <a:r>
              <a:rPr lang="en-US" sz="1499" dirty="0" err="1">
                <a:solidFill>
                  <a:srgbClr val="FFFFFF"/>
                </a:solidFill>
                <a:latin typeface="Century Gothic Paneuropean"/>
                <a:ea typeface="Century Gothic Paneuropean"/>
                <a:cs typeface="Century Gothic Paneuropean"/>
                <a:sym typeface="Century Gothic Paneuropean"/>
              </a:rPr>
              <a:t>Punkt</a:t>
            </a:r>
            <a:r>
              <a:rPr lang="en-US" sz="1499" dirty="0">
                <a:solidFill>
                  <a:srgbClr val="FFFFFF"/>
                </a:solidFill>
                <a:latin typeface="Century Gothic Paneuropean"/>
                <a:ea typeface="Century Gothic Paneuropean"/>
                <a:cs typeface="Century Gothic Paneuropean"/>
                <a:sym typeface="Century Gothic Paneuropean"/>
              </a:rPr>
              <a:t> 13. </a:t>
            </a:r>
            <a:r>
              <a:rPr lang="en-US" sz="1499" dirty="0" err="1">
                <a:solidFill>
                  <a:srgbClr val="FFFFFF"/>
                </a:solidFill>
                <a:latin typeface="Century Gothic Paneuropean"/>
                <a:ea typeface="Century Gothic Paneuropean"/>
                <a:cs typeface="Century Gothic Paneuropean"/>
                <a:sym typeface="Century Gothic Paneuropean"/>
              </a:rPr>
              <a:t>Paragraf</a:t>
            </a:r>
            <a:r>
              <a:rPr lang="en-US" sz="1499" dirty="0">
                <a:solidFill>
                  <a:srgbClr val="FFFFFF"/>
                </a:solidFill>
                <a:latin typeface="Century Gothic Paneuropean"/>
                <a:ea typeface="Century Gothic Paneuropean"/>
                <a:cs typeface="Century Gothic Paneuropean"/>
                <a:sym typeface="Century Gothic Paneuropean"/>
              </a:rPr>
              <a:t> 2 </a:t>
            </a:r>
            <a:r>
              <a:rPr lang="en-US" sz="1499" dirty="0" err="1">
                <a:solidFill>
                  <a:srgbClr val="FFFFFF"/>
                </a:solidFill>
                <a:latin typeface="Century Gothic Paneuropean"/>
                <a:ea typeface="Century Gothic Paneuropean"/>
                <a:cs typeface="Century Gothic Paneuropean"/>
                <a:sym typeface="Century Gothic Paneuropean"/>
              </a:rPr>
              <a:t>legte</a:t>
            </a:r>
            <a:r>
              <a:rPr lang="en-US" sz="1499" dirty="0">
                <a:solidFill>
                  <a:srgbClr val="FFFFFF"/>
                </a:solidFill>
                <a:latin typeface="Century Gothic Paneuropean"/>
                <a:ea typeface="Century Gothic Paneuropean"/>
                <a:cs typeface="Century Gothic Paneuropean"/>
                <a:sym typeface="Century Gothic Paneuropean"/>
              </a:rPr>
              <a:t> die </a:t>
            </a:r>
            <a:r>
              <a:rPr lang="en-US" sz="1499" dirty="0" err="1">
                <a:solidFill>
                  <a:srgbClr val="FFFFFF"/>
                </a:solidFill>
                <a:latin typeface="Century Gothic Paneuropean"/>
                <a:ea typeface="Century Gothic Paneuropean"/>
                <a:cs typeface="Century Gothic Paneuropean"/>
                <a:sym typeface="Century Gothic Paneuropean"/>
              </a:rPr>
              <a:t>Auflösung</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Forstamtes</a:t>
            </a:r>
            <a:r>
              <a:rPr lang="en-US" sz="1499" dirty="0">
                <a:solidFill>
                  <a:srgbClr val="FFFFFF"/>
                </a:solidFill>
                <a:latin typeface="Century Gothic Paneuropean"/>
                <a:ea typeface="Century Gothic Paneuropean"/>
                <a:cs typeface="Century Gothic Paneuropean"/>
                <a:sym typeface="Century Gothic Paneuropean"/>
              </a:rPr>
              <a:t> St. </a:t>
            </a:r>
            <a:r>
              <a:rPr lang="en-US" sz="1499" dirty="0" err="1">
                <a:solidFill>
                  <a:srgbClr val="FFFFFF"/>
                </a:solidFill>
                <a:latin typeface="Century Gothic Paneuropean"/>
                <a:ea typeface="Century Gothic Paneuropean"/>
                <a:cs typeface="Century Gothic Paneuropean"/>
                <a:sym typeface="Century Gothic Paneuropean"/>
              </a:rPr>
              <a:t>Ingbert</a:t>
            </a:r>
            <a:r>
              <a:rPr lang="en-US" sz="1499" dirty="0">
                <a:solidFill>
                  <a:srgbClr val="FFFFFF"/>
                </a:solidFill>
                <a:latin typeface="Century Gothic Paneuropean"/>
                <a:ea typeface="Century Gothic Paneuropean"/>
                <a:cs typeface="Century Gothic Paneuropean"/>
                <a:sym typeface="Century Gothic Paneuropean"/>
              </a:rPr>
              <a:t> fest: „</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Das Staatliche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Forstamt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St.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Ingbert</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wird</a:t>
            </a:r>
            <a:r>
              <a:rPr lang="en-US" sz="1499" i="1" dirty="0">
                <a:solidFill>
                  <a:srgbClr val="FFFFFF"/>
                </a:solidFill>
                <a:latin typeface="Century Gothic Paneuropean Italics"/>
                <a:ea typeface="Century Gothic Paneuropean Italics"/>
                <a:cs typeface="Century Gothic Paneuropean Italics"/>
                <a:sym typeface="Century Gothic Paneuropean Italics"/>
              </a:rPr>
              <a:t> </a:t>
            </a:r>
            <a:r>
              <a:rPr lang="en-US" sz="1499" i="1" dirty="0" err="1">
                <a:solidFill>
                  <a:srgbClr val="FFFFFF"/>
                </a:solidFill>
                <a:latin typeface="Century Gothic Paneuropean Italics"/>
                <a:ea typeface="Century Gothic Paneuropean Italics"/>
                <a:cs typeface="Century Gothic Paneuropean Italics"/>
                <a:sym typeface="Century Gothic Paneuropean Italics"/>
              </a:rPr>
              <a:t>aufgelöst</a:t>
            </a:r>
            <a:r>
              <a:rPr lang="en-US" sz="1499" i="1" dirty="0" smtClean="0">
                <a:solidFill>
                  <a:srgbClr val="FFFFFF"/>
                </a:solidFill>
                <a:latin typeface="Century Gothic Paneuropean Italics"/>
                <a:ea typeface="Century Gothic Paneuropean Italics"/>
                <a:cs typeface="Century Gothic Paneuropean Italics"/>
                <a:sym typeface="Century Gothic Paneuropean Italics"/>
              </a:rPr>
              <a:t>.</a:t>
            </a:r>
            <a:r>
              <a:rPr lang="en-US" sz="1499" dirty="0" smtClean="0">
                <a:solidFill>
                  <a:srgbClr val="FFFFFF"/>
                </a:solidFill>
                <a:latin typeface="Century Gothic Paneuropean"/>
                <a:ea typeface="Century Gothic Paneuropean"/>
                <a:cs typeface="Century Gothic Paneuropean"/>
                <a:sym typeface="Century Gothic Paneuropean"/>
              </a:rPr>
              <a:t>“</a:t>
            </a:r>
            <a:r>
              <a:rPr lang="en-US" sz="1499" dirty="0" err="1" smtClean="0">
                <a:solidFill>
                  <a:srgbClr val="FFFFFF"/>
                </a:solidFill>
                <a:latin typeface="Century Gothic Paneuropean"/>
                <a:ea typeface="Century Gothic Paneuropean"/>
                <a:cs typeface="Century Gothic Paneuropean"/>
                <a:sym typeface="Century Gothic Paneuropean"/>
              </a:rPr>
              <a:t>Dazu</a:t>
            </a:r>
            <a:r>
              <a:rPr lang="en-US" sz="1499" dirty="0" smtClean="0">
                <a:solidFill>
                  <a:srgbClr val="FFFFFF"/>
                </a:solidFill>
                <a:latin typeface="Century Gothic Paneuropean"/>
                <a:ea typeface="Century Gothic Paneuropean"/>
                <a:cs typeface="Century Gothic Paneuropean"/>
                <a:sym typeface="Century Gothic Paneuropean"/>
              </a:rPr>
              <a:t> </a:t>
            </a:r>
            <a:r>
              <a:rPr lang="en-US" sz="1499" dirty="0" err="1" smtClean="0">
                <a:solidFill>
                  <a:srgbClr val="FFFFFF"/>
                </a:solidFill>
                <a:latin typeface="Century Gothic Paneuropean"/>
                <a:ea typeface="Century Gothic Paneuropean"/>
                <a:cs typeface="Century Gothic Paneuropean"/>
                <a:sym typeface="Century Gothic Paneuropean"/>
              </a:rPr>
              <a:t>siehe</a:t>
            </a:r>
            <a:r>
              <a:rPr lang="en-US" sz="1499" dirty="0" smtClean="0">
                <a:solidFill>
                  <a:srgbClr val="FFFFFF"/>
                </a:solidFill>
                <a:latin typeface="Century Gothic Paneuropean"/>
                <a:ea typeface="Century Gothic Paneuropean"/>
                <a:cs typeface="Century Gothic Paneuropean"/>
                <a:sym typeface="Century Gothic Paneuropean"/>
              </a:rPr>
              <a:t> </a:t>
            </a:r>
            <a:r>
              <a:rPr lang="en-US" sz="1499" dirty="0" err="1" smtClean="0">
                <a:solidFill>
                  <a:srgbClr val="FFFFFF"/>
                </a:solidFill>
                <a:latin typeface="Century Gothic Paneuropean"/>
                <a:ea typeface="Century Gothic Paneuropean"/>
                <a:cs typeface="Century Gothic Paneuropean"/>
                <a:sym typeface="Century Gothic Paneuropean"/>
              </a:rPr>
              <a:t>auch</a:t>
            </a:r>
            <a:r>
              <a:rPr lang="en-US" sz="1499" dirty="0" smtClean="0">
                <a:solidFill>
                  <a:srgbClr val="FFFFFF"/>
                </a:solidFill>
                <a:latin typeface="Century Gothic Paneuropean"/>
                <a:ea typeface="Century Gothic Paneuropean"/>
                <a:cs typeface="Century Gothic Paneuropean"/>
                <a:sym typeface="Century Gothic Paneuropean"/>
              </a:rPr>
              <a:t>: </a:t>
            </a:r>
            <a:r>
              <a:rPr lang="en-US" sz="1499" dirty="0" err="1" smtClean="0">
                <a:solidFill>
                  <a:srgbClr val="FFFFFF"/>
                </a:solidFill>
                <a:latin typeface="Century Gothic Paneuropean"/>
                <a:ea typeface="Century Gothic Paneuropean"/>
                <a:cs typeface="Century Gothic Paneuropean"/>
                <a:sym typeface="Century Gothic Paneuropean"/>
              </a:rPr>
              <a:t>StaB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Bestand</a:t>
            </a:r>
            <a:r>
              <a:rPr lang="en-US" sz="1499" dirty="0">
                <a:solidFill>
                  <a:srgbClr val="FFFFFF"/>
                </a:solidFill>
                <a:latin typeface="Century Gothic Paneuropean"/>
                <a:ea typeface="Century Gothic Paneuropean"/>
                <a:cs typeface="Century Gothic Paneuropean"/>
                <a:sym typeface="Century Gothic Paneuropean"/>
              </a:rPr>
              <a:t> 8: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nach</a:t>
            </a:r>
            <a:r>
              <a:rPr lang="en-US" sz="1499" dirty="0">
                <a:solidFill>
                  <a:srgbClr val="FFFFFF"/>
                </a:solidFill>
                <a:latin typeface="Century Gothic Paneuropean"/>
                <a:ea typeface="Century Gothic Paneuropean"/>
                <a:cs typeface="Century Gothic Paneuropean"/>
                <a:sym typeface="Century Gothic Paneuropean"/>
              </a:rPr>
              <a:t> 1974 </a:t>
            </a:r>
            <a:r>
              <a:rPr lang="en-US" sz="1499" dirty="0" err="1">
                <a:solidFill>
                  <a:srgbClr val="FFFFFF"/>
                </a:solidFill>
                <a:latin typeface="Century Gothic Paneuropean"/>
                <a:ea typeface="Century Gothic Paneuropean"/>
                <a:cs typeface="Century Gothic Paneuropean"/>
                <a:sym typeface="Century Gothic Paneuropean"/>
              </a:rPr>
              <a:t>Nr</a:t>
            </a:r>
            <a:r>
              <a:rPr lang="en-US" sz="1499" dirty="0">
                <a:solidFill>
                  <a:srgbClr val="FFFFFF"/>
                </a:solidFill>
                <a:latin typeface="Century Gothic Paneuropean"/>
                <a:ea typeface="Century Gothic Paneuropean"/>
                <a:cs typeface="Century Gothic Paneuropean"/>
                <a:sym typeface="Century Gothic Paneuropean"/>
              </a:rPr>
              <a:t>. 176, Anlage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Erlaß</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vom</a:t>
            </a:r>
            <a:r>
              <a:rPr lang="en-US" sz="1499" dirty="0">
                <a:solidFill>
                  <a:srgbClr val="FFFFFF"/>
                </a:solidFill>
                <a:latin typeface="Century Gothic Paneuropean"/>
                <a:ea typeface="Century Gothic Paneuropean"/>
                <a:cs typeface="Century Gothic Paneuropean"/>
                <a:sym typeface="Century Gothic Paneuropean"/>
              </a:rPr>
              <a:t> 01.10.1974: </a:t>
            </a:r>
            <a:r>
              <a:rPr lang="en-US" sz="1499" dirty="0" err="1">
                <a:solidFill>
                  <a:srgbClr val="FFFFFF"/>
                </a:solidFill>
                <a:latin typeface="Century Gothic Paneuropean"/>
                <a:ea typeface="Century Gothic Paneuropean"/>
                <a:cs typeface="Century Gothic Paneuropean"/>
                <a:sym typeface="Century Gothic Paneuropean"/>
              </a:rPr>
              <a:t>Organisation</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Forstamtes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Blieskastel</a:t>
            </a:r>
            <a:r>
              <a:rPr lang="en-US" sz="1499" dirty="0">
                <a:solidFill>
                  <a:srgbClr val="FFFFFF"/>
                </a:solidFill>
                <a:latin typeface="Century Gothic Paneuropean"/>
                <a:ea typeface="Century Gothic Paneuropean"/>
                <a:cs typeface="Century Gothic Paneuropean"/>
                <a:sym typeface="Century Gothic Paneuropean"/>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615925"/>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Anmerkungen</a:t>
            </a:r>
          </a:p>
        </p:txBody>
      </p:sp>
      <p:sp>
        <p:nvSpPr>
          <p:cNvPr id="3" name="AutoShape 3"/>
          <p:cNvSpPr/>
          <p:nvPr/>
        </p:nvSpPr>
        <p:spPr>
          <a:xfrm flipV="1">
            <a:off x="1028700" y="1262390"/>
            <a:ext cx="8778324" cy="0"/>
          </a:xfrm>
          <a:prstGeom prst="line">
            <a:avLst/>
          </a:prstGeom>
          <a:ln w="38100" cap="flat">
            <a:solidFill>
              <a:srgbClr val="C9F635"/>
            </a:solidFill>
            <a:prstDash val="solid"/>
            <a:headEnd type="none" w="sm" len="sm"/>
            <a:tailEnd type="none" w="sm" len="sm"/>
          </a:ln>
        </p:spPr>
      </p:sp>
      <p:sp>
        <p:nvSpPr>
          <p:cNvPr id="4" name="TextBox 4"/>
          <p:cNvSpPr txBox="1"/>
          <p:nvPr/>
        </p:nvSpPr>
        <p:spPr>
          <a:xfrm>
            <a:off x="1028700" y="1954916"/>
            <a:ext cx="16561945" cy="1615827"/>
          </a:xfrm>
          <a:prstGeom prst="rect">
            <a:avLst/>
          </a:prstGeom>
        </p:spPr>
        <p:txBody>
          <a:bodyPr lIns="0" tIns="0" rIns="0" bIns="0" rtlCol="0" anchor="t">
            <a:spAutoFit/>
          </a:bodyPr>
          <a:lstStyle/>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t>
            </a:r>
            <a:r>
              <a:rPr lang="en-US" sz="1499" dirty="0" smtClean="0">
                <a:solidFill>
                  <a:srgbClr val="FFFFFF"/>
                </a:solidFill>
                <a:latin typeface="Century Gothic Paneuropean"/>
                <a:ea typeface="Century Gothic Paneuropean"/>
                <a:cs typeface="Century Gothic Paneuropean"/>
                <a:sym typeface="Century Gothic Paneuropean"/>
              </a:rPr>
              <a:t>51] </a:t>
            </a:r>
            <a:r>
              <a:rPr lang="en-US" sz="1499" dirty="0">
                <a:solidFill>
                  <a:srgbClr val="FFFFFF"/>
                </a:solidFill>
                <a:latin typeface="Century Gothic Paneuropean"/>
                <a:ea typeface="Century Gothic Paneuropean"/>
                <a:cs typeface="Century Gothic Paneuropean"/>
                <a:sym typeface="Century Gothic Paneuropean"/>
              </a:rPr>
              <a:t>Wolf: </a:t>
            </a:r>
            <a:r>
              <a:rPr lang="en-US" sz="1499" dirty="0" err="1">
                <a:solidFill>
                  <a:srgbClr val="FFFFFF"/>
                </a:solidFill>
                <a:latin typeface="Century Gothic Paneuropean"/>
                <a:ea typeface="Century Gothic Paneuropean"/>
                <a:cs typeface="Century Gothic Paneuropean"/>
                <a:sym typeface="Century Gothic Paneuropean"/>
              </a:rPr>
              <a:t>Waldgeschichte</a:t>
            </a:r>
            <a:r>
              <a:rPr lang="en-US" sz="1499" dirty="0">
                <a:solidFill>
                  <a:srgbClr val="FFFFFF"/>
                </a:solidFill>
                <a:latin typeface="Century Gothic Paneuropean"/>
                <a:ea typeface="Century Gothic Paneuropean"/>
                <a:cs typeface="Century Gothic Paneuropean"/>
                <a:sym typeface="Century Gothic Paneuropean"/>
              </a:rPr>
              <a:t>, S. 182ff.</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t>
            </a:r>
            <a:r>
              <a:rPr lang="en-US" sz="1499" dirty="0" smtClean="0">
                <a:solidFill>
                  <a:srgbClr val="FFFFFF"/>
                </a:solidFill>
                <a:latin typeface="Century Gothic Paneuropean"/>
                <a:ea typeface="Century Gothic Paneuropean"/>
                <a:cs typeface="Century Gothic Paneuropean"/>
                <a:sym typeface="Century Gothic Paneuropean"/>
              </a:rPr>
              <a:t>52]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 S. 188.</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t>
            </a:r>
            <a:r>
              <a:rPr lang="en-US" sz="1499" dirty="0" smtClean="0">
                <a:solidFill>
                  <a:srgbClr val="FFFFFF"/>
                </a:solidFill>
                <a:latin typeface="Century Gothic Paneuropean"/>
                <a:ea typeface="Century Gothic Paneuropean"/>
                <a:cs typeface="Century Gothic Paneuropean"/>
                <a:sym typeface="Century Gothic Paneuropean"/>
              </a:rPr>
              <a:t>53] </a:t>
            </a:r>
            <a:r>
              <a:rPr lang="en-US" sz="1499" dirty="0" err="1">
                <a:solidFill>
                  <a:srgbClr val="FFFFFF"/>
                </a:solidFill>
                <a:latin typeface="Century Gothic Paneuropean"/>
                <a:ea typeface="Century Gothic Paneuropean"/>
                <a:cs typeface="Century Gothic Paneuropean"/>
                <a:sym typeface="Century Gothic Paneuropean"/>
              </a:rPr>
              <a:t>Ebd</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grpSp>
        <p:nvGrpSpPr>
          <p:cNvPr id="2" name="Group 2"/>
          <p:cNvGrpSpPr/>
          <p:nvPr/>
        </p:nvGrpSpPr>
        <p:grpSpPr>
          <a:xfrm>
            <a:off x="923089" y="1151977"/>
            <a:ext cx="14796476" cy="678434"/>
            <a:chOff x="0" y="0"/>
            <a:chExt cx="19728634" cy="904579"/>
          </a:xfrm>
        </p:grpSpPr>
        <p:sp>
          <p:nvSpPr>
            <p:cNvPr id="3" name="TextBox 3"/>
            <p:cNvSpPr txBox="1"/>
            <p:nvPr/>
          </p:nvSpPr>
          <p:spPr>
            <a:xfrm>
              <a:off x="0" y="-38100"/>
              <a:ext cx="19728634" cy="537666"/>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Quellen- und Literaturverzeichnis</a:t>
              </a:r>
            </a:p>
          </p:txBody>
        </p:sp>
        <p:sp>
          <p:nvSpPr>
            <p:cNvPr id="4" name="AutoShape 4"/>
            <p:cNvSpPr/>
            <p:nvPr/>
          </p:nvSpPr>
          <p:spPr>
            <a:xfrm flipV="1">
              <a:off x="0" y="879179"/>
              <a:ext cx="11704432" cy="0"/>
            </a:xfrm>
            <a:prstGeom prst="line">
              <a:avLst/>
            </a:prstGeom>
            <a:ln w="50800" cap="flat">
              <a:solidFill>
                <a:srgbClr val="C9F635"/>
              </a:solidFill>
              <a:prstDash val="solid"/>
              <a:headEnd type="none" w="sm" len="sm"/>
              <a:tailEnd type="none" w="sm" len="sm"/>
            </a:ln>
          </p:spPr>
        </p:sp>
      </p:grpSp>
      <p:sp>
        <p:nvSpPr>
          <p:cNvPr id="5" name="TextBox 5"/>
          <p:cNvSpPr txBox="1"/>
          <p:nvPr/>
        </p:nvSpPr>
        <p:spPr>
          <a:xfrm>
            <a:off x="923089" y="2197859"/>
            <a:ext cx="15630806" cy="6212433"/>
          </a:xfrm>
          <a:prstGeom prst="rect">
            <a:avLst/>
          </a:prstGeom>
        </p:spPr>
        <p:txBody>
          <a:bodyPr lIns="0" tIns="0" rIns="0" bIns="0" rtlCol="0" anchor="t">
            <a:spAutoFit/>
          </a:bodyPr>
          <a:lstStyle/>
          <a:p>
            <a:pPr algn="l">
              <a:lnSpc>
                <a:spcPts val="2800"/>
              </a:lnSpc>
            </a:pPr>
            <a:r>
              <a:rPr lang="en-US" sz="2000" dirty="0" err="1">
                <a:solidFill>
                  <a:srgbClr val="C9F635"/>
                </a:solidFill>
                <a:latin typeface="Century Gothic Paneuropean"/>
                <a:ea typeface="Century Gothic Paneuropean"/>
                <a:cs typeface="Century Gothic Paneuropean"/>
                <a:sym typeface="Century Gothic Paneuropean"/>
              </a:rPr>
              <a:t>Quellen</a:t>
            </a:r>
            <a:r>
              <a:rPr lang="en-US" sz="2000" dirty="0">
                <a:solidFill>
                  <a:srgbClr val="C9F635"/>
                </a:solidFill>
                <a:latin typeface="Century Gothic Paneuropean"/>
                <a:ea typeface="Century Gothic Paneuropean"/>
                <a:cs typeface="Century Gothic Paneuropean"/>
                <a:sym typeface="Century Gothic Paneuropean"/>
              </a:rPr>
              <a:t> des </a:t>
            </a:r>
            <a:r>
              <a:rPr lang="en-US" sz="2000" dirty="0" err="1">
                <a:solidFill>
                  <a:srgbClr val="C9F635"/>
                </a:solidFill>
                <a:latin typeface="Century Gothic Paneuropean"/>
                <a:ea typeface="Century Gothic Paneuropean"/>
                <a:cs typeface="Century Gothic Paneuropean"/>
                <a:sym typeface="Century Gothic Paneuropean"/>
              </a:rPr>
              <a:t>Stadtarchivs</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Blieskastel</a:t>
            </a:r>
            <a:r>
              <a:rPr lang="en-US" sz="2000" dirty="0">
                <a:solidFill>
                  <a:srgbClr val="C9F635"/>
                </a:solidFill>
                <a:latin typeface="Century Gothic Paneuropean"/>
                <a:ea typeface="Century Gothic Paneuropean"/>
                <a:cs typeface="Century Gothic Paneuropean"/>
                <a:sym typeface="Century Gothic Paneuropean"/>
              </a:rPr>
              <a:t> (</a:t>
            </a:r>
            <a:r>
              <a:rPr lang="en-US" sz="2000" dirty="0" err="1">
                <a:solidFill>
                  <a:srgbClr val="C9F635"/>
                </a:solidFill>
                <a:latin typeface="Century Gothic Paneuropean"/>
                <a:ea typeface="Century Gothic Paneuropean"/>
                <a:cs typeface="Century Gothic Paneuropean"/>
                <a:sym typeface="Century Gothic Paneuropean"/>
              </a:rPr>
              <a:t>StaB</a:t>
            </a:r>
            <a:r>
              <a:rPr lang="en-US" sz="2000" dirty="0">
                <a:solidFill>
                  <a:srgbClr val="C9F635"/>
                </a:solidFill>
                <a:latin typeface="Century Gothic Paneuropean"/>
                <a:ea typeface="Century Gothic Paneuropean"/>
                <a:cs typeface="Century Gothic Paneuropean"/>
                <a:sym typeface="Century Gothic Paneuropean"/>
              </a:rPr>
              <a:t>)</a:t>
            </a:r>
          </a:p>
          <a:p>
            <a:pPr algn="l">
              <a:lnSpc>
                <a:spcPts val="2100"/>
              </a:lnSpc>
            </a:pPr>
            <a:endParaRPr lang="en-US" sz="2000" dirty="0">
              <a:solidFill>
                <a:srgbClr val="C9F635"/>
              </a:solidFill>
              <a:latin typeface="Century Gothic Paneuropean"/>
              <a:ea typeface="Century Gothic Paneuropean"/>
              <a:cs typeface="Century Gothic Paneuropean"/>
              <a:sym typeface="Century Gothic Paneuropean"/>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Bestand</a:t>
            </a:r>
            <a:r>
              <a:rPr lang="en-US" sz="1500" dirty="0">
                <a:solidFill>
                  <a:srgbClr val="FFFFFF"/>
                </a:solidFill>
                <a:latin typeface="Century Gothic Paneuropean"/>
                <a:ea typeface="Century Gothic Paneuropean"/>
                <a:cs typeface="Century Gothic Paneuropean"/>
                <a:sym typeface="Century Gothic Paneuropean"/>
              </a:rPr>
              <a:t> 1: </a:t>
            </a:r>
            <a:r>
              <a:rPr lang="en-US" sz="1500" dirty="0" err="1">
                <a:solidFill>
                  <a:srgbClr val="FFFFFF"/>
                </a:solidFill>
                <a:latin typeface="Century Gothic Paneuropean"/>
                <a:ea typeface="Century Gothic Paneuropean"/>
                <a:cs typeface="Century Gothic Paneuropean"/>
                <a:sym typeface="Century Gothic Paneuropean"/>
              </a:rPr>
              <a:t>Blieskastel</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bis</a:t>
            </a:r>
            <a:r>
              <a:rPr lang="en-US" sz="1500" dirty="0">
                <a:solidFill>
                  <a:srgbClr val="FFFFFF"/>
                </a:solidFill>
                <a:latin typeface="Century Gothic Paneuropean"/>
                <a:ea typeface="Century Gothic Paneuropean"/>
                <a:cs typeface="Century Gothic Paneuropean"/>
                <a:sym typeface="Century Gothic Paneuropean"/>
              </a:rPr>
              <a:t> 1793</a:t>
            </a:r>
          </a:p>
          <a:p>
            <a:pPr marL="323850" lvl="1" indent="-161925" algn="l">
              <a:lnSpc>
                <a:spcPts val="2100"/>
              </a:lnSpc>
              <a:buFont typeface="Arial"/>
              <a:buChar char="•"/>
            </a:pP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52, </a:t>
            </a:r>
            <a:r>
              <a:rPr lang="en-US" sz="1500" dirty="0" err="1">
                <a:solidFill>
                  <a:srgbClr val="FFFFFF"/>
                </a:solidFill>
                <a:latin typeface="Century Gothic Paneuropean"/>
                <a:ea typeface="Century Gothic Paneuropean"/>
                <a:cs typeface="Century Gothic Paneuropean"/>
                <a:sym typeface="Century Gothic Paneuropean"/>
              </a:rPr>
              <a:t>beglaubigte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Abschriften</a:t>
            </a:r>
            <a:r>
              <a:rPr lang="en-US" sz="1500" dirty="0">
                <a:solidFill>
                  <a:srgbClr val="FFFFFF"/>
                </a:solidFill>
                <a:latin typeface="Century Gothic Paneuropean"/>
                <a:ea typeface="Century Gothic Paneuropean"/>
                <a:cs typeface="Century Gothic Paneuropean"/>
                <a:sym typeface="Century Gothic Paneuropean"/>
              </a:rPr>
              <a:t> des </a:t>
            </a:r>
            <a:r>
              <a:rPr lang="en-US" sz="1500" dirty="0" err="1">
                <a:solidFill>
                  <a:srgbClr val="FFFFFF"/>
                </a:solidFill>
                <a:latin typeface="Century Gothic Paneuropean"/>
                <a:ea typeface="Century Gothic Paneuropean"/>
                <a:cs typeface="Century Gothic Paneuropean"/>
                <a:sym typeface="Century Gothic Paneuropean"/>
              </a:rPr>
              <a:t>Lagerbuches</a:t>
            </a:r>
            <a:r>
              <a:rPr lang="en-US" sz="1500" dirty="0">
                <a:solidFill>
                  <a:srgbClr val="FFFFFF"/>
                </a:solidFill>
                <a:latin typeface="Century Gothic Paneuropean"/>
                <a:ea typeface="Century Gothic Paneuropean"/>
                <a:cs typeface="Century Gothic Paneuropean"/>
                <a:sym typeface="Century Gothic Paneuropean"/>
              </a:rPr>
              <a:t> von 1553 </a:t>
            </a:r>
            <a:r>
              <a:rPr lang="en-US" sz="1500" dirty="0" err="1">
                <a:solidFill>
                  <a:srgbClr val="FFFFFF"/>
                </a:solidFill>
                <a:latin typeface="Century Gothic Paneuropean"/>
                <a:ea typeface="Century Gothic Paneuropean"/>
                <a:cs typeface="Century Gothic Paneuropean"/>
                <a:sym typeface="Century Gothic Paneuropean"/>
              </a:rPr>
              <a:t>aus</a:t>
            </a:r>
            <a:r>
              <a:rPr lang="en-US" sz="1500" dirty="0">
                <a:solidFill>
                  <a:srgbClr val="FFFFFF"/>
                </a:solidFill>
                <a:latin typeface="Century Gothic Paneuropean"/>
                <a:ea typeface="Century Gothic Paneuropean"/>
                <a:cs typeface="Century Gothic Paneuropean"/>
                <a:sym typeface="Century Gothic Paneuropean"/>
              </a:rPr>
              <a:t> den </a:t>
            </a:r>
            <a:r>
              <a:rPr lang="en-US" sz="1500" dirty="0" err="1">
                <a:solidFill>
                  <a:srgbClr val="FFFFFF"/>
                </a:solidFill>
                <a:latin typeface="Century Gothic Paneuropean"/>
                <a:ea typeface="Century Gothic Paneuropean"/>
                <a:cs typeface="Century Gothic Paneuropean"/>
                <a:sym typeface="Century Gothic Paneuropean"/>
              </a:rPr>
              <a:t>Jahren</a:t>
            </a:r>
            <a:r>
              <a:rPr lang="en-US" sz="1500" dirty="0">
                <a:solidFill>
                  <a:srgbClr val="FFFFFF"/>
                </a:solidFill>
                <a:latin typeface="Century Gothic Paneuropean"/>
                <a:ea typeface="Century Gothic Paneuropean"/>
                <a:cs typeface="Century Gothic Paneuropean"/>
                <a:sym typeface="Century Gothic Paneuropean"/>
              </a:rPr>
              <a:t> 1711 und 1754 </a:t>
            </a:r>
          </a:p>
          <a:p>
            <a:pPr marL="323850" lvl="1" indent="-161925" algn="l">
              <a:lnSpc>
                <a:spcPts val="2100"/>
              </a:lnSpc>
              <a:buFont typeface="Arial"/>
              <a:buChar char="•"/>
            </a:pP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72, </a:t>
            </a:r>
            <a:r>
              <a:rPr lang="en-US" sz="1500" dirty="0" err="1">
                <a:solidFill>
                  <a:srgbClr val="FFFFFF"/>
                </a:solidFill>
                <a:latin typeface="Century Gothic Paneuropean"/>
                <a:ea typeface="Century Gothic Paneuropean"/>
                <a:cs typeface="Century Gothic Paneuropean"/>
                <a:sym typeface="Century Gothic Paneuropean"/>
              </a:rPr>
              <a:t>Copia</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Bliescasteller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Waldt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visitationsprothocoll</a:t>
            </a:r>
            <a:r>
              <a:rPr lang="en-US" sz="1500" dirty="0">
                <a:solidFill>
                  <a:srgbClr val="FFFFFF"/>
                </a:solidFill>
                <a:latin typeface="Century Gothic Paneuropean"/>
                <a:ea typeface="Century Gothic Paneuropean"/>
                <a:cs typeface="Century Gothic Paneuropean"/>
                <a:sym typeface="Century Gothic Paneuropean"/>
              </a:rPr>
              <a:t> de a[</a:t>
            </a:r>
            <a:r>
              <a:rPr lang="en-US" sz="1500" dirty="0" err="1">
                <a:solidFill>
                  <a:srgbClr val="FFFFFF"/>
                </a:solidFill>
                <a:latin typeface="Century Gothic Paneuropean"/>
                <a:ea typeface="Century Gothic Paneuropean"/>
                <a:cs typeface="Century Gothic Paneuropean"/>
                <a:sym typeface="Century Gothic Paneuropean"/>
              </a:rPr>
              <a:t>nn</a:t>
            </a:r>
            <a:r>
              <a:rPr lang="en-US" sz="1500" dirty="0">
                <a:solidFill>
                  <a:srgbClr val="FFFFFF"/>
                </a:solidFill>
                <a:latin typeface="Century Gothic Paneuropean"/>
                <a:ea typeface="Century Gothic Paneuropean"/>
                <a:cs typeface="Century Gothic Paneuropean"/>
                <a:sym typeface="Century Gothic Paneuropean"/>
              </a:rPr>
              <a:t>]o 1739</a:t>
            </a: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Bestand</a:t>
            </a:r>
            <a:r>
              <a:rPr lang="en-US" sz="1500" dirty="0">
                <a:solidFill>
                  <a:srgbClr val="FFFFFF"/>
                </a:solidFill>
                <a:latin typeface="Century Gothic Paneuropean"/>
                <a:ea typeface="Century Gothic Paneuropean"/>
                <a:cs typeface="Century Gothic Paneuropean"/>
                <a:sym typeface="Century Gothic Paneuropean"/>
              </a:rPr>
              <a:t> 2: </a:t>
            </a:r>
            <a:r>
              <a:rPr lang="en-US" sz="1500" dirty="0" err="1">
                <a:solidFill>
                  <a:srgbClr val="FFFFFF"/>
                </a:solidFill>
                <a:latin typeface="Century Gothic Paneuropean"/>
                <a:ea typeface="Century Gothic Paneuropean"/>
                <a:cs typeface="Century Gothic Paneuropean"/>
                <a:sym typeface="Century Gothic Paneuropean"/>
              </a:rPr>
              <a:t>Blieskastel</a:t>
            </a:r>
            <a:r>
              <a:rPr lang="en-US" sz="1500" dirty="0">
                <a:solidFill>
                  <a:srgbClr val="FFFFFF"/>
                </a:solidFill>
                <a:latin typeface="Century Gothic Paneuropean"/>
                <a:ea typeface="Century Gothic Paneuropean"/>
                <a:cs typeface="Century Gothic Paneuropean"/>
                <a:sym typeface="Century Gothic Paneuropean"/>
              </a:rPr>
              <a:t> 1793-1816</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114, </a:t>
            </a:r>
            <a:r>
              <a:rPr lang="en-US" sz="1500" dirty="0" err="1">
                <a:solidFill>
                  <a:srgbClr val="FFFFFF"/>
                </a:solidFill>
                <a:latin typeface="Century Gothic Paneuropean"/>
                <a:ea typeface="Century Gothic Paneuropean"/>
                <a:cs typeface="Century Gothic Paneuropean"/>
                <a:sym typeface="Century Gothic Paneuropean"/>
              </a:rPr>
              <a:t>Schreiben</a:t>
            </a:r>
            <a:r>
              <a:rPr lang="en-US" sz="1500" dirty="0">
                <a:solidFill>
                  <a:srgbClr val="FFFFFF"/>
                </a:solidFill>
                <a:latin typeface="Century Gothic Paneuropean"/>
                <a:ea typeface="Century Gothic Paneuropean"/>
                <a:cs typeface="Century Gothic Paneuropean"/>
                <a:sym typeface="Century Gothic Paneuropean"/>
              </a:rPr>
              <a:t> des </a:t>
            </a:r>
            <a:r>
              <a:rPr lang="en-US" sz="1500" dirty="0" err="1">
                <a:solidFill>
                  <a:srgbClr val="FFFFFF"/>
                </a:solidFill>
                <a:latin typeface="Century Gothic Paneuropean"/>
                <a:ea typeface="Century Gothic Paneuropean"/>
                <a:cs typeface="Century Gothic Paneuropean"/>
                <a:sym typeface="Century Gothic Paneuropean"/>
              </a:rPr>
              <a:t>Königlichen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Landkommissariats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Zweibrücken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29. August 1843</a:t>
            </a: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Bestand</a:t>
            </a:r>
            <a:r>
              <a:rPr lang="en-US" sz="1500" dirty="0">
                <a:solidFill>
                  <a:srgbClr val="FFFFFF"/>
                </a:solidFill>
                <a:latin typeface="Century Gothic Paneuropean"/>
                <a:ea typeface="Century Gothic Paneuropean"/>
                <a:cs typeface="Century Gothic Paneuropean"/>
                <a:sym typeface="Century Gothic Paneuropean"/>
              </a:rPr>
              <a:t> 8: </a:t>
            </a:r>
            <a:r>
              <a:rPr lang="en-US" sz="1500" dirty="0" err="1">
                <a:solidFill>
                  <a:srgbClr val="FFFFFF"/>
                </a:solidFill>
                <a:latin typeface="Century Gothic Paneuropean"/>
                <a:ea typeface="Century Gothic Paneuropean"/>
                <a:cs typeface="Century Gothic Paneuropean"/>
                <a:sym typeface="Century Gothic Paneuropean"/>
              </a:rPr>
              <a:t>Blieskastel</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nach</a:t>
            </a:r>
            <a:r>
              <a:rPr lang="en-US" sz="1500" dirty="0">
                <a:solidFill>
                  <a:srgbClr val="FFFFFF"/>
                </a:solidFill>
                <a:latin typeface="Century Gothic Paneuropean"/>
                <a:ea typeface="Century Gothic Paneuropean"/>
                <a:cs typeface="Century Gothic Paneuropean"/>
                <a:sym typeface="Century Gothic Paneuropean"/>
              </a:rPr>
              <a:t> 1974</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176, </a:t>
            </a:r>
            <a:r>
              <a:rPr lang="en-US" sz="1500" dirty="0" err="1">
                <a:solidFill>
                  <a:srgbClr val="FFFFFF"/>
                </a:solidFill>
                <a:latin typeface="Century Gothic Paneuropean"/>
                <a:ea typeface="Century Gothic Paneuropean"/>
                <a:cs typeface="Century Gothic Paneuropean"/>
                <a:sym typeface="Century Gothic Paneuropean"/>
              </a:rPr>
              <a:t>Schreiben</a:t>
            </a:r>
            <a:r>
              <a:rPr lang="en-US" sz="1500" dirty="0">
                <a:solidFill>
                  <a:srgbClr val="FFFFFF"/>
                </a:solidFill>
                <a:latin typeface="Century Gothic Paneuropean"/>
                <a:ea typeface="Century Gothic Paneuropean"/>
                <a:cs typeface="Century Gothic Paneuropean"/>
                <a:sym typeface="Century Gothic Paneuropean"/>
              </a:rPr>
              <a:t> des Ministers für </a:t>
            </a:r>
            <a:r>
              <a:rPr lang="en-US" sz="1500" dirty="0" err="1">
                <a:solidFill>
                  <a:srgbClr val="FFFFFF"/>
                </a:solidFill>
                <a:latin typeface="Century Gothic Paneuropean"/>
                <a:ea typeface="Century Gothic Paneuropean"/>
                <a:cs typeface="Century Gothic Paneuropean"/>
                <a:sym typeface="Century Gothic Paneuropean"/>
              </a:rPr>
              <a:t>Wirtschaft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Verkehr</a:t>
            </a:r>
            <a:r>
              <a:rPr lang="en-US" sz="1500" dirty="0">
                <a:solidFill>
                  <a:srgbClr val="FFFFFF"/>
                </a:solidFill>
                <a:latin typeface="Century Gothic Paneuropean"/>
                <a:ea typeface="Century Gothic Paneuropean"/>
                <a:cs typeface="Century Gothic Paneuropean"/>
                <a:sym typeface="Century Gothic Paneuropean"/>
              </a:rPr>
              <a:t> und </a:t>
            </a:r>
            <a:r>
              <a:rPr lang="en-US" sz="1500" dirty="0" err="1">
                <a:solidFill>
                  <a:srgbClr val="FFFFFF"/>
                </a:solidFill>
                <a:latin typeface="Century Gothic Paneuropean"/>
                <a:ea typeface="Century Gothic Paneuropean"/>
                <a:cs typeface="Century Gothic Paneuropean"/>
                <a:sym typeface="Century Gothic Paneuropean"/>
              </a:rPr>
              <a:t>Landwirtschaft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01.10.1974 </a:t>
            </a:r>
            <a:r>
              <a:rPr lang="en-US" sz="1500" dirty="0" err="1">
                <a:solidFill>
                  <a:srgbClr val="FFFFFF"/>
                </a:solidFill>
                <a:latin typeface="Century Gothic Paneuropean"/>
                <a:ea typeface="Century Gothic Paneuropean"/>
                <a:cs typeface="Century Gothic Paneuropean"/>
                <a:sym typeface="Century Gothic Paneuropean"/>
              </a:rPr>
              <a:t>betr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Umorganisation</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Forstämter</a:t>
            </a:r>
            <a:r>
              <a:rPr lang="en-US" sz="1500" dirty="0">
                <a:solidFill>
                  <a:srgbClr val="FFFFFF"/>
                </a:solidFill>
                <a:latin typeface="Century Gothic Paneuropean"/>
                <a:ea typeface="Century Gothic Paneuropean"/>
                <a:cs typeface="Century Gothic Paneuropean"/>
                <a:sym typeface="Century Gothic Paneuropean"/>
              </a:rPr>
              <a:t> im </a:t>
            </a:r>
            <a:r>
              <a:rPr lang="en-US" sz="1500" dirty="0" err="1">
                <a:solidFill>
                  <a:srgbClr val="FFFFFF"/>
                </a:solidFill>
                <a:latin typeface="Century Gothic Paneuropean"/>
                <a:ea typeface="Century Gothic Paneuropean"/>
                <a:cs typeface="Century Gothic Paneuropean"/>
                <a:sym typeface="Century Gothic Paneuropean"/>
              </a:rPr>
              <a:t>Zuge</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Durchführung</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kommunalen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Gebiets</a:t>
            </a:r>
            <a:r>
              <a:rPr lang="en-US" sz="1500" dirty="0">
                <a:solidFill>
                  <a:srgbClr val="FFFFFF"/>
                </a:solidFill>
                <a:latin typeface="Century Gothic Paneuropean"/>
                <a:ea typeface="Century Gothic Paneuropean"/>
                <a:cs typeface="Century Gothic Paneuropean"/>
                <a:sym typeface="Century Gothic Paneuropean"/>
              </a:rPr>
              <a:t>- und </a:t>
            </a:r>
            <a:r>
              <a:rPr lang="en-US" sz="1500" dirty="0" err="1">
                <a:solidFill>
                  <a:srgbClr val="FFFFFF"/>
                </a:solidFill>
                <a:latin typeface="Century Gothic Paneuropean"/>
                <a:ea typeface="Century Gothic Paneuropean"/>
                <a:cs typeface="Century Gothic Paneuropean"/>
                <a:sym typeface="Century Gothic Paneuropean"/>
              </a:rPr>
              <a:t>Verwaltungsreform</a:t>
            </a:r>
            <a:endParaRPr lang="en-US" sz="1500" dirty="0">
              <a:solidFill>
                <a:srgbClr val="FFFFFF"/>
              </a:solidFill>
              <a:latin typeface="Century Gothic Paneuropean"/>
              <a:ea typeface="Century Gothic Paneuropean"/>
              <a:cs typeface="Century Gothic Paneuropean"/>
              <a:sym typeface="Century Gothic Paneuropean"/>
            </a:endParaRP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176, Anlage </a:t>
            </a:r>
            <a:r>
              <a:rPr lang="en-US" sz="1500" dirty="0" err="1">
                <a:solidFill>
                  <a:srgbClr val="FFFFFF"/>
                </a:solidFill>
                <a:latin typeface="Century Gothic Paneuropean"/>
                <a:ea typeface="Century Gothic Paneuropean"/>
                <a:cs typeface="Century Gothic Paneuropean"/>
                <a:sym typeface="Century Gothic Paneuropean"/>
              </a:rPr>
              <a:t>zum</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Erlaß</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01.10.1974 </a:t>
            </a:r>
            <a:r>
              <a:rPr lang="en-US" sz="1500" dirty="0" err="1">
                <a:solidFill>
                  <a:srgbClr val="FFFFFF"/>
                </a:solidFill>
                <a:latin typeface="Century Gothic Paneuropean"/>
                <a:ea typeface="Century Gothic Paneuropean"/>
                <a:cs typeface="Century Gothic Paneuropean"/>
                <a:sym typeface="Century Gothic Paneuropean"/>
              </a:rPr>
              <a:t>Organisation</a:t>
            </a:r>
            <a:r>
              <a:rPr lang="en-US" sz="1500" dirty="0">
                <a:solidFill>
                  <a:srgbClr val="FFFFFF"/>
                </a:solidFill>
                <a:latin typeface="Century Gothic Paneuropean"/>
                <a:ea typeface="Century Gothic Paneuropean"/>
                <a:cs typeface="Century Gothic Paneuropean"/>
                <a:sym typeface="Century Gothic Paneuropean"/>
              </a:rPr>
              <a:t> des </a:t>
            </a:r>
            <a:r>
              <a:rPr lang="en-US" sz="1500" dirty="0" err="1">
                <a:solidFill>
                  <a:srgbClr val="FFFFFF"/>
                </a:solidFill>
                <a:latin typeface="Century Gothic Paneuropean"/>
                <a:ea typeface="Century Gothic Paneuropean"/>
                <a:cs typeface="Century Gothic Paneuropean"/>
                <a:sym typeface="Century Gothic Paneuropean"/>
              </a:rPr>
              <a:t>Forstamtes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Blieskastel</a:t>
            </a: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Bestand</a:t>
            </a:r>
            <a:r>
              <a:rPr lang="en-US" sz="1500" dirty="0">
                <a:solidFill>
                  <a:srgbClr val="FFFFFF"/>
                </a:solidFill>
                <a:latin typeface="Century Gothic Paneuropean"/>
                <a:ea typeface="Century Gothic Paneuropean"/>
                <a:cs typeface="Century Gothic Paneuropean"/>
                <a:sym typeface="Century Gothic Paneuropean"/>
              </a:rPr>
              <a:t> 19: Lautzkirchen</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89, </a:t>
            </a:r>
            <a:r>
              <a:rPr lang="en-US" sz="1500" dirty="0" err="1">
                <a:solidFill>
                  <a:srgbClr val="FFFFFF"/>
                </a:solidFill>
                <a:latin typeface="Century Gothic Paneuropean"/>
                <a:ea typeface="Century Gothic Paneuropean"/>
                <a:cs typeface="Century Gothic Paneuropean"/>
                <a:sym typeface="Century Gothic Paneuropean"/>
              </a:rPr>
              <a:t>Vergleich</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zwischen</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Bürgerschafft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Bliescastel</a:t>
            </a:r>
            <a:r>
              <a:rPr lang="en-US" sz="1500" dirty="0">
                <a:solidFill>
                  <a:srgbClr val="FFFFFF"/>
                </a:solidFill>
                <a:latin typeface="Century Gothic Paneuropean"/>
                <a:ea typeface="Century Gothic Paneuropean"/>
                <a:cs typeface="Century Gothic Paneuropean"/>
                <a:sym typeface="Century Gothic Paneuropean"/>
              </a:rPr>
              <a:t> u. der </a:t>
            </a:r>
            <a:r>
              <a:rPr lang="en-US" sz="1500" dirty="0" err="1">
                <a:solidFill>
                  <a:srgbClr val="FFFFFF"/>
                </a:solidFill>
                <a:latin typeface="Century Gothic Paneuropean"/>
                <a:ea typeface="Century Gothic Paneuropean"/>
                <a:cs typeface="Century Gothic Paneuropean"/>
                <a:sym typeface="Century Gothic Paneuropean"/>
              </a:rPr>
              <a:t>Gemeinde</a:t>
            </a:r>
            <a:r>
              <a:rPr lang="en-US" sz="1500" dirty="0">
                <a:solidFill>
                  <a:srgbClr val="FFFFFF"/>
                </a:solidFill>
                <a:latin typeface="Century Gothic Paneuropean"/>
                <a:ea typeface="Century Gothic Paneuropean"/>
                <a:cs typeface="Century Gothic Paneuropean"/>
                <a:sym typeface="Century Gothic Paneuropean"/>
              </a:rPr>
              <a:t> Lautzkirchen 1726 in </a:t>
            </a:r>
            <a:r>
              <a:rPr lang="en-US" sz="1500" dirty="0" err="1">
                <a:solidFill>
                  <a:srgbClr val="FFFFFF"/>
                </a:solidFill>
                <a:latin typeface="Century Gothic Paneuropean"/>
                <a:ea typeface="Century Gothic Paneuropean"/>
                <a:cs typeface="Century Gothic Paneuropean"/>
                <a:sym typeface="Century Gothic Paneuropean"/>
              </a:rPr>
              <a:t>pcto</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Bannscheidung</a:t>
            </a:r>
            <a:endParaRPr lang="en-US" sz="1500" dirty="0">
              <a:solidFill>
                <a:srgbClr val="FFFFFF"/>
              </a:solidFill>
              <a:latin typeface="Century Gothic Paneuropean"/>
              <a:ea typeface="Century Gothic Paneuropean"/>
              <a:cs typeface="Century Gothic Paneuropean"/>
              <a:sym typeface="Century Gothic Paneuropean"/>
            </a:endParaRP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89, Blieskasteler u[</a:t>
            </a:r>
            <a:r>
              <a:rPr lang="en-US" sz="1500" dirty="0" err="1">
                <a:solidFill>
                  <a:srgbClr val="FFFFFF"/>
                </a:solidFill>
                <a:latin typeface="Century Gothic Paneuropean"/>
                <a:ea typeface="Century Gothic Paneuropean"/>
                <a:cs typeface="Century Gothic Paneuropean"/>
                <a:sym typeface="Century Gothic Paneuropean"/>
              </a:rPr>
              <a:t>nd</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Lautzkircher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GemeinschaftsWald</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Wiedwald</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genannt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Verfolg</a:t>
            </a:r>
            <a:r>
              <a:rPr lang="en-US" sz="1500" dirty="0">
                <a:solidFill>
                  <a:srgbClr val="FFFFFF"/>
                </a:solidFill>
                <a:latin typeface="Century Gothic Paneuropean"/>
                <a:ea typeface="Century Gothic Paneuropean"/>
                <a:cs typeface="Century Gothic Paneuropean"/>
                <a:sym typeface="Century Gothic Paneuropean"/>
              </a:rPr>
              <a:t> in </a:t>
            </a:r>
            <a:r>
              <a:rPr lang="en-US" sz="1500" dirty="0" err="1">
                <a:solidFill>
                  <a:srgbClr val="FFFFFF"/>
                </a:solidFill>
                <a:latin typeface="Century Gothic Paneuropean"/>
                <a:ea typeface="Century Gothic Paneuropean"/>
                <a:cs typeface="Century Gothic Paneuropean"/>
                <a:sym typeface="Century Gothic Paneuropean"/>
              </a:rPr>
              <a:t>Sachen</a:t>
            </a:r>
            <a:r>
              <a:rPr lang="en-US" sz="1500" dirty="0">
                <a:solidFill>
                  <a:srgbClr val="FFFFFF"/>
                </a:solidFill>
                <a:latin typeface="Century Gothic Paneuropean"/>
                <a:ea typeface="Century Gothic Paneuropean"/>
                <a:cs typeface="Century Gothic Paneuropean"/>
                <a:sym typeface="Century Gothic Paneuropean"/>
              </a:rPr>
              <a:t> der Blieskasteler </a:t>
            </a:r>
            <a:r>
              <a:rPr lang="en-US" sz="1500" dirty="0" err="1">
                <a:solidFill>
                  <a:srgbClr val="FFFFFF"/>
                </a:solidFill>
                <a:latin typeface="Century Gothic Paneuropean"/>
                <a:ea typeface="Century Gothic Paneuropean"/>
                <a:cs typeface="Century Gothic Paneuropean"/>
                <a:sym typeface="Century Gothic Paneuropean"/>
              </a:rPr>
              <a:t>Bürgerschaft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gegen</a:t>
            </a:r>
            <a:r>
              <a:rPr lang="en-US" sz="1500" dirty="0">
                <a:solidFill>
                  <a:srgbClr val="FFFFFF"/>
                </a:solidFill>
                <a:latin typeface="Century Gothic Paneuropean"/>
                <a:ea typeface="Century Gothic Paneuropean"/>
                <a:cs typeface="Century Gothic Paneuropean"/>
                <a:sym typeface="Century Gothic Paneuropean"/>
              </a:rPr>
              <a:t> die </a:t>
            </a:r>
            <a:r>
              <a:rPr lang="en-US" sz="1500" dirty="0" err="1">
                <a:solidFill>
                  <a:srgbClr val="FFFFFF"/>
                </a:solidFill>
                <a:latin typeface="Century Gothic Paneuropean"/>
                <a:ea typeface="Century Gothic Paneuropean"/>
                <a:cs typeface="Century Gothic Paneuropean"/>
                <a:sym typeface="Century Gothic Paneuropean"/>
              </a:rPr>
              <a:t>Gemeind</a:t>
            </a:r>
            <a:r>
              <a:rPr lang="en-US" sz="1500" dirty="0">
                <a:solidFill>
                  <a:srgbClr val="FFFFFF"/>
                </a:solidFill>
                <a:latin typeface="Century Gothic Paneuropean"/>
                <a:ea typeface="Century Gothic Paneuropean"/>
                <a:cs typeface="Century Gothic Paneuropean"/>
                <a:sym typeface="Century Gothic Paneuropean"/>
              </a:rPr>
              <a:t> Lautzkirchen in </a:t>
            </a:r>
            <a:r>
              <a:rPr lang="en-US" sz="1500" dirty="0" err="1">
                <a:solidFill>
                  <a:srgbClr val="FFFFFF"/>
                </a:solidFill>
                <a:latin typeface="Century Gothic Paneuropean"/>
                <a:ea typeface="Century Gothic Paneuropean"/>
                <a:cs typeface="Century Gothic Paneuropean"/>
                <a:sym typeface="Century Gothic Paneuropean"/>
              </a:rPr>
              <a:t>betref</a:t>
            </a:r>
            <a:r>
              <a:rPr lang="en-US" sz="1500" dirty="0">
                <a:solidFill>
                  <a:srgbClr val="FFFFFF"/>
                </a:solidFill>
                <a:latin typeface="Century Gothic Paneuropean"/>
                <a:ea typeface="Century Gothic Paneuropean"/>
                <a:cs typeface="Century Gothic Paneuropean"/>
                <a:sym typeface="Century Gothic Paneuropean"/>
              </a:rPr>
              <a:t> des </a:t>
            </a:r>
            <a:r>
              <a:rPr lang="en-US" sz="1500" dirty="0" err="1">
                <a:solidFill>
                  <a:srgbClr val="FFFFFF"/>
                </a:solidFill>
                <a:latin typeface="Century Gothic Paneuropean"/>
                <a:ea typeface="Century Gothic Paneuropean"/>
                <a:cs typeface="Century Gothic Paneuropean"/>
                <a:sym typeface="Century Gothic Paneuropean"/>
              </a:rPr>
              <a:t>gemeinschaftl</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Benuzzenden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Wiedwalds</a:t>
            </a:r>
            <a:r>
              <a:rPr lang="en-US" sz="1500" dirty="0">
                <a:solidFill>
                  <a:srgbClr val="FFFFFF"/>
                </a:solidFill>
                <a:latin typeface="Century Gothic Paneuropean"/>
                <a:ea typeface="Century Gothic Paneuropean"/>
                <a:cs typeface="Century Gothic Paneuropean"/>
                <a:sym typeface="Century Gothic Paneuropean"/>
              </a:rPr>
              <a:t> und </a:t>
            </a:r>
            <a:r>
              <a:rPr lang="en-US" sz="1500" dirty="0" err="1">
                <a:solidFill>
                  <a:srgbClr val="FFFFFF"/>
                </a:solidFill>
                <a:latin typeface="Century Gothic Paneuropean"/>
                <a:ea typeface="Century Gothic Paneuropean"/>
                <a:cs typeface="Century Gothic Paneuropean"/>
                <a:sym typeface="Century Gothic Paneuropean"/>
              </a:rPr>
              <a:t>übrigen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Walddistrikten</a:t>
            </a:r>
            <a:r>
              <a:rPr lang="en-US" sz="1500" dirty="0">
                <a:solidFill>
                  <a:srgbClr val="FFFFFF"/>
                </a:solidFill>
                <a:latin typeface="Century Gothic Paneuropean"/>
                <a:ea typeface="Century Gothic Paneuropean"/>
                <a:cs typeface="Century Gothic Paneuropean"/>
                <a:sym typeface="Century Gothic Paneuropean"/>
              </a:rPr>
              <a:t> 1727</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89, </a:t>
            </a:r>
            <a:r>
              <a:rPr lang="en-US" sz="1500" dirty="0" err="1">
                <a:solidFill>
                  <a:srgbClr val="FFFFFF"/>
                </a:solidFill>
                <a:latin typeface="Century Gothic Paneuropean"/>
                <a:ea typeface="Century Gothic Paneuropean"/>
                <a:cs typeface="Century Gothic Paneuropean"/>
                <a:sym typeface="Century Gothic Paneuropean"/>
              </a:rPr>
              <a:t>Schreiben</a:t>
            </a:r>
            <a:r>
              <a:rPr lang="en-US" sz="1500" dirty="0">
                <a:solidFill>
                  <a:srgbClr val="FFFFFF"/>
                </a:solidFill>
                <a:latin typeface="Century Gothic Paneuropean"/>
                <a:ea typeface="Century Gothic Paneuropean"/>
                <a:cs typeface="Century Gothic Paneuropean"/>
                <a:sym typeface="Century Gothic Paneuropean"/>
              </a:rPr>
              <a:t> der Blieskasteler </a:t>
            </a:r>
            <a:r>
              <a:rPr lang="en-US" sz="1500" dirty="0" err="1">
                <a:solidFill>
                  <a:srgbClr val="FFFFFF"/>
                </a:solidFill>
                <a:latin typeface="Century Gothic Paneuropean"/>
                <a:ea typeface="Century Gothic Paneuropean"/>
                <a:cs typeface="Century Gothic Paneuropean"/>
                <a:sym typeface="Century Gothic Paneuropean"/>
              </a:rPr>
              <a:t>Bürgerschaft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13. September 1727</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89, </a:t>
            </a:r>
            <a:r>
              <a:rPr lang="en-US" sz="1500" dirty="0" err="1">
                <a:solidFill>
                  <a:srgbClr val="FFFFFF"/>
                </a:solidFill>
                <a:latin typeface="Century Gothic Paneuropean"/>
                <a:ea typeface="Century Gothic Paneuropean"/>
                <a:cs typeface="Century Gothic Paneuropean"/>
                <a:sym typeface="Century Gothic Paneuropean"/>
              </a:rPr>
              <a:t>Actum</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Bliescastell</a:t>
            </a:r>
            <a:r>
              <a:rPr lang="en-US" sz="1500" dirty="0">
                <a:solidFill>
                  <a:srgbClr val="FFFFFF"/>
                </a:solidFill>
                <a:latin typeface="Century Gothic Paneuropean"/>
                <a:ea typeface="Century Gothic Paneuropean"/>
                <a:cs typeface="Century Gothic Paneuropean"/>
                <a:sym typeface="Century Gothic Paneuropean"/>
              </a:rPr>
              <a:t> den 5ten </a:t>
            </a:r>
            <a:r>
              <a:rPr lang="en-US" sz="1500" dirty="0" err="1">
                <a:solidFill>
                  <a:srgbClr val="FFFFFF"/>
                </a:solidFill>
                <a:latin typeface="Century Gothic Paneuropean"/>
                <a:ea typeface="Century Gothic Paneuropean"/>
                <a:cs typeface="Century Gothic Paneuropean"/>
                <a:sym typeface="Century Gothic Paneuropean"/>
              </a:rPr>
              <a:t>febr</a:t>
            </a:r>
            <a:r>
              <a:rPr lang="en-US" sz="1500" dirty="0">
                <a:solidFill>
                  <a:srgbClr val="FFFFFF"/>
                </a:solidFill>
                <a:latin typeface="Century Gothic Paneuropean"/>
                <a:ea typeface="Century Gothic Paneuropean"/>
                <a:cs typeface="Century Gothic Paneuropean"/>
                <a:sym typeface="Century Gothic Paneuropean"/>
              </a:rPr>
              <a:t>[</a:t>
            </a:r>
            <a:r>
              <a:rPr lang="en-US" sz="1500" dirty="0" err="1">
                <a:solidFill>
                  <a:srgbClr val="FFFFFF"/>
                </a:solidFill>
                <a:latin typeface="Century Gothic Paneuropean"/>
                <a:ea typeface="Century Gothic Paneuropean"/>
                <a:cs typeface="Century Gothic Paneuropean"/>
                <a:sym typeface="Century Gothic Paneuropean"/>
              </a:rPr>
              <a:t>uar</a:t>
            </a:r>
            <a:r>
              <a:rPr lang="en-US" sz="1500" dirty="0">
                <a:solidFill>
                  <a:srgbClr val="FFFFFF"/>
                </a:solidFill>
                <a:latin typeface="Century Gothic Paneuropean"/>
                <a:ea typeface="Century Gothic Paneuropean"/>
                <a:cs typeface="Century Gothic Paneuropean"/>
                <a:sym typeface="Century Gothic Paneuropean"/>
              </a:rPr>
              <a:t>] 1780 In </a:t>
            </a:r>
            <a:r>
              <a:rPr lang="en-US" sz="1500" dirty="0" err="1">
                <a:solidFill>
                  <a:srgbClr val="FFFFFF"/>
                </a:solidFill>
                <a:latin typeface="Century Gothic Paneuropean"/>
                <a:ea typeface="Century Gothic Paneuropean"/>
                <a:cs typeface="Century Gothic Paneuropean"/>
                <a:sym typeface="Century Gothic Paneuropean"/>
              </a:rPr>
              <a:t>Sachen</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hiesigen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Bürgerschafft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appellanten</a:t>
            </a:r>
            <a:r>
              <a:rPr lang="en-US" sz="1500" dirty="0">
                <a:solidFill>
                  <a:srgbClr val="FFFFFF"/>
                </a:solidFill>
                <a:latin typeface="Century Gothic Paneuropean"/>
                <a:ea typeface="Century Gothic Paneuropean"/>
                <a:cs typeface="Century Gothic Paneuropean"/>
                <a:sym typeface="Century Gothic Paneuropean"/>
              </a:rPr>
              <a:t> contra die </a:t>
            </a:r>
            <a:r>
              <a:rPr lang="en-US" sz="1500" dirty="0" err="1">
                <a:solidFill>
                  <a:srgbClr val="FFFFFF"/>
                </a:solidFill>
                <a:latin typeface="Century Gothic Paneuropean"/>
                <a:ea typeface="Century Gothic Paneuropean"/>
                <a:cs typeface="Century Gothic Paneuropean"/>
                <a:sym typeface="Century Gothic Paneuropean"/>
              </a:rPr>
              <a:t>Gemeinde</a:t>
            </a:r>
            <a:r>
              <a:rPr lang="en-US" sz="1500" dirty="0">
                <a:solidFill>
                  <a:srgbClr val="FFFFFF"/>
                </a:solidFill>
                <a:latin typeface="Century Gothic Paneuropean"/>
                <a:ea typeface="Century Gothic Paneuropean"/>
                <a:cs typeface="Century Gothic Paneuropean"/>
                <a:sym typeface="Century Gothic Paneuropean"/>
              </a:rPr>
              <a:t> Lautzkirchen und </a:t>
            </a:r>
            <a:r>
              <a:rPr lang="en-US" sz="1500" dirty="0" err="1">
                <a:solidFill>
                  <a:srgbClr val="FFFFFF"/>
                </a:solidFill>
                <a:latin typeface="Century Gothic Paneuropean"/>
                <a:ea typeface="Century Gothic Paneuropean"/>
                <a:cs typeface="Century Gothic Paneuropean"/>
                <a:sym typeface="Century Gothic Paneuropean"/>
              </a:rPr>
              <a:t>intervenientischen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fiscum</a:t>
            </a:r>
            <a:r>
              <a:rPr lang="en-US" sz="1500" dirty="0">
                <a:solidFill>
                  <a:srgbClr val="FFFFFF"/>
                </a:solidFill>
                <a:latin typeface="Century Gothic Paneuropean"/>
                <a:ea typeface="Century Gothic Paneuropean"/>
                <a:cs typeface="Century Gothic Paneuropean"/>
                <a:sym typeface="Century Gothic Paneuropean"/>
              </a:rPr>
              <a:t> des </a:t>
            </a:r>
            <a:r>
              <a:rPr lang="en-US" sz="1500" dirty="0" err="1">
                <a:solidFill>
                  <a:srgbClr val="FFFFFF"/>
                </a:solidFill>
                <a:latin typeface="Century Gothic Paneuropean"/>
                <a:ea typeface="Century Gothic Paneuropean"/>
                <a:cs typeface="Century Gothic Paneuropean"/>
                <a:sym typeface="Century Gothic Paneuropean"/>
              </a:rPr>
              <a:t>hiesigen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oberamtes</a:t>
            </a:r>
            <a:r>
              <a:rPr lang="en-US" sz="1500" dirty="0">
                <a:solidFill>
                  <a:srgbClr val="FFFFFF"/>
                </a:solidFill>
                <a:latin typeface="Century Gothic Paneuropean"/>
                <a:ea typeface="Century Gothic Paneuropean"/>
                <a:cs typeface="Century Gothic Paneuropean"/>
                <a:sym typeface="Century Gothic Paneuropean"/>
              </a:rPr>
              <a:t>, 1780</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91, </a:t>
            </a:r>
            <a:r>
              <a:rPr lang="en-US" sz="1500" dirty="0" err="1">
                <a:solidFill>
                  <a:srgbClr val="FFFFFF"/>
                </a:solidFill>
                <a:latin typeface="Century Gothic Paneuropean"/>
                <a:ea typeface="Century Gothic Paneuropean"/>
                <a:cs typeface="Century Gothic Paneuropean"/>
                <a:sym typeface="Century Gothic Paneuropean"/>
              </a:rPr>
              <a:t>Acta</a:t>
            </a:r>
            <a:r>
              <a:rPr lang="en-US" sz="1500" dirty="0">
                <a:solidFill>
                  <a:srgbClr val="FFFFFF"/>
                </a:solidFill>
                <a:latin typeface="Century Gothic Paneuropean"/>
                <a:ea typeface="Century Gothic Paneuropean"/>
                <a:cs typeface="Century Gothic Paneuropean"/>
                <a:sym typeface="Century Gothic Paneuropean"/>
              </a:rPr>
              <a:t> in </a:t>
            </a:r>
            <a:r>
              <a:rPr lang="en-US" sz="1500" dirty="0" err="1">
                <a:solidFill>
                  <a:srgbClr val="FFFFFF"/>
                </a:solidFill>
                <a:latin typeface="Century Gothic Paneuropean"/>
                <a:ea typeface="Century Gothic Paneuropean"/>
                <a:cs typeface="Century Gothic Paneuropean"/>
                <a:sym typeface="Century Gothic Paneuropean"/>
              </a:rPr>
              <a:t>Sachen</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Gemeinde</a:t>
            </a:r>
            <a:r>
              <a:rPr lang="en-US" sz="1500" dirty="0">
                <a:solidFill>
                  <a:srgbClr val="FFFFFF"/>
                </a:solidFill>
                <a:latin typeface="Century Gothic Paneuropean"/>
                <a:ea typeface="Century Gothic Paneuropean"/>
                <a:cs typeface="Century Gothic Paneuropean"/>
                <a:sym typeface="Century Gothic Paneuropean"/>
              </a:rPr>
              <a:t> Lautzkirchen, </a:t>
            </a:r>
            <a:r>
              <a:rPr lang="en-US" sz="1500" dirty="0" err="1">
                <a:solidFill>
                  <a:srgbClr val="FFFFFF"/>
                </a:solidFill>
                <a:latin typeface="Century Gothic Paneuropean"/>
                <a:ea typeface="Century Gothic Paneuropean"/>
                <a:cs typeface="Century Gothic Paneuropean"/>
                <a:sym typeface="Century Gothic Paneuropean"/>
              </a:rPr>
              <a:t>Blieskastel</a:t>
            </a:r>
            <a:r>
              <a:rPr lang="en-US" sz="1500" dirty="0">
                <a:solidFill>
                  <a:srgbClr val="FFFFFF"/>
                </a:solidFill>
                <a:latin typeface="Century Gothic Paneuropean"/>
                <a:ea typeface="Century Gothic Paneuropean"/>
                <a:cs typeface="Century Gothic Paneuropean"/>
                <a:sym typeface="Century Gothic Paneuropean"/>
              </a:rPr>
              <a:t> und des </a:t>
            </a:r>
            <a:r>
              <a:rPr lang="en-US" sz="1500" dirty="0" err="1">
                <a:solidFill>
                  <a:srgbClr val="FFFFFF"/>
                </a:solidFill>
                <a:latin typeface="Century Gothic Paneuropean"/>
                <a:ea typeface="Century Gothic Paneuropean"/>
                <a:cs typeface="Century Gothic Paneuropean"/>
                <a:sym typeface="Century Gothic Paneuropean"/>
              </a:rPr>
              <a:t>gräflichen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Fiskus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wegen</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Streitigkeiten</a:t>
            </a:r>
            <a:r>
              <a:rPr lang="en-US" sz="1500" dirty="0">
                <a:solidFill>
                  <a:srgbClr val="FFFFFF"/>
                </a:solidFill>
                <a:latin typeface="Century Gothic Paneuropean"/>
                <a:ea typeface="Century Gothic Paneuropean"/>
                <a:cs typeface="Century Gothic Paneuropean"/>
                <a:sym typeface="Century Gothic Paneuropean"/>
              </a:rPr>
              <a:t> um den </a:t>
            </a:r>
            <a:r>
              <a:rPr lang="en-US" sz="1500" dirty="0" err="1">
                <a:solidFill>
                  <a:srgbClr val="FFFFFF"/>
                </a:solidFill>
                <a:latin typeface="Century Gothic Paneuropean"/>
                <a:ea typeface="Century Gothic Paneuropean"/>
                <a:cs typeface="Century Gothic Paneuropean"/>
                <a:sym typeface="Century Gothic Paneuropean"/>
              </a:rPr>
              <a:t>Wittwald</a:t>
            </a:r>
            <a:r>
              <a:rPr lang="en-US" sz="1500" dirty="0">
                <a:solidFill>
                  <a:srgbClr val="FFFFFF"/>
                </a:solidFill>
                <a:latin typeface="Century Gothic Paneuropean"/>
                <a:ea typeface="Century Gothic Paneuropean"/>
                <a:cs typeface="Century Gothic Paneuropean"/>
                <a:sym typeface="Century Gothic Paneuropean"/>
              </a:rPr>
              <a:t> 1756-1780</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91, Species </a:t>
            </a:r>
            <a:r>
              <a:rPr lang="en-US" sz="1500" dirty="0" err="1">
                <a:solidFill>
                  <a:srgbClr val="FFFFFF"/>
                </a:solidFill>
                <a:latin typeface="Century Gothic Paneuropean"/>
                <a:ea typeface="Century Gothic Paneuropean"/>
                <a:cs typeface="Century Gothic Paneuropean"/>
                <a:sym typeface="Century Gothic Paneuropean"/>
              </a:rPr>
              <a:t>tracti</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04.10.1779</a:t>
            </a: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923089" y="2297509"/>
            <a:ext cx="15575453" cy="3199805"/>
          </a:xfrm>
          <a:prstGeom prst="rect">
            <a:avLst/>
          </a:prstGeom>
        </p:spPr>
        <p:txBody>
          <a:bodyPr lIns="0" tIns="0" rIns="0" bIns="0" rtlCol="0" anchor="t">
            <a:spAutoFit/>
          </a:bodyPr>
          <a:lstStyle/>
          <a:p>
            <a:pPr algn="l">
              <a:lnSpc>
                <a:spcPts val="2100"/>
              </a:lnSpc>
            </a:pPr>
            <a:r>
              <a:rPr lang="en-US" sz="1500">
                <a:solidFill>
                  <a:srgbClr val="FFFFFF"/>
                </a:solidFill>
                <a:latin typeface="Century Gothic Paneuropean"/>
                <a:ea typeface="Century Gothic Paneuropean"/>
                <a:cs typeface="Century Gothic Paneuropean"/>
                <a:sym typeface="Century Gothic Paneuropean"/>
              </a:rPr>
              <a:t>Bestand 60: Handapparat von der Leyen</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 Nr. 4, Verordnung Maria Annas von der Leyen vom 20.01.1787 </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Nr. 10, Verzeichnis derjenigen Bedrückungen und Beschwerden welche in unserem sonst berühmten gewesenen Land und zwar ohne Vortheil gnädigster Landesherrschafft so Überhand genommen haben daß solche Nunmehro unerträglich sind und der ruin unserer gantzes landes beschleunigen vom 18.09.1789</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Nr. 13, Verordnung Friedrich Ferdinands von der Leyen vom 28.12.1747</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Nr. 13, Verordnung Franz Carls von der Leyen vom 26.11.1764 </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Nr. 13, Verordnung Maria Annas von der Leyen vom 12.03.1788</a:t>
            </a:r>
          </a:p>
          <a:p>
            <a:pPr algn="l">
              <a:lnSpc>
                <a:spcPts val="2100"/>
              </a:lnSpc>
            </a:pPr>
            <a:endParaRPr lang="en-US" sz="150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a:solidFill>
                  <a:srgbClr val="FFFFFF"/>
                </a:solidFill>
                <a:latin typeface="Century Gothic Paneuropean"/>
                <a:ea typeface="Century Gothic Paneuropean"/>
                <a:cs typeface="Century Gothic Paneuropean"/>
                <a:sym typeface="Century Gothic Paneuropean"/>
              </a:rPr>
              <a:t>Archivbibliothek: </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SAARLAND: Gemeinden und Bürger. Gemeinden nach der Gebiets- und Verwaltungsreform, herausgegeben vom Minister des Innern, Saarbrücken, 1974, Signatur: G-Verf-18</a:t>
            </a:r>
          </a:p>
          <a:p>
            <a:pPr algn="l">
              <a:lnSpc>
                <a:spcPts val="2100"/>
              </a:lnSpc>
            </a:pPr>
            <a:endParaRPr lang="en-US" sz="1500">
              <a:solidFill>
                <a:srgbClr val="FFFFFF"/>
              </a:solidFill>
              <a:latin typeface="Century Gothic Paneuropean"/>
              <a:ea typeface="Century Gothic Paneuropean"/>
              <a:cs typeface="Century Gothic Paneuropean"/>
              <a:sym typeface="Century Gothic Paneuropean"/>
            </a:endParaRPr>
          </a:p>
        </p:txBody>
      </p:sp>
      <p:grpSp>
        <p:nvGrpSpPr>
          <p:cNvPr id="3" name="Group 3"/>
          <p:cNvGrpSpPr/>
          <p:nvPr/>
        </p:nvGrpSpPr>
        <p:grpSpPr>
          <a:xfrm>
            <a:off x="923089" y="1151977"/>
            <a:ext cx="14796476" cy="678434"/>
            <a:chOff x="0" y="0"/>
            <a:chExt cx="19728634" cy="904579"/>
          </a:xfrm>
        </p:grpSpPr>
        <p:sp>
          <p:nvSpPr>
            <p:cNvPr id="4" name="TextBox 4"/>
            <p:cNvSpPr txBox="1"/>
            <p:nvPr/>
          </p:nvSpPr>
          <p:spPr>
            <a:xfrm>
              <a:off x="0" y="-38100"/>
              <a:ext cx="19728634" cy="537666"/>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Quellen- und Literaturverzeichnis</a:t>
              </a:r>
            </a:p>
          </p:txBody>
        </p:sp>
        <p:sp>
          <p:nvSpPr>
            <p:cNvPr id="5" name="AutoShape 5"/>
            <p:cNvSpPr/>
            <p:nvPr/>
          </p:nvSpPr>
          <p:spPr>
            <a:xfrm flipV="1">
              <a:off x="0" y="879179"/>
              <a:ext cx="11704432" cy="0"/>
            </a:xfrm>
            <a:prstGeom prst="line">
              <a:avLst/>
            </a:prstGeom>
            <a:ln w="50800" cap="flat">
              <a:solidFill>
                <a:srgbClr val="C9F635"/>
              </a:solidFill>
              <a:prstDash val="solid"/>
              <a:headEnd type="none" w="sm" len="sm"/>
              <a:tailEnd type="none" w="sm" len="sm"/>
            </a:ln>
          </p:spPr>
        </p:sp>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923089" y="2305546"/>
            <a:ext cx="14796476" cy="5402957"/>
          </a:xfrm>
          <a:prstGeom prst="rect">
            <a:avLst/>
          </a:prstGeom>
        </p:spPr>
        <p:txBody>
          <a:bodyPr lIns="0" tIns="0" rIns="0" bIns="0" rtlCol="0" anchor="t">
            <a:spAutoFit/>
          </a:bodyPr>
          <a:lstStyle/>
          <a:p>
            <a:pPr algn="l">
              <a:lnSpc>
                <a:spcPts val="2799"/>
              </a:lnSpc>
            </a:pPr>
            <a:r>
              <a:rPr lang="en-US" sz="1999" dirty="0" err="1">
                <a:solidFill>
                  <a:srgbClr val="C9F635"/>
                </a:solidFill>
                <a:latin typeface="Century Gothic Paneuropean"/>
                <a:ea typeface="Century Gothic Paneuropean"/>
                <a:cs typeface="Century Gothic Paneuropean"/>
                <a:sym typeface="Century Gothic Paneuropean"/>
              </a:rPr>
              <a:t>Onlinequellen</a:t>
            </a:r>
            <a:r>
              <a:rPr lang="en-US" sz="1999" dirty="0">
                <a:solidFill>
                  <a:srgbClr val="C9F635"/>
                </a:solidFill>
                <a:latin typeface="Century Gothic Paneuropean"/>
                <a:ea typeface="Century Gothic Paneuropean"/>
                <a:cs typeface="Century Gothic Paneuropean"/>
                <a:sym typeface="Century Gothic Paneuropean"/>
              </a:rPr>
              <a:t> [</a:t>
            </a:r>
            <a:r>
              <a:rPr lang="en-US" sz="1999" dirty="0" err="1">
                <a:solidFill>
                  <a:srgbClr val="C9F635"/>
                </a:solidFill>
                <a:latin typeface="Century Gothic Paneuropean"/>
                <a:ea typeface="Century Gothic Paneuropean"/>
                <a:cs typeface="Century Gothic Paneuropean"/>
                <a:sym typeface="Century Gothic Paneuropean"/>
              </a:rPr>
              <a:t>abgerufen</a:t>
            </a:r>
            <a:r>
              <a:rPr lang="en-US" sz="1999" dirty="0">
                <a:solidFill>
                  <a:srgbClr val="C9F635"/>
                </a:solidFill>
                <a:latin typeface="Century Gothic Paneuropean"/>
                <a:ea typeface="Century Gothic Paneuropean"/>
                <a:cs typeface="Century Gothic Paneuropean"/>
                <a:sym typeface="Century Gothic Paneuropean"/>
              </a:rPr>
              <a:t> 12.01.2026]</a:t>
            </a:r>
          </a:p>
          <a:p>
            <a:pPr algn="l">
              <a:lnSpc>
                <a:spcPts val="2100"/>
              </a:lnSpc>
            </a:pPr>
            <a:endParaRPr lang="en-US" sz="1999" dirty="0">
              <a:solidFill>
                <a:srgbClr val="C9F635"/>
              </a:solidFill>
              <a:latin typeface="Century Gothic Paneuropean"/>
              <a:ea typeface="Century Gothic Paneuropean"/>
              <a:cs typeface="Century Gothic Paneuropean"/>
              <a:sym typeface="Century Gothic Paneuropean"/>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Digitales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deutschen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Sprache</a:t>
            </a:r>
            <a:endParaRPr lang="en-US" sz="1500" dirty="0">
              <a:solidFill>
                <a:srgbClr val="FFFFFF"/>
              </a:solidFill>
              <a:latin typeface="Century Gothic Paneuropean"/>
              <a:ea typeface="Century Gothic Paneuropean"/>
              <a:cs typeface="Century Gothic Paneuropean"/>
              <a:sym typeface="Century Gothic Paneuropean"/>
            </a:endParaRPr>
          </a:p>
          <a:p>
            <a:pPr marL="323850" lvl="1" indent="-161925" algn="l">
              <a:lnSpc>
                <a:spcPts val="2100"/>
              </a:lnSpc>
              <a:buFont typeface="Arial"/>
              <a:buChar char="•"/>
            </a:pPr>
            <a:r>
              <a:rPr lang="en-US" sz="1500" dirty="0">
                <a:solidFill>
                  <a:srgbClr val="FFFFFF"/>
                </a:solidFill>
                <a:latin typeface="Century Gothic Paneuropean"/>
                <a:ea typeface="Century Gothic Paneuropean"/>
                <a:cs typeface="Century Gothic Paneuropean"/>
                <a:sym typeface="Century Gothic Paneuropean"/>
              </a:rPr>
              <a:t>„Regal“, </a:t>
            </a:r>
            <a:r>
              <a:rPr lang="en-US" sz="1500" dirty="0" err="1">
                <a:solidFill>
                  <a:srgbClr val="FFFFFF"/>
                </a:solidFill>
                <a:latin typeface="Century Gothic Paneuropean"/>
                <a:ea typeface="Century Gothic Paneuropean"/>
                <a:cs typeface="Century Gothic Paneuropean"/>
                <a:sym typeface="Century Gothic Paneuropean"/>
              </a:rPr>
              <a:t>bereitgestellt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durch</a:t>
            </a:r>
            <a:r>
              <a:rPr lang="en-US" sz="1500" dirty="0">
                <a:solidFill>
                  <a:srgbClr val="FFFFFF"/>
                </a:solidFill>
                <a:latin typeface="Century Gothic Paneuropean"/>
                <a:ea typeface="Century Gothic Paneuropean"/>
                <a:cs typeface="Century Gothic Paneuropean"/>
                <a:sym typeface="Century Gothic Paneuropean"/>
              </a:rPr>
              <a:t> das </a:t>
            </a:r>
            <a:r>
              <a:rPr lang="en-US" sz="1500" dirty="0" err="1">
                <a:solidFill>
                  <a:srgbClr val="FFFFFF"/>
                </a:solidFill>
                <a:latin typeface="Century Gothic Paneuropean"/>
                <a:ea typeface="Century Gothic Paneuropean"/>
                <a:cs typeface="Century Gothic Paneuropean"/>
                <a:sym typeface="Century Gothic Paneuropean"/>
              </a:rPr>
              <a:t>Digitale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deutschen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Sprache</a:t>
            </a:r>
            <a:r>
              <a:rPr lang="en-US" sz="1500" dirty="0">
                <a:solidFill>
                  <a:srgbClr val="FFFFFF"/>
                </a:solidFill>
                <a:latin typeface="Century Gothic Paneuropean"/>
                <a:ea typeface="Century Gothic Paneuropean"/>
                <a:cs typeface="Century Gothic Paneuropean"/>
                <a:sym typeface="Century Gothic Paneuropean"/>
              </a:rPr>
              <a:t>, &lt;https://www.dwds.de/wb/Regal#2&gt;</a:t>
            </a:r>
          </a:p>
          <a:p>
            <a:pPr marL="323850" lvl="1" indent="-161925" algn="l">
              <a:lnSpc>
                <a:spcPts val="2100"/>
              </a:lnSpc>
              <a:buFont typeface="Arial"/>
              <a:buChar char="•"/>
            </a:pPr>
            <a:r>
              <a:rPr lang="en-US" sz="1500" dirty="0">
                <a:solidFill>
                  <a:srgbClr val="FFFFFF"/>
                </a:solidFill>
                <a:latin typeface="Century Gothic Paneuropean"/>
                <a:ea typeface="Century Gothic Paneuropean"/>
                <a:cs typeface="Century Gothic Paneuropean"/>
                <a:sym typeface="Century Gothic Paneuropean"/>
              </a:rPr>
              <a:t>„</a:t>
            </a:r>
            <a:r>
              <a:rPr lang="en-US" sz="1500" dirty="0" err="1">
                <a:solidFill>
                  <a:srgbClr val="FFFFFF"/>
                </a:solidFill>
                <a:latin typeface="Century Gothic Paneuropean"/>
                <a:ea typeface="Century Gothic Paneuropean"/>
                <a:cs typeface="Century Gothic Paneuropean"/>
                <a:sym typeface="Century Gothic Paneuropean"/>
              </a:rPr>
              <a:t>Kohlholz</a:t>
            </a:r>
            <a:r>
              <a:rPr lang="en-US" sz="1500" dirty="0">
                <a:solidFill>
                  <a:srgbClr val="FFFFFF"/>
                </a:solidFill>
                <a:latin typeface="Century Gothic Paneuropean"/>
                <a:ea typeface="Century Gothic Paneuropean"/>
                <a:cs typeface="Century Gothic Paneuropean"/>
                <a:sym typeface="Century Gothic Paneuropean"/>
              </a:rPr>
              <a:t>“, in: </a:t>
            </a:r>
            <a:r>
              <a:rPr lang="en-US" sz="1500" dirty="0" err="1">
                <a:solidFill>
                  <a:srgbClr val="FFFFFF"/>
                </a:solidFill>
                <a:latin typeface="Century Gothic Paneuropean"/>
                <a:ea typeface="Century Gothic Paneuropean"/>
                <a:cs typeface="Century Gothic Paneuropean"/>
                <a:sym typeface="Century Gothic Paneuropean"/>
              </a:rPr>
              <a:t>Deutsches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von Jacob Grimm und Wilhelm Grimm, </a:t>
            </a:r>
            <a:r>
              <a:rPr lang="en-US" sz="1500" dirty="0" err="1">
                <a:solidFill>
                  <a:srgbClr val="FFFFFF"/>
                </a:solidFill>
                <a:latin typeface="Century Gothic Paneuropean"/>
                <a:ea typeface="Century Gothic Paneuropean"/>
                <a:cs typeface="Century Gothic Paneuropean"/>
                <a:sym typeface="Century Gothic Paneuropean"/>
              </a:rPr>
              <a:t>Erstbearbeitung</a:t>
            </a:r>
            <a:r>
              <a:rPr lang="en-US" sz="1500" dirty="0">
                <a:solidFill>
                  <a:srgbClr val="FFFFFF"/>
                </a:solidFill>
                <a:latin typeface="Century Gothic Paneuropean"/>
                <a:ea typeface="Century Gothic Paneuropean"/>
                <a:cs typeface="Century Gothic Paneuropean"/>
                <a:sym typeface="Century Gothic Paneuropean"/>
              </a:rPr>
              <a:t> (1854–1960), </a:t>
            </a:r>
            <a:r>
              <a:rPr lang="en-US" sz="1500" dirty="0" err="1">
                <a:solidFill>
                  <a:srgbClr val="FFFFFF"/>
                </a:solidFill>
                <a:latin typeface="Century Gothic Paneuropean"/>
                <a:ea typeface="Century Gothic Paneuropean"/>
                <a:cs typeface="Century Gothic Paneuropean"/>
                <a:sym typeface="Century Gothic Paneuropean"/>
              </a:rPr>
              <a:t>digitalisierte</a:t>
            </a:r>
            <a:r>
              <a:rPr lang="en-US" sz="1500" dirty="0">
                <a:solidFill>
                  <a:srgbClr val="FFFFFF"/>
                </a:solidFill>
                <a:latin typeface="Century Gothic Paneuropean"/>
                <a:ea typeface="Century Gothic Paneuropean"/>
                <a:cs typeface="Century Gothic Paneuropean"/>
                <a:sym typeface="Century Gothic Paneuropean"/>
              </a:rPr>
              <a:t> Version im </a:t>
            </a:r>
            <a:r>
              <a:rPr lang="en-US" sz="1500" dirty="0" err="1">
                <a:solidFill>
                  <a:srgbClr val="FFFFFF"/>
                </a:solidFill>
                <a:latin typeface="Century Gothic Paneuropean"/>
                <a:ea typeface="Century Gothic Paneuropean"/>
                <a:cs typeface="Century Gothic Paneuropean"/>
                <a:sym typeface="Century Gothic Paneuropean"/>
              </a:rPr>
              <a:t>Digitalen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deutschen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Sprache</a:t>
            </a:r>
            <a:r>
              <a:rPr lang="en-US" sz="1500" dirty="0">
                <a:solidFill>
                  <a:srgbClr val="FFFFFF"/>
                </a:solidFill>
                <a:latin typeface="Century Gothic Paneuropean"/>
                <a:ea typeface="Century Gothic Paneuropean"/>
                <a:cs typeface="Century Gothic Paneuropean"/>
                <a:sym typeface="Century Gothic Paneuropean"/>
              </a:rPr>
              <a:t>, &lt;https://www.dwds.de/wb/dwb/Kohlholz&gt;</a:t>
            </a:r>
          </a:p>
          <a:p>
            <a:pPr marL="323850" lvl="1" indent="-161925" algn="l">
              <a:lnSpc>
                <a:spcPts val="2100"/>
              </a:lnSpc>
              <a:buFont typeface="Arial"/>
              <a:buChar char="•"/>
            </a:pPr>
            <a:r>
              <a:rPr lang="en-US" sz="1500" dirty="0">
                <a:solidFill>
                  <a:srgbClr val="FFFFFF"/>
                </a:solidFill>
                <a:latin typeface="Century Gothic Paneuropean"/>
                <a:ea typeface="Century Gothic Paneuropean"/>
                <a:cs typeface="Century Gothic Paneuropean"/>
                <a:sym typeface="Century Gothic Paneuropean"/>
              </a:rPr>
              <a:t>„</a:t>
            </a:r>
            <a:r>
              <a:rPr lang="en-US" sz="1500" dirty="0" err="1">
                <a:solidFill>
                  <a:srgbClr val="FFFFFF"/>
                </a:solidFill>
                <a:latin typeface="Century Gothic Paneuropean"/>
                <a:ea typeface="Century Gothic Paneuropean"/>
                <a:cs typeface="Century Gothic Paneuropean"/>
                <a:sym typeface="Century Gothic Paneuropean"/>
              </a:rPr>
              <a:t>Stockgeld</a:t>
            </a:r>
            <a:r>
              <a:rPr lang="en-US" sz="1500" dirty="0">
                <a:solidFill>
                  <a:srgbClr val="FFFFFF"/>
                </a:solidFill>
                <a:latin typeface="Century Gothic Paneuropean"/>
                <a:ea typeface="Century Gothic Paneuropean"/>
                <a:cs typeface="Century Gothic Paneuropean"/>
                <a:sym typeface="Century Gothic Paneuropean"/>
              </a:rPr>
              <a:t>“, in: </a:t>
            </a:r>
            <a:r>
              <a:rPr lang="en-US" sz="1500" dirty="0" err="1">
                <a:solidFill>
                  <a:srgbClr val="FFFFFF"/>
                </a:solidFill>
                <a:latin typeface="Century Gothic Paneuropean"/>
                <a:ea typeface="Century Gothic Paneuropean"/>
                <a:cs typeface="Century Gothic Paneuropean"/>
                <a:sym typeface="Century Gothic Paneuropean"/>
              </a:rPr>
              <a:t>Deutsches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von Jacob Grimm und Wilhelm Grimm, </a:t>
            </a:r>
            <a:r>
              <a:rPr lang="en-US" sz="1500" dirty="0" err="1">
                <a:solidFill>
                  <a:srgbClr val="FFFFFF"/>
                </a:solidFill>
                <a:latin typeface="Century Gothic Paneuropean"/>
                <a:ea typeface="Century Gothic Paneuropean"/>
                <a:cs typeface="Century Gothic Paneuropean"/>
                <a:sym typeface="Century Gothic Paneuropean"/>
              </a:rPr>
              <a:t>Erstbearbeitung</a:t>
            </a:r>
            <a:r>
              <a:rPr lang="en-US" sz="1500" dirty="0">
                <a:solidFill>
                  <a:srgbClr val="FFFFFF"/>
                </a:solidFill>
                <a:latin typeface="Century Gothic Paneuropean"/>
                <a:ea typeface="Century Gothic Paneuropean"/>
                <a:cs typeface="Century Gothic Paneuropean"/>
                <a:sym typeface="Century Gothic Paneuropean"/>
              </a:rPr>
              <a:t> (1854–1960), </a:t>
            </a:r>
            <a:r>
              <a:rPr lang="en-US" sz="1500" dirty="0" err="1">
                <a:solidFill>
                  <a:srgbClr val="FFFFFF"/>
                </a:solidFill>
                <a:latin typeface="Century Gothic Paneuropean"/>
                <a:ea typeface="Century Gothic Paneuropean"/>
                <a:cs typeface="Century Gothic Paneuropean"/>
                <a:sym typeface="Century Gothic Paneuropean"/>
              </a:rPr>
              <a:t>digitalisierte</a:t>
            </a:r>
            <a:r>
              <a:rPr lang="en-US" sz="1500" dirty="0">
                <a:solidFill>
                  <a:srgbClr val="FFFFFF"/>
                </a:solidFill>
                <a:latin typeface="Century Gothic Paneuropean"/>
                <a:ea typeface="Century Gothic Paneuropean"/>
                <a:cs typeface="Century Gothic Paneuropean"/>
                <a:sym typeface="Century Gothic Paneuropean"/>
              </a:rPr>
              <a:t> Version im </a:t>
            </a:r>
            <a:r>
              <a:rPr lang="en-US" sz="1500" dirty="0" err="1">
                <a:solidFill>
                  <a:srgbClr val="FFFFFF"/>
                </a:solidFill>
                <a:latin typeface="Century Gothic Paneuropean"/>
                <a:ea typeface="Century Gothic Paneuropean"/>
                <a:cs typeface="Century Gothic Paneuropean"/>
                <a:sym typeface="Century Gothic Paneuropean"/>
              </a:rPr>
              <a:t>Digitalen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deutschen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Sprache</a:t>
            </a:r>
            <a:r>
              <a:rPr lang="en-US" sz="1500" dirty="0">
                <a:solidFill>
                  <a:srgbClr val="FFFFFF"/>
                </a:solidFill>
                <a:latin typeface="Century Gothic Paneuropean"/>
                <a:ea typeface="Century Gothic Paneuropean"/>
                <a:cs typeface="Century Gothic Paneuropean"/>
                <a:sym typeface="Century Gothic Paneuropean"/>
              </a:rPr>
              <a:t>, &lt;https://www.dwds.de/wb/dwb/stockgeld&gt;</a:t>
            </a:r>
          </a:p>
          <a:p>
            <a:pPr marL="323850" lvl="1" indent="-161925" algn="l">
              <a:lnSpc>
                <a:spcPts val="2100"/>
              </a:lnSpc>
              <a:buFont typeface="Arial"/>
              <a:buChar char="•"/>
            </a:pPr>
            <a:r>
              <a:rPr lang="en-US" sz="1500" dirty="0">
                <a:solidFill>
                  <a:srgbClr val="FFFFFF"/>
                </a:solidFill>
                <a:latin typeface="Century Gothic Paneuropean"/>
                <a:ea typeface="Century Gothic Paneuropean"/>
                <a:cs typeface="Century Gothic Paneuropean"/>
                <a:sym typeface="Century Gothic Paneuropean"/>
              </a:rPr>
              <a:t>„</a:t>
            </a:r>
            <a:r>
              <a:rPr lang="en-US" sz="1500" dirty="0" err="1">
                <a:solidFill>
                  <a:srgbClr val="FFFFFF"/>
                </a:solidFill>
                <a:latin typeface="Century Gothic Paneuropean"/>
                <a:ea typeface="Century Gothic Paneuropean"/>
                <a:cs typeface="Century Gothic Paneuropean"/>
                <a:sym typeface="Century Gothic Paneuropean"/>
              </a:rPr>
              <a:t>Waldgerechtigkeit</a:t>
            </a:r>
            <a:r>
              <a:rPr lang="en-US" sz="1500" dirty="0">
                <a:solidFill>
                  <a:srgbClr val="FFFFFF"/>
                </a:solidFill>
                <a:latin typeface="Century Gothic Paneuropean"/>
                <a:ea typeface="Century Gothic Paneuropean"/>
                <a:cs typeface="Century Gothic Paneuropean"/>
                <a:sym typeface="Century Gothic Paneuropean"/>
              </a:rPr>
              <a:t>“, in: </a:t>
            </a:r>
            <a:r>
              <a:rPr lang="en-US" sz="1500" dirty="0" err="1">
                <a:solidFill>
                  <a:srgbClr val="FFFFFF"/>
                </a:solidFill>
                <a:latin typeface="Century Gothic Paneuropean"/>
                <a:ea typeface="Century Gothic Paneuropean"/>
                <a:cs typeface="Century Gothic Paneuropean"/>
                <a:sym typeface="Century Gothic Paneuropean"/>
              </a:rPr>
              <a:t>Deutsches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von Jacob Grimm und Wilhelm Grimm, </a:t>
            </a:r>
            <a:r>
              <a:rPr lang="en-US" sz="1500" dirty="0" err="1">
                <a:solidFill>
                  <a:srgbClr val="FFFFFF"/>
                </a:solidFill>
                <a:latin typeface="Century Gothic Paneuropean"/>
                <a:ea typeface="Century Gothic Paneuropean"/>
                <a:cs typeface="Century Gothic Paneuropean"/>
                <a:sym typeface="Century Gothic Paneuropean"/>
              </a:rPr>
              <a:t>Erstbearbeitung</a:t>
            </a:r>
            <a:r>
              <a:rPr lang="en-US" sz="1500" dirty="0">
                <a:solidFill>
                  <a:srgbClr val="FFFFFF"/>
                </a:solidFill>
                <a:latin typeface="Century Gothic Paneuropean"/>
                <a:ea typeface="Century Gothic Paneuropean"/>
                <a:cs typeface="Century Gothic Paneuropean"/>
                <a:sym typeface="Century Gothic Paneuropean"/>
              </a:rPr>
              <a:t> (1854–1960), </a:t>
            </a:r>
            <a:r>
              <a:rPr lang="en-US" sz="1500" dirty="0" err="1">
                <a:solidFill>
                  <a:srgbClr val="FFFFFF"/>
                </a:solidFill>
                <a:latin typeface="Century Gothic Paneuropean"/>
                <a:ea typeface="Century Gothic Paneuropean"/>
                <a:cs typeface="Century Gothic Paneuropean"/>
                <a:sym typeface="Century Gothic Paneuropean"/>
              </a:rPr>
              <a:t>digitalisierte</a:t>
            </a:r>
            <a:r>
              <a:rPr lang="en-US" sz="1500" dirty="0">
                <a:solidFill>
                  <a:srgbClr val="FFFFFF"/>
                </a:solidFill>
                <a:latin typeface="Century Gothic Paneuropean"/>
                <a:ea typeface="Century Gothic Paneuropean"/>
                <a:cs typeface="Century Gothic Paneuropean"/>
                <a:sym typeface="Century Gothic Paneuropean"/>
              </a:rPr>
              <a:t> Version im </a:t>
            </a:r>
            <a:r>
              <a:rPr lang="en-US" sz="1500" dirty="0" err="1">
                <a:solidFill>
                  <a:srgbClr val="FFFFFF"/>
                </a:solidFill>
                <a:latin typeface="Century Gothic Paneuropean"/>
                <a:ea typeface="Century Gothic Paneuropean"/>
                <a:cs typeface="Century Gothic Paneuropean"/>
                <a:sym typeface="Century Gothic Paneuropean"/>
              </a:rPr>
              <a:t>Digitalen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Wörterbuch</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deutschen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Sprache</a:t>
            </a:r>
            <a:r>
              <a:rPr lang="en-US" sz="1500" dirty="0">
                <a:solidFill>
                  <a:srgbClr val="FFFFFF"/>
                </a:solidFill>
                <a:latin typeface="Century Gothic Paneuropean"/>
                <a:ea typeface="Century Gothic Paneuropean"/>
                <a:cs typeface="Century Gothic Paneuropean"/>
                <a:sym typeface="Century Gothic Paneuropean"/>
              </a:rPr>
              <a:t>, </a:t>
            </a:r>
            <a:r>
              <a:rPr lang="en-US" sz="1500" u="sng" dirty="0">
                <a:solidFill>
                  <a:srgbClr val="FFFFFF"/>
                </a:solidFill>
                <a:latin typeface="Century Gothic Paneuropean"/>
                <a:ea typeface="Century Gothic Paneuropean"/>
                <a:cs typeface="Century Gothic Paneuropean"/>
                <a:sym typeface="Century Gothic Paneuropean"/>
                <a:hlinkClick r:id="rId2" tooltip="https://www.dwds.de/wb/dwb/waldgerechtigkeit"/>
              </a:rPr>
              <a:t>https://www.dwds.de/wb/dwb/waldgerechtigkeit</a:t>
            </a:r>
          </a:p>
          <a:p>
            <a:pPr algn="l">
              <a:lnSpc>
                <a:spcPts val="2100"/>
              </a:lnSpc>
            </a:pPr>
            <a:endParaRPr lang="en-US" sz="1500" u="sng" dirty="0">
              <a:solidFill>
                <a:srgbClr val="FFFFFF"/>
              </a:solidFill>
              <a:latin typeface="Century Gothic Paneuropean"/>
              <a:ea typeface="Century Gothic Paneuropean"/>
              <a:cs typeface="Century Gothic Paneuropean"/>
              <a:sym typeface="Century Gothic Paneuropean"/>
              <a:hlinkClick r:id="rId2" tooltip="https://www.dwds.de/wb/dwb/waldgerechtigkeit"/>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Bayerische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Staatsbibliothek</a:t>
            </a:r>
            <a:r>
              <a:rPr lang="en-US" sz="1500" dirty="0">
                <a:solidFill>
                  <a:srgbClr val="FFFFFF"/>
                </a:solidFill>
                <a:latin typeface="Century Gothic Paneuropean"/>
                <a:ea typeface="Century Gothic Paneuropean"/>
                <a:cs typeface="Century Gothic Paneuropean"/>
                <a:sym typeface="Century Gothic Paneuropean"/>
              </a:rPr>
              <a:t>/</a:t>
            </a:r>
            <a:r>
              <a:rPr lang="en-US" sz="1500" dirty="0" err="1">
                <a:solidFill>
                  <a:srgbClr val="FFFFFF"/>
                </a:solidFill>
                <a:latin typeface="Century Gothic Paneuropean"/>
                <a:ea typeface="Century Gothic Paneuropean"/>
                <a:cs typeface="Century Gothic Paneuropean"/>
                <a:sym typeface="Century Gothic Paneuropean"/>
              </a:rPr>
              <a:t>Bavarikon</a:t>
            </a: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Gesetz</a:t>
            </a:r>
            <a:r>
              <a:rPr lang="en-US" sz="1500" dirty="0">
                <a:solidFill>
                  <a:srgbClr val="FFFFFF"/>
                </a:solidFill>
                <a:latin typeface="Century Gothic Paneuropean"/>
                <a:ea typeface="Century Gothic Paneuropean"/>
                <a:cs typeface="Century Gothic Paneuropean"/>
                <a:sym typeface="Century Gothic Paneuropean"/>
              </a:rPr>
              <a:t>-Blatt für das </a:t>
            </a:r>
            <a:r>
              <a:rPr lang="en-US" sz="1500" dirty="0" err="1">
                <a:solidFill>
                  <a:srgbClr val="FFFFFF"/>
                </a:solidFill>
                <a:latin typeface="Century Gothic Paneuropean"/>
                <a:ea typeface="Century Gothic Paneuropean"/>
                <a:cs typeface="Century Gothic Paneuropean"/>
                <a:sym typeface="Century Gothic Paneuropean"/>
              </a:rPr>
              <a:t>Königreich</a:t>
            </a:r>
            <a:r>
              <a:rPr lang="en-US" sz="1500" dirty="0">
                <a:solidFill>
                  <a:srgbClr val="FFFFFF"/>
                </a:solidFill>
                <a:latin typeface="Century Gothic Paneuropean"/>
                <a:ea typeface="Century Gothic Paneuropean"/>
                <a:cs typeface="Century Gothic Paneuropean"/>
                <a:sym typeface="Century Gothic Paneuropean"/>
              </a:rPr>
              <a:t> Bayern, </a:t>
            </a:r>
            <a:r>
              <a:rPr lang="en-US" sz="1500" dirty="0" err="1">
                <a:solidFill>
                  <a:srgbClr val="FFFFFF"/>
                </a:solidFill>
                <a:latin typeface="Century Gothic Paneuropean"/>
                <a:ea typeface="Century Gothic Paneuropean"/>
                <a:cs typeface="Century Gothic Paneuropean"/>
                <a:sym typeface="Century Gothic Paneuropean"/>
              </a:rPr>
              <a:t>Nr</a:t>
            </a:r>
            <a:r>
              <a:rPr lang="en-US" sz="1500" dirty="0">
                <a:solidFill>
                  <a:srgbClr val="FFFFFF"/>
                </a:solidFill>
                <a:latin typeface="Century Gothic Paneuropean"/>
                <a:ea typeface="Century Gothic Paneuropean"/>
                <a:cs typeface="Century Gothic Paneuropean"/>
                <a:sym typeface="Century Gothic Paneuropean"/>
              </a:rPr>
              <a:t>. 15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15.06.1848; Original in der </a:t>
            </a:r>
            <a:r>
              <a:rPr lang="en-US" sz="1500" dirty="0" err="1">
                <a:solidFill>
                  <a:srgbClr val="FFFFFF"/>
                </a:solidFill>
                <a:latin typeface="Century Gothic Paneuropean"/>
                <a:ea typeface="Century Gothic Paneuropean"/>
                <a:cs typeface="Century Gothic Paneuropean"/>
                <a:sym typeface="Century Gothic Paneuropean"/>
              </a:rPr>
              <a:t>Bayerischen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Staatsbibliothek</a:t>
            </a:r>
            <a:r>
              <a:rPr lang="en-US" sz="1500" dirty="0">
                <a:solidFill>
                  <a:srgbClr val="FFFFFF"/>
                </a:solidFill>
                <a:latin typeface="Century Gothic Paneuropean"/>
                <a:ea typeface="Century Gothic Paneuropean"/>
                <a:cs typeface="Century Gothic Paneuropean"/>
                <a:sym typeface="Century Gothic Paneuropean"/>
              </a:rPr>
              <a:t>, online </a:t>
            </a:r>
            <a:r>
              <a:rPr lang="en-US" sz="1500" dirty="0" err="1">
                <a:solidFill>
                  <a:srgbClr val="FFFFFF"/>
                </a:solidFill>
                <a:latin typeface="Century Gothic Paneuropean"/>
                <a:ea typeface="Century Gothic Paneuropean"/>
                <a:cs typeface="Century Gothic Paneuropean"/>
                <a:sym typeface="Century Gothic Paneuropean"/>
              </a:rPr>
              <a:t>einsehbar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unter</a:t>
            </a:r>
            <a:r>
              <a:rPr lang="en-US" sz="1500" dirty="0">
                <a:solidFill>
                  <a:srgbClr val="FFFFFF"/>
                </a:solidFill>
                <a:latin typeface="Century Gothic Paneuropean"/>
                <a:ea typeface="Century Gothic Paneuropean"/>
                <a:cs typeface="Century Gothic Paneuropean"/>
                <a:sym typeface="Century Gothic Paneuropean"/>
              </a:rPr>
              <a:t>: </a:t>
            </a:r>
            <a:r>
              <a:rPr lang="en-US" sz="1500" u="sng" dirty="0">
                <a:solidFill>
                  <a:srgbClr val="FFFFFF"/>
                </a:solidFill>
                <a:latin typeface="Century Gothic Paneuropean"/>
                <a:ea typeface="Century Gothic Paneuropean"/>
                <a:cs typeface="Century Gothic Paneuropean"/>
                <a:sym typeface="Century Gothic Paneuropean"/>
                <a:hlinkClick r:id="rId3" tooltip="https://www.digitale-sammlungen.de/de/view/bsb10710214?page=73"/>
              </a:rPr>
              <a:t>https://www.digitale-sammlungen.de/de/view/bsb10710214?page=73</a:t>
            </a:r>
          </a:p>
          <a:p>
            <a:pPr marL="323850" lvl="1" indent="-161925" algn="l">
              <a:lnSpc>
                <a:spcPts val="2100"/>
              </a:lnSpc>
              <a:buFont typeface="Arial"/>
              <a:buChar char="•"/>
            </a:pPr>
            <a:r>
              <a:rPr lang="en-US" sz="1500" dirty="0" err="1">
                <a:solidFill>
                  <a:srgbClr val="FFFFFF"/>
                </a:solidFill>
                <a:latin typeface="Century Gothic Paneuropean"/>
                <a:ea typeface="Century Gothic Paneuropean"/>
                <a:cs typeface="Century Gothic Paneuropean"/>
                <a:sym typeface="Century Gothic Paneuropean"/>
              </a:rPr>
              <a:t>Forstgesetz</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28. </a:t>
            </a:r>
            <a:r>
              <a:rPr lang="en-US" sz="1500" dirty="0" err="1">
                <a:solidFill>
                  <a:srgbClr val="FFFFFF"/>
                </a:solidFill>
                <a:latin typeface="Century Gothic Paneuropean"/>
                <a:ea typeface="Century Gothic Paneuropean"/>
                <a:cs typeface="Century Gothic Paneuropean"/>
                <a:sym typeface="Century Gothic Paneuropean"/>
              </a:rPr>
              <a:t>März</a:t>
            </a:r>
            <a:r>
              <a:rPr lang="en-US" sz="1500" dirty="0">
                <a:solidFill>
                  <a:srgbClr val="FFFFFF"/>
                </a:solidFill>
                <a:latin typeface="Century Gothic Paneuropean"/>
                <a:ea typeface="Century Gothic Paneuropean"/>
                <a:cs typeface="Century Gothic Paneuropean"/>
                <a:sym typeface="Century Gothic Paneuropean"/>
              </a:rPr>
              <a:t> 1852, Original in der </a:t>
            </a:r>
            <a:r>
              <a:rPr lang="en-US" sz="1500" dirty="0" err="1">
                <a:solidFill>
                  <a:srgbClr val="FFFFFF"/>
                </a:solidFill>
                <a:latin typeface="Century Gothic Paneuropean"/>
                <a:ea typeface="Century Gothic Paneuropean"/>
                <a:cs typeface="Century Gothic Paneuropean"/>
                <a:sym typeface="Century Gothic Paneuropean"/>
              </a:rPr>
              <a:t>Bayerischen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Staatsbibliothek</a:t>
            </a:r>
            <a:r>
              <a:rPr lang="en-US" sz="1500" dirty="0">
                <a:solidFill>
                  <a:srgbClr val="FFFFFF"/>
                </a:solidFill>
                <a:latin typeface="Century Gothic Paneuropean"/>
                <a:ea typeface="Century Gothic Paneuropean"/>
                <a:cs typeface="Century Gothic Paneuropean"/>
                <a:sym typeface="Century Gothic Paneuropean"/>
              </a:rPr>
              <a:t>, online </a:t>
            </a:r>
            <a:r>
              <a:rPr lang="en-US" sz="1500" dirty="0" err="1">
                <a:solidFill>
                  <a:srgbClr val="FFFFFF"/>
                </a:solidFill>
                <a:latin typeface="Century Gothic Paneuropean"/>
                <a:ea typeface="Century Gothic Paneuropean"/>
                <a:cs typeface="Century Gothic Paneuropean"/>
                <a:sym typeface="Century Gothic Paneuropean"/>
              </a:rPr>
              <a:t>einsehbar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unter</a:t>
            </a:r>
            <a:r>
              <a:rPr lang="en-US" sz="1500" dirty="0">
                <a:solidFill>
                  <a:srgbClr val="FFFFFF"/>
                </a:solidFill>
                <a:latin typeface="Century Gothic Paneuropean"/>
                <a:ea typeface="Century Gothic Paneuropean"/>
                <a:cs typeface="Century Gothic Paneuropean"/>
                <a:sym typeface="Century Gothic Paneuropean"/>
              </a:rPr>
              <a:t>: </a:t>
            </a:r>
            <a:r>
              <a:rPr lang="en-US" sz="1500" u="sng" dirty="0">
                <a:solidFill>
                  <a:srgbClr val="FFFFFF"/>
                </a:solidFill>
                <a:latin typeface="Century Gothic Paneuropean"/>
                <a:ea typeface="Century Gothic Paneuropean"/>
                <a:cs typeface="Century Gothic Paneuropean"/>
                <a:sym typeface="Century Gothic Paneuropean"/>
                <a:hlinkClick r:id="rId4" tooltip="https://www.bavarikon.de/object/bav:BSB-MDZ-00000BSB10373304?lang=de"/>
              </a:rPr>
              <a:t>https://www.bavarikon.de/object/bav:BSB-MDZ-00000BSB10373304?lang=de</a:t>
            </a:r>
          </a:p>
          <a:p>
            <a:pPr marL="323850" lvl="1" indent="-161925" algn="l">
              <a:lnSpc>
                <a:spcPts val="2100"/>
              </a:lnSpc>
              <a:buFont typeface="Arial"/>
              <a:buChar char="•"/>
            </a:pP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Jagdgesetz</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sammt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Vollzugs-Instruktionen</a:t>
            </a:r>
            <a:r>
              <a:rPr lang="en-US" sz="1500" dirty="0">
                <a:solidFill>
                  <a:srgbClr val="FFFFFF"/>
                </a:solidFill>
                <a:latin typeface="Century Gothic Paneuropean"/>
                <a:ea typeface="Century Gothic Paneuropean"/>
                <a:cs typeface="Century Gothic Paneuropean"/>
                <a:sym typeface="Century Gothic Paneuropean"/>
              </a:rPr>
              <a:t> für das </a:t>
            </a:r>
            <a:r>
              <a:rPr lang="en-US" sz="1500" dirty="0" err="1">
                <a:solidFill>
                  <a:srgbClr val="FFFFFF"/>
                </a:solidFill>
                <a:latin typeface="Century Gothic Paneuropean"/>
                <a:ea typeface="Century Gothic Paneuropean"/>
                <a:cs typeface="Century Gothic Paneuropean"/>
                <a:sym typeface="Century Gothic Paneuropean"/>
              </a:rPr>
              <a:t>könig</a:t>
            </a:r>
            <a:r>
              <a:rPr lang="en-US" sz="1500" dirty="0">
                <a:solidFill>
                  <a:srgbClr val="FFFFFF"/>
                </a:solidFill>
                <a:latin typeface="Century Gothic Paneuropean"/>
                <a:ea typeface="Century Gothic Paneuropean"/>
                <a:cs typeface="Century Gothic Paneuropean"/>
                <a:sym typeface="Century Gothic Paneuropean"/>
              </a:rPr>
              <a:t>. Bayern, </a:t>
            </a:r>
            <a:r>
              <a:rPr lang="en-US" sz="1500" dirty="0" err="1">
                <a:solidFill>
                  <a:srgbClr val="FFFFFF"/>
                </a:solidFill>
                <a:latin typeface="Century Gothic Paneuropean"/>
                <a:ea typeface="Century Gothic Paneuropean"/>
                <a:cs typeface="Century Gothic Paneuropean"/>
                <a:sym typeface="Century Gothic Paneuropean"/>
              </a:rPr>
              <a:t>Gesetz</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vom</a:t>
            </a:r>
            <a:r>
              <a:rPr lang="en-US" sz="1500" dirty="0">
                <a:solidFill>
                  <a:srgbClr val="FFFFFF"/>
                </a:solidFill>
                <a:latin typeface="Century Gothic Paneuropean"/>
                <a:ea typeface="Century Gothic Paneuropean"/>
                <a:cs typeface="Century Gothic Paneuropean"/>
                <a:sym typeface="Century Gothic Paneuropean"/>
              </a:rPr>
              <a:t> 30. </a:t>
            </a:r>
            <a:r>
              <a:rPr lang="en-US" sz="1500" dirty="0" err="1">
                <a:solidFill>
                  <a:srgbClr val="FFFFFF"/>
                </a:solidFill>
                <a:latin typeface="Century Gothic Paneuropean"/>
                <a:ea typeface="Century Gothic Paneuropean"/>
                <a:cs typeface="Century Gothic Paneuropean"/>
                <a:sym typeface="Century Gothic Paneuropean"/>
              </a:rPr>
              <a:t>März</a:t>
            </a:r>
            <a:r>
              <a:rPr lang="en-US" sz="1500" dirty="0">
                <a:solidFill>
                  <a:srgbClr val="FFFFFF"/>
                </a:solidFill>
                <a:latin typeface="Century Gothic Paneuropean"/>
                <a:ea typeface="Century Gothic Paneuropean"/>
                <a:cs typeface="Century Gothic Paneuropean"/>
                <a:sym typeface="Century Gothic Paneuropean"/>
              </a:rPr>
              <a:t> 1850, die </a:t>
            </a:r>
            <a:r>
              <a:rPr lang="en-US" sz="1500" dirty="0" err="1">
                <a:solidFill>
                  <a:srgbClr val="FFFFFF"/>
                </a:solidFill>
                <a:latin typeface="Century Gothic Paneuropean"/>
                <a:ea typeface="Century Gothic Paneuropean"/>
                <a:cs typeface="Century Gothic Paneuropean"/>
                <a:sym typeface="Century Gothic Paneuropean"/>
              </a:rPr>
              <a:t>Ausübung</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Jagd</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betr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Bayerische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Staatsbibliothek</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Bavar</a:t>
            </a:r>
            <a:r>
              <a:rPr lang="en-US" sz="1500" dirty="0">
                <a:solidFill>
                  <a:srgbClr val="FFFFFF"/>
                </a:solidFill>
                <a:latin typeface="Century Gothic Paneuropean"/>
                <a:ea typeface="Century Gothic Paneuropean"/>
                <a:cs typeface="Century Gothic Paneuropean"/>
                <a:sym typeface="Century Gothic Paneuropean"/>
              </a:rPr>
              <a:t>. 1317qe, online </a:t>
            </a:r>
            <a:r>
              <a:rPr lang="en-US" sz="1500" dirty="0" err="1">
                <a:solidFill>
                  <a:srgbClr val="FFFFFF"/>
                </a:solidFill>
                <a:latin typeface="Century Gothic Paneuropean"/>
                <a:ea typeface="Century Gothic Paneuropean"/>
                <a:cs typeface="Century Gothic Paneuropean"/>
                <a:sym typeface="Century Gothic Paneuropean"/>
              </a:rPr>
              <a:t>einsehbar</a:t>
            </a:r>
            <a:r>
              <a:rPr lang="en-US" sz="1500" dirty="0">
                <a:solidFill>
                  <a:srgbClr val="FFFFFF"/>
                </a:solidFill>
                <a:latin typeface="Century Gothic Paneuropean"/>
                <a:ea typeface="Century Gothic Paneuropean"/>
                <a:cs typeface="Century Gothic Paneuropean"/>
                <a:sym typeface="Century Gothic Paneuropean"/>
              </a:rPr>
              <a:t>: </a:t>
            </a:r>
            <a:r>
              <a:rPr lang="en-US" sz="1500" u="sng" dirty="0">
                <a:solidFill>
                  <a:srgbClr val="FFFFFF"/>
                </a:solidFill>
                <a:latin typeface="Century Gothic Paneuropean"/>
                <a:ea typeface="Century Gothic Paneuropean"/>
                <a:cs typeface="Century Gothic Paneuropean"/>
                <a:sym typeface="Century Gothic Paneuropean"/>
                <a:hlinkClick r:id="rId5" tooltip="https://www.bavarikon.de/object/bav:BSB-MDZ-00000BSB10374873?lang=de"/>
              </a:rPr>
              <a:t>https://www.bavarikon.de/object/bav:BSB-MDZ-00000BSB10374873?lang=de</a:t>
            </a:r>
          </a:p>
          <a:p>
            <a:pPr algn="l">
              <a:lnSpc>
                <a:spcPts val="2100"/>
              </a:lnSpc>
            </a:pPr>
            <a:endParaRPr lang="en-US" sz="1500" u="sng" dirty="0">
              <a:solidFill>
                <a:srgbClr val="FFFFFF"/>
              </a:solidFill>
              <a:latin typeface="Century Gothic Paneuropean"/>
              <a:ea typeface="Century Gothic Paneuropean"/>
              <a:cs typeface="Century Gothic Paneuropean"/>
              <a:sym typeface="Century Gothic Paneuropean"/>
              <a:hlinkClick r:id="rId5" tooltip="https://www.bavarikon.de/object/bav:BSB-MDZ-00000BSB10374873?lang=de"/>
            </a:endParaRPr>
          </a:p>
        </p:txBody>
      </p:sp>
      <p:grpSp>
        <p:nvGrpSpPr>
          <p:cNvPr id="3" name="Group 3"/>
          <p:cNvGrpSpPr/>
          <p:nvPr/>
        </p:nvGrpSpPr>
        <p:grpSpPr>
          <a:xfrm>
            <a:off x="923089" y="1151977"/>
            <a:ext cx="14796476" cy="678434"/>
            <a:chOff x="0" y="0"/>
            <a:chExt cx="19728634" cy="904579"/>
          </a:xfrm>
        </p:grpSpPr>
        <p:sp>
          <p:nvSpPr>
            <p:cNvPr id="4" name="TextBox 4"/>
            <p:cNvSpPr txBox="1"/>
            <p:nvPr/>
          </p:nvSpPr>
          <p:spPr>
            <a:xfrm>
              <a:off x="0" y="-38100"/>
              <a:ext cx="19728634" cy="537666"/>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Quellen- und Literaturverzeichnis</a:t>
              </a:r>
            </a:p>
          </p:txBody>
        </p:sp>
        <p:sp>
          <p:nvSpPr>
            <p:cNvPr id="5" name="AutoShape 5"/>
            <p:cNvSpPr/>
            <p:nvPr/>
          </p:nvSpPr>
          <p:spPr>
            <a:xfrm flipV="1">
              <a:off x="0" y="879179"/>
              <a:ext cx="11704432" cy="0"/>
            </a:xfrm>
            <a:prstGeom prst="line">
              <a:avLst/>
            </a:prstGeom>
            <a:ln w="50800" cap="flat">
              <a:solidFill>
                <a:srgbClr val="C9F635"/>
              </a:solidFill>
              <a:prstDash val="solid"/>
              <a:headEnd type="none" w="sm" len="sm"/>
              <a:tailEnd type="none" w="sm" len="sm"/>
            </a:ln>
          </p:spPr>
        </p:sp>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923089" y="2161606"/>
            <a:ext cx="14796476" cy="1866553"/>
          </a:xfrm>
          <a:prstGeom prst="rect">
            <a:avLst/>
          </a:prstGeom>
        </p:spPr>
        <p:txBody>
          <a:bodyPr lIns="0" tIns="0" rIns="0" bIns="0" rtlCol="0" anchor="t">
            <a:spAutoFit/>
          </a:bodyPr>
          <a:lstStyle/>
          <a:p>
            <a:pPr algn="l">
              <a:lnSpc>
                <a:spcPts val="2100"/>
              </a:lnSpc>
            </a:pPr>
            <a:r>
              <a:rPr lang="en-US" sz="1500">
                <a:solidFill>
                  <a:srgbClr val="FFFFFF"/>
                </a:solidFill>
                <a:latin typeface="Century Gothic Paneuropean"/>
                <a:ea typeface="Century Gothic Paneuropean"/>
                <a:cs typeface="Century Gothic Paneuropean"/>
                <a:sym typeface="Century Gothic Paneuropean"/>
              </a:rPr>
              <a:t>Universitäts- und Landesbibliothek des Saarlandes</a:t>
            </a:r>
          </a:p>
          <a:p>
            <a:pPr algn="l">
              <a:lnSpc>
                <a:spcPts val="2100"/>
              </a:lnSpc>
            </a:pPr>
            <a:endParaRPr lang="en-US" sz="1500">
              <a:solidFill>
                <a:srgbClr val="FFFFFF"/>
              </a:solidFill>
              <a:latin typeface="Century Gothic Paneuropean"/>
              <a:ea typeface="Century Gothic Paneuropean"/>
              <a:cs typeface="Century Gothic Paneuropean"/>
              <a:sym typeface="Century Gothic Paneuropean"/>
            </a:endParaRP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Amtsblatt des Saarlandes Nr. 7a/1950, Sonderheft vom 31.01.1950; online einsehbar </a:t>
            </a:r>
            <a:r>
              <a:rPr lang="en-US" sz="1500" u="sng">
                <a:solidFill>
                  <a:srgbClr val="FFFFFF"/>
                </a:solidFill>
                <a:latin typeface="Century Gothic Paneuropean"/>
                <a:ea typeface="Century Gothic Paneuropean"/>
                <a:cs typeface="Century Gothic Paneuropean"/>
                <a:sym typeface="Century Gothic Paneuropean"/>
                <a:hlinkClick r:id="rId2" tooltip="https://www.amtsblatt.uni-saarland.de"/>
              </a:rPr>
              <a:t>https://www.amtsblatt.uni-saarland.de/</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Amtsblatt des Saarlandes Nr. 43/174, online einsehbar: </a:t>
            </a:r>
            <a:r>
              <a:rPr lang="en-US" sz="1500" u="sng">
                <a:solidFill>
                  <a:srgbClr val="FFFFFF"/>
                </a:solidFill>
                <a:latin typeface="Century Gothic Paneuropean"/>
                <a:ea typeface="Century Gothic Paneuropean"/>
                <a:cs typeface="Century Gothic Paneuropean"/>
                <a:sym typeface="Century Gothic Paneuropean"/>
                <a:hlinkClick r:id="rId2" tooltip="https://www.amtsblatt.uni-saarland.de"/>
              </a:rPr>
              <a:t>https://www.amtsblatt.uni-saarland.de/</a:t>
            </a:r>
          </a:p>
          <a:p>
            <a:pPr algn="l">
              <a:lnSpc>
                <a:spcPts val="2100"/>
              </a:lnSpc>
            </a:pPr>
            <a:endParaRPr lang="en-US" sz="1500" u="sng">
              <a:solidFill>
                <a:srgbClr val="FFFFFF"/>
              </a:solidFill>
              <a:latin typeface="Century Gothic Paneuropean"/>
              <a:ea typeface="Century Gothic Paneuropean"/>
              <a:cs typeface="Century Gothic Paneuropean"/>
              <a:sym typeface="Century Gothic Paneuropean"/>
              <a:hlinkClick r:id="rId2" tooltip="https://www.amtsblatt.uni-saarland.de"/>
            </a:endParaRPr>
          </a:p>
          <a:p>
            <a:pPr algn="l">
              <a:lnSpc>
                <a:spcPts val="2100"/>
              </a:lnSpc>
            </a:pPr>
            <a:r>
              <a:rPr lang="en-US" sz="1500">
                <a:solidFill>
                  <a:srgbClr val="FFFFFF"/>
                </a:solidFill>
                <a:latin typeface="Century Gothic Paneuropean"/>
                <a:ea typeface="Century Gothic Paneuropean"/>
                <a:cs typeface="Century Gothic Paneuropean"/>
                <a:sym typeface="Century Gothic Paneuropean"/>
              </a:rPr>
              <a:t>Informationen für die Forstpraxis</a:t>
            </a:r>
          </a:p>
          <a:p>
            <a:pPr marL="323850" lvl="1" indent="-161925" algn="l">
              <a:lnSpc>
                <a:spcPts val="2100"/>
              </a:lnSpc>
              <a:buFont typeface="Arial"/>
              <a:buChar char="•"/>
            </a:pPr>
            <a:r>
              <a:rPr lang="en-US" sz="1500">
                <a:solidFill>
                  <a:srgbClr val="FFFFFF"/>
                </a:solidFill>
                <a:latin typeface="Century Gothic Paneuropean"/>
                <a:ea typeface="Century Gothic Paneuropean"/>
                <a:cs typeface="Century Gothic Paneuropean"/>
                <a:sym typeface="Century Gothic Paneuropean"/>
              </a:rPr>
              <a:t> </a:t>
            </a:r>
            <a:r>
              <a:rPr lang="en-US" sz="1500" u="sng">
                <a:solidFill>
                  <a:srgbClr val="FFFFFF"/>
                </a:solidFill>
                <a:latin typeface="Century Gothic Paneuropean"/>
                <a:ea typeface="Century Gothic Paneuropean"/>
                <a:cs typeface="Century Gothic Paneuropean"/>
                <a:sym typeface="Century Gothic Paneuropean"/>
                <a:hlinkClick r:id="rId3" tooltip="https://www.waldwissen.net/de/lernen-und-vermitteln/der-hollaenderholzhandel"/>
              </a:rPr>
              <a:t>https://www.waldwissen.net/de/lernen-und-vermitteln/der-hollaenderholzhandel</a:t>
            </a:r>
          </a:p>
        </p:txBody>
      </p:sp>
      <p:grpSp>
        <p:nvGrpSpPr>
          <p:cNvPr id="3" name="Group 3"/>
          <p:cNvGrpSpPr/>
          <p:nvPr/>
        </p:nvGrpSpPr>
        <p:grpSpPr>
          <a:xfrm>
            <a:off x="923089" y="1151977"/>
            <a:ext cx="14796476" cy="678434"/>
            <a:chOff x="0" y="0"/>
            <a:chExt cx="19728634" cy="904579"/>
          </a:xfrm>
        </p:grpSpPr>
        <p:sp>
          <p:nvSpPr>
            <p:cNvPr id="4" name="TextBox 4"/>
            <p:cNvSpPr txBox="1"/>
            <p:nvPr/>
          </p:nvSpPr>
          <p:spPr>
            <a:xfrm>
              <a:off x="0" y="-38100"/>
              <a:ext cx="19728634" cy="537666"/>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Quellen- und Literaturverzeichnis</a:t>
              </a:r>
            </a:p>
          </p:txBody>
        </p:sp>
        <p:sp>
          <p:nvSpPr>
            <p:cNvPr id="5" name="AutoShape 5"/>
            <p:cNvSpPr/>
            <p:nvPr/>
          </p:nvSpPr>
          <p:spPr>
            <a:xfrm flipV="1">
              <a:off x="0" y="879179"/>
              <a:ext cx="11704432" cy="0"/>
            </a:xfrm>
            <a:prstGeom prst="line">
              <a:avLst/>
            </a:prstGeom>
            <a:ln w="50800" cap="flat">
              <a:solidFill>
                <a:srgbClr val="C9F635"/>
              </a:solidFill>
              <a:prstDash val="solid"/>
              <a:headEnd type="none" w="sm" len="sm"/>
              <a:tailEnd type="none" w="sm" len="sm"/>
            </a:ln>
          </p:spPr>
        </p:sp>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923089" y="2229091"/>
            <a:ext cx="14796476" cy="3803055"/>
          </a:xfrm>
          <a:prstGeom prst="rect">
            <a:avLst/>
          </a:prstGeom>
        </p:spPr>
        <p:txBody>
          <a:bodyPr lIns="0" tIns="0" rIns="0" bIns="0" rtlCol="0" anchor="t">
            <a:spAutoFit/>
          </a:bodyPr>
          <a:lstStyle/>
          <a:p>
            <a:pPr algn="l">
              <a:lnSpc>
                <a:spcPts val="2799"/>
              </a:lnSpc>
            </a:pPr>
            <a:r>
              <a:rPr lang="en-US" sz="1999" dirty="0" err="1">
                <a:solidFill>
                  <a:srgbClr val="C9F635"/>
                </a:solidFill>
                <a:latin typeface="Century Gothic Paneuropean"/>
                <a:ea typeface="Century Gothic Paneuropean"/>
                <a:cs typeface="Century Gothic Paneuropean"/>
                <a:sym typeface="Century Gothic Paneuropean"/>
              </a:rPr>
              <a:t>Literatur</a:t>
            </a:r>
            <a:endParaRPr lang="en-US" sz="1999" dirty="0">
              <a:solidFill>
                <a:srgbClr val="C9F635"/>
              </a:solidFill>
              <a:latin typeface="Century Gothic Paneuropean"/>
              <a:ea typeface="Century Gothic Paneuropean"/>
              <a:cs typeface="Century Gothic Paneuropean"/>
              <a:sym typeface="Century Gothic Paneuropean"/>
            </a:endParaRPr>
          </a:p>
          <a:p>
            <a:pPr algn="l">
              <a:lnSpc>
                <a:spcPts val="2100"/>
              </a:lnSpc>
            </a:pPr>
            <a:endParaRPr lang="en-US" sz="1999" dirty="0">
              <a:solidFill>
                <a:srgbClr val="C9F635"/>
              </a:solidFill>
              <a:latin typeface="Century Gothic Paneuropean"/>
              <a:ea typeface="Century Gothic Paneuropean"/>
              <a:cs typeface="Century Gothic Paneuropean"/>
              <a:sym typeface="Century Gothic Paneuropean"/>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Baus</a:t>
            </a:r>
            <a:r>
              <a:rPr lang="en-US" sz="1500" dirty="0">
                <a:solidFill>
                  <a:srgbClr val="FFFFFF"/>
                </a:solidFill>
                <a:latin typeface="Century Gothic Paneuropean"/>
                <a:ea typeface="Century Gothic Paneuropean"/>
                <a:cs typeface="Century Gothic Paneuropean"/>
                <a:sym typeface="Century Gothic Paneuropean"/>
              </a:rPr>
              <a:t>, M./Becker, B./Schwan, J. (</a:t>
            </a:r>
            <a:r>
              <a:rPr lang="en-US" sz="1500" dirty="0" err="1">
                <a:solidFill>
                  <a:srgbClr val="FFFFFF"/>
                </a:solidFill>
                <a:latin typeface="Century Gothic Paneuropean"/>
                <a:ea typeface="Century Gothic Paneuropean"/>
                <a:cs typeface="Century Gothic Paneuropean"/>
                <a:sym typeface="Century Gothic Paneuropean"/>
              </a:rPr>
              <a:t>Hrsg</a:t>
            </a:r>
            <a:r>
              <a:rPr lang="en-US" sz="1500" dirty="0">
                <a:solidFill>
                  <a:srgbClr val="FFFFFF"/>
                </a:solidFill>
                <a:latin typeface="Century Gothic Paneuropean"/>
                <a:ea typeface="Century Gothic Paneuropean"/>
                <a:cs typeface="Century Gothic Paneuropean"/>
                <a:sym typeface="Century Gothic Paneuropean"/>
              </a:rPr>
              <a:t>.): Bayern an der </a:t>
            </a:r>
            <a:r>
              <a:rPr lang="en-US" sz="1500" dirty="0" err="1">
                <a:solidFill>
                  <a:srgbClr val="FFFFFF"/>
                </a:solidFill>
                <a:latin typeface="Century Gothic Paneuropean"/>
                <a:ea typeface="Century Gothic Paneuropean"/>
                <a:cs typeface="Century Gothic Paneuropean"/>
                <a:sym typeface="Century Gothic Paneuropean"/>
              </a:rPr>
              <a:t>Blies</a:t>
            </a:r>
            <a:r>
              <a:rPr lang="en-US" sz="1500" dirty="0">
                <a:solidFill>
                  <a:srgbClr val="FFFFFF"/>
                </a:solidFill>
                <a:latin typeface="Century Gothic Paneuropean"/>
                <a:ea typeface="Century Gothic Paneuropean"/>
                <a:cs typeface="Century Gothic Paneuropean"/>
                <a:sym typeface="Century Gothic Paneuropean"/>
              </a:rPr>
              <a:t>. 100 </a:t>
            </a:r>
            <a:r>
              <a:rPr lang="en-US" sz="1500" dirty="0" err="1">
                <a:solidFill>
                  <a:srgbClr val="FFFFFF"/>
                </a:solidFill>
                <a:latin typeface="Century Gothic Paneuropean"/>
                <a:ea typeface="Century Gothic Paneuropean"/>
                <a:cs typeface="Century Gothic Paneuropean"/>
                <a:sym typeface="Century Gothic Paneuropean"/>
              </a:rPr>
              <a:t>Jahre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bayerische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Saarpfalz</a:t>
            </a:r>
            <a:r>
              <a:rPr lang="en-US" sz="1500" dirty="0">
                <a:solidFill>
                  <a:srgbClr val="FFFFFF"/>
                </a:solidFill>
                <a:latin typeface="Century Gothic Paneuropean"/>
                <a:ea typeface="Century Gothic Paneuropean"/>
                <a:cs typeface="Century Gothic Paneuropean"/>
                <a:sym typeface="Century Gothic Paneuropean"/>
              </a:rPr>
              <a:t> (1816-1919), Conte-</a:t>
            </a:r>
            <a:r>
              <a:rPr lang="en-US" sz="1500" dirty="0" err="1">
                <a:solidFill>
                  <a:srgbClr val="FFFFFF"/>
                </a:solidFill>
                <a:latin typeface="Century Gothic Paneuropean"/>
                <a:ea typeface="Century Gothic Paneuropean"/>
                <a:cs typeface="Century Gothic Paneuropean"/>
                <a:sym typeface="Century Gothic Paneuropean"/>
              </a:rPr>
              <a:t>Verlag</a:t>
            </a:r>
            <a:r>
              <a:rPr lang="en-US" sz="1500" dirty="0">
                <a:solidFill>
                  <a:srgbClr val="FFFFFF"/>
                </a:solidFill>
                <a:latin typeface="Century Gothic Paneuropean"/>
                <a:ea typeface="Century Gothic Paneuropean"/>
                <a:cs typeface="Century Gothic Paneuropean"/>
                <a:sym typeface="Century Gothic Paneuropean"/>
              </a:rPr>
              <a:t> 2019.</a:t>
            </a: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dirty="0">
                <a:solidFill>
                  <a:srgbClr val="FFFFFF"/>
                </a:solidFill>
                <a:latin typeface="Century Gothic Paneuropean"/>
                <a:ea typeface="Century Gothic Paneuropean"/>
                <a:cs typeface="Century Gothic Paneuropean"/>
                <a:sym typeface="Century Gothic Paneuropean"/>
              </a:rPr>
              <a:t>Schmidt, Uwe E.: Der Wald in Deutschland im 18. und 19. </a:t>
            </a:r>
            <a:r>
              <a:rPr lang="en-US" sz="1500" dirty="0" err="1">
                <a:solidFill>
                  <a:srgbClr val="FFFFFF"/>
                </a:solidFill>
                <a:latin typeface="Century Gothic Paneuropean"/>
                <a:ea typeface="Century Gothic Paneuropean"/>
                <a:cs typeface="Century Gothic Paneuropean"/>
                <a:sym typeface="Century Gothic Paneuropean"/>
              </a:rPr>
              <a:t>Jahrhundert</a:t>
            </a:r>
            <a:r>
              <a:rPr lang="en-US" sz="1500" dirty="0">
                <a:solidFill>
                  <a:srgbClr val="FFFFFF"/>
                </a:solidFill>
                <a:latin typeface="Century Gothic Paneuropean"/>
                <a:ea typeface="Century Gothic Paneuropean"/>
                <a:cs typeface="Century Gothic Paneuropean"/>
                <a:sym typeface="Century Gothic Paneuropean"/>
              </a:rPr>
              <a:t>. Das Problem der </a:t>
            </a:r>
            <a:r>
              <a:rPr lang="en-US" sz="1500" dirty="0" err="1">
                <a:solidFill>
                  <a:srgbClr val="FFFFFF"/>
                </a:solidFill>
                <a:latin typeface="Century Gothic Paneuropean"/>
                <a:ea typeface="Century Gothic Paneuropean"/>
                <a:cs typeface="Century Gothic Paneuropean"/>
                <a:sym typeface="Century Gothic Paneuropean"/>
              </a:rPr>
              <a:t>Ressourcenknappheit</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dargestellt</a:t>
            </a:r>
            <a:r>
              <a:rPr lang="en-US" sz="1500" dirty="0">
                <a:solidFill>
                  <a:srgbClr val="FFFFFF"/>
                </a:solidFill>
                <a:latin typeface="Century Gothic Paneuropean"/>
                <a:ea typeface="Century Gothic Paneuropean"/>
                <a:cs typeface="Century Gothic Paneuropean"/>
                <a:sym typeface="Century Gothic Paneuropean"/>
              </a:rPr>
              <a:t> am </a:t>
            </a:r>
            <a:r>
              <a:rPr lang="en-US" sz="1500" dirty="0" err="1">
                <a:solidFill>
                  <a:srgbClr val="FFFFFF"/>
                </a:solidFill>
                <a:latin typeface="Century Gothic Paneuropean"/>
                <a:ea typeface="Century Gothic Paneuropean"/>
                <a:cs typeface="Century Gothic Paneuropean"/>
                <a:sym typeface="Century Gothic Paneuropean"/>
              </a:rPr>
              <a:t>Beispiel</a:t>
            </a:r>
            <a:r>
              <a:rPr lang="en-US" sz="1500" dirty="0">
                <a:solidFill>
                  <a:srgbClr val="FFFFFF"/>
                </a:solidFill>
                <a:latin typeface="Century Gothic Paneuropean"/>
                <a:ea typeface="Century Gothic Paneuropean"/>
                <a:cs typeface="Century Gothic Paneuropean"/>
                <a:sym typeface="Century Gothic Paneuropean"/>
              </a:rPr>
              <a:t> der </a:t>
            </a:r>
            <a:r>
              <a:rPr lang="en-US" sz="1500" dirty="0" err="1">
                <a:solidFill>
                  <a:srgbClr val="FFFFFF"/>
                </a:solidFill>
                <a:latin typeface="Century Gothic Paneuropean"/>
                <a:ea typeface="Century Gothic Paneuropean"/>
                <a:cs typeface="Century Gothic Paneuropean"/>
                <a:sym typeface="Century Gothic Paneuropean"/>
              </a:rPr>
              <a:t>Waldressourcenknappheit</a:t>
            </a:r>
            <a:r>
              <a:rPr lang="en-US" sz="1500" dirty="0">
                <a:solidFill>
                  <a:srgbClr val="FFFFFF"/>
                </a:solidFill>
                <a:latin typeface="Century Gothic Paneuropean"/>
                <a:ea typeface="Century Gothic Paneuropean"/>
                <a:cs typeface="Century Gothic Paneuropean"/>
                <a:sym typeface="Century Gothic Paneuropean"/>
              </a:rPr>
              <a:t> in Deutschland im 18. und 19. </a:t>
            </a:r>
            <a:r>
              <a:rPr lang="en-US" sz="1500" dirty="0" err="1">
                <a:solidFill>
                  <a:srgbClr val="FFFFFF"/>
                </a:solidFill>
                <a:latin typeface="Century Gothic Paneuropean"/>
                <a:ea typeface="Century Gothic Paneuropean"/>
                <a:cs typeface="Century Gothic Paneuropean"/>
                <a:sym typeface="Century Gothic Paneuropean"/>
              </a:rPr>
              <a:t>Jahrhundert</a:t>
            </a:r>
            <a:r>
              <a:rPr lang="en-US" sz="1500" dirty="0">
                <a:solidFill>
                  <a:srgbClr val="FFFFFF"/>
                </a:solidFill>
                <a:latin typeface="Century Gothic Paneuropean"/>
                <a:ea typeface="Century Gothic Paneuropean"/>
                <a:cs typeface="Century Gothic Paneuropean"/>
                <a:sym typeface="Century Gothic Paneuropean"/>
              </a:rPr>
              <a:t> – </a:t>
            </a:r>
            <a:r>
              <a:rPr lang="en-US" sz="1500" dirty="0" err="1">
                <a:solidFill>
                  <a:srgbClr val="FFFFFF"/>
                </a:solidFill>
                <a:latin typeface="Century Gothic Paneuropean"/>
                <a:ea typeface="Century Gothic Paneuropean"/>
                <a:cs typeface="Century Gothic Paneuropean"/>
                <a:sym typeface="Century Gothic Paneuropean"/>
              </a:rPr>
              <a:t>eine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historisch-politische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Analyse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Saarbrücken</a:t>
            </a:r>
            <a:r>
              <a:rPr lang="en-US" sz="1500" dirty="0">
                <a:solidFill>
                  <a:srgbClr val="FFFFFF"/>
                </a:solidFill>
                <a:latin typeface="Century Gothic Paneuropean"/>
                <a:ea typeface="Century Gothic Paneuropean"/>
                <a:cs typeface="Century Gothic Paneuropean"/>
                <a:sym typeface="Century Gothic Paneuropean"/>
              </a:rPr>
              <a:t>, 2002.</a:t>
            </a: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dirty="0">
                <a:solidFill>
                  <a:srgbClr val="FFFFFF"/>
                </a:solidFill>
                <a:latin typeface="Century Gothic Paneuropean"/>
                <a:ea typeface="Century Gothic Paneuropean"/>
                <a:cs typeface="Century Gothic Paneuropean"/>
                <a:sym typeface="Century Gothic Paneuropean"/>
              </a:rPr>
              <a:t>Sombart, Werner: Der </a:t>
            </a:r>
            <a:r>
              <a:rPr lang="en-US" sz="1500" dirty="0" err="1">
                <a:solidFill>
                  <a:srgbClr val="FFFFFF"/>
                </a:solidFill>
                <a:latin typeface="Century Gothic Paneuropean"/>
                <a:ea typeface="Century Gothic Paneuropean"/>
                <a:cs typeface="Century Gothic Paneuropean"/>
                <a:sym typeface="Century Gothic Paneuropean"/>
              </a:rPr>
              <a:t>moderne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Kapitalismus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Historisch-systematische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Darstellung</a:t>
            </a:r>
            <a:r>
              <a:rPr lang="en-US" sz="1500" dirty="0">
                <a:solidFill>
                  <a:srgbClr val="FFFFFF"/>
                </a:solidFill>
                <a:latin typeface="Century Gothic Paneuropean"/>
                <a:ea typeface="Century Gothic Paneuropean"/>
                <a:cs typeface="Century Gothic Paneuropean"/>
                <a:sym typeface="Century Gothic Paneuropean"/>
              </a:rPr>
              <a:t> des </a:t>
            </a:r>
            <a:r>
              <a:rPr lang="en-US" sz="1500" dirty="0" err="1">
                <a:solidFill>
                  <a:srgbClr val="FFFFFF"/>
                </a:solidFill>
                <a:latin typeface="Century Gothic Paneuropean"/>
                <a:ea typeface="Century Gothic Paneuropean"/>
                <a:cs typeface="Century Gothic Paneuropean"/>
                <a:sym typeface="Century Gothic Paneuropean"/>
              </a:rPr>
              <a:t>gesamteuropäischen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Wirtschaftslebens</a:t>
            </a:r>
            <a:r>
              <a:rPr lang="en-US" sz="1500" dirty="0">
                <a:solidFill>
                  <a:srgbClr val="FFFFFF"/>
                </a:solidFill>
                <a:latin typeface="Century Gothic Paneuropean"/>
                <a:ea typeface="Century Gothic Paneuropean"/>
                <a:cs typeface="Century Gothic Paneuropean"/>
                <a:sym typeface="Century Gothic Paneuropean"/>
              </a:rPr>
              <a:t> von </a:t>
            </a:r>
            <a:r>
              <a:rPr lang="en-US" sz="1500" dirty="0" err="1">
                <a:solidFill>
                  <a:srgbClr val="FFFFFF"/>
                </a:solidFill>
                <a:latin typeface="Century Gothic Paneuropean"/>
                <a:ea typeface="Century Gothic Paneuropean"/>
                <a:cs typeface="Century Gothic Paneuropean"/>
                <a:sym typeface="Century Gothic Paneuropean"/>
              </a:rPr>
              <a:t>seinen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Anfängen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bis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zur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Gegenwart</a:t>
            </a:r>
            <a:r>
              <a:rPr lang="en-US" sz="1500" dirty="0">
                <a:solidFill>
                  <a:srgbClr val="FFFFFF"/>
                </a:solidFill>
                <a:latin typeface="Century Gothic Paneuropean"/>
                <a:ea typeface="Century Gothic Paneuropean"/>
                <a:cs typeface="Century Gothic Paneuropean"/>
                <a:sym typeface="Century Gothic Paneuropean"/>
              </a:rPr>
              <a:t>, Berlin 1969 (2. </a:t>
            </a:r>
            <a:r>
              <a:rPr lang="en-US" sz="1500" dirty="0" err="1">
                <a:solidFill>
                  <a:srgbClr val="FFFFFF"/>
                </a:solidFill>
                <a:latin typeface="Century Gothic Paneuropean"/>
                <a:ea typeface="Century Gothic Paneuropean"/>
                <a:cs typeface="Century Gothic Paneuropean"/>
                <a:sym typeface="Century Gothic Paneuropean"/>
              </a:rPr>
              <a:t>Aufl</a:t>
            </a:r>
            <a:r>
              <a:rPr lang="en-US" sz="1500" dirty="0">
                <a:solidFill>
                  <a:srgbClr val="FFFFFF"/>
                </a:solidFill>
                <a:latin typeface="Century Gothic Paneuropean"/>
                <a:ea typeface="Century Gothic Paneuropean"/>
                <a:cs typeface="Century Gothic Paneuropean"/>
                <a:sym typeface="Century Gothic Paneuropean"/>
              </a:rPr>
              <a:t>. 1916), Vol. 2: Das </a:t>
            </a:r>
            <a:r>
              <a:rPr lang="en-US" sz="1500" dirty="0" err="1">
                <a:solidFill>
                  <a:srgbClr val="FFFFFF"/>
                </a:solidFill>
                <a:latin typeface="Century Gothic Paneuropean"/>
                <a:ea typeface="Century Gothic Paneuropean"/>
                <a:cs typeface="Century Gothic Paneuropean"/>
                <a:sym typeface="Century Gothic Paneuropean"/>
              </a:rPr>
              <a:t>europäische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Wirtschaftsleben</a:t>
            </a:r>
            <a:r>
              <a:rPr lang="en-US" sz="1500" dirty="0">
                <a:solidFill>
                  <a:srgbClr val="FFFFFF"/>
                </a:solidFill>
                <a:latin typeface="Century Gothic Paneuropean"/>
                <a:ea typeface="Century Gothic Paneuropean"/>
                <a:cs typeface="Century Gothic Paneuropean"/>
                <a:sym typeface="Century Gothic Paneuropean"/>
              </a:rPr>
              <a:t> im </a:t>
            </a:r>
            <a:r>
              <a:rPr lang="en-US" sz="1500" dirty="0" err="1">
                <a:solidFill>
                  <a:srgbClr val="FFFFFF"/>
                </a:solidFill>
                <a:latin typeface="Century Gothic Paneuropean"/>
                <a:ea typeface="Century Gothic Paneuropean"/>
                <a:cs typeface="Century Gothic Paneuropean"/>
                <a:sym typeface="Century Gothic Paneuropean"/>
              </a:rPr>
              <a:t>Zeitalter</a:t>
            </a:r>
            <a:r>
              <a:rPr lang="en-US" sz="1500" dirty="0">
                <a:solidFill>
                  <a:srgbClr val="FFFFFF"/>
                </a:solidFill>
                <a:latin typeface="Century Gothic Paneuropean"/>
                <a:ea typeface="Century Gothic Paneuropean"/>
                <a:cs typeface="Century Gothic Paneuropean"/>
                <a:sym typeface="Century Gothic Paneuropean"/>
              </a:rPr>
              <a:t> des </a:t>
            </a:r>
            <a:r>
              <a:rPr lang="en-US" sz="1500" dirty="0" err="1">
                <a:solidFill>
                  <a:srgbClr val="FFFFFF"/>
                </a:solidFill>
                <a:latin typeface="Century Gothic Paneuropean"/>
                <a:ea typeface="Century Gothic Paneuropean"/>
                <a:cs typeface="Century Gothic Paneuropean"/>
                <a:sym typeface="Century Gothic Paneuropean"/>
              </a:rPr>
              <a:t>Frühkapitalismus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Zweiter</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Halbband</a:t>
            </a:r>
            <a:r>
              <a:rPr lang="en-US" sz="1500" dirty="0">
                <a:solidFill>
                  <a:srgbClr val="FFFFFF"/>
                </a:solidFill>
                <a:latin typeface="Century Gothic Paneuropean"/>
                <a:ea typeface="Century Gothic Paneuropean"/>
                <a:cs typeface="Century Gothic Paneuropean"/>
                <a:sym typeface="Century Gothic Paneuropean"/>
              </a:rPr>
              <a:t>.</a:t>
            </a: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dirty="0">
                <a:solidFill>
                  <a:srgbClr val="FFFFFF"/>
                </a:solidFill>
                <a:latin typeface="Century Gothic Paneuropean"/>
                <a:ea typeface="Century Gothic Paneuropean"/>
                <a:cs typeface="Century Gothic Paneuropean"/>
                <a:sym typeface="Century Gothic Paneuropean"/>
              </a:rPr>
              <a:t>Wolf, Helmut: </a:t>
            </a:r>
            <a:r>
              <a:rPr lang="en-US" sz="1500" dirty="0" err="1">
                <a:solidFill>
                  <a:srgbClr val="FFFFFF"/>
                </a:solidFill>
                <a:latin typeface="Century Gothic Paneuropean"/>
                <a:ea typeface="Century Gothic Paneuropean"/>
                <a:cs typeface="Century Gothic Paneuropean"/>
                <a:sym typeface="Century Gothic Paneuropean"/>
              </a:rPr>
              <a:t>Eine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kleine</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Waldgeschichte</a:t>
            </a:r>
            <a:r>
              <a:rPr lang="en-US" sz="1500" dirty="0">
                <a:solidFill>
                  <a:srgbClr val="FFFFFF"/>
                </a:solidFill>
                <a:latin typeface="Century Gothic Paneuropean"/>
                <a:ea typeface="Century Gothic Paneuropean"/>
                <a:cs typeface="Century Gothic Paneuropean"/>
                <a:sym typeface="Century Gothic Paneuropean"/>
              </a:rPr>
              <a:t>. Wald und Mensch im </a:t>
            </a:r>
            <a:r>
              <a:rPr lang="en-US" sz="1500" dirty="0" err="1">
                <a:solidFill>
                  <a:srgbClr val="FFFFFF"/>
                </a:solidFill>
                <a:latin typeface="Century Gothic Paneuropean"/>
                <a:ea typeface="Century Gothic Paneuropean"/>
                <a:cs typeface="Century Gothic Paneuropean"/>
                <a:sym typeface="Century Gothic Paneuropean"/>
              </a:rPr>
              <a:t>Biosphärenreservat</a:t>
            </a:r>
            <a:r>
              <a:rPr lang="en-US" sz="1500" dirty="0">
                <a:solidFill>
                  <a:srgbClr val="FFFFFF"/>
                </a:solidFill>
                <a:latin typeface="Century Gothic Paneuropean"/>
                <a:ea typeface="Century Gothic Paneuropean"/>
                <a:cs typeface="Century Gothic Paneuropean"/>
                <a:sym typeface="Century Gothic Paneuropean"/>
              </a:rPr>
              <a:t> Bliesgau und den </a:t>
            </a:r>
            <a:r>
              <a:rPr lang="en-US" sz="1500" dirty="0" err="1">
                <a:solidFill>
                  <a:srgbClr val="FFFFFF"/>
                </a:solidFill>
                <a:latin typeface="Century Gothic Paneuropean"/>
                <a:ea typeface="Century Gothic Paneuropean"/>
                <a:cs typeface="Century Gothic Paneuropean"/>
                <a:sym typeface="Century Gothic Paneuropean"/>
              </a:rPr>
              <a:t>angrenzenden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Regionen</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Blieskastel</a:t>
            </a:r>
            <a:r>
              <a:rPr lang="en-US" sz="1500" dirty="0">
                <a:solidFill>
                  <a:srgbClr val="FFFFFF"/>
                </a:solidFill>
                <a:latin typeface="Century Gothic Paneuropean"/>
                <a:ea typeface="Century Gothic Paneuropean"/>
                <a:cs typeface="Century Gothic Paneuropean"/>
                <a:sym typeface="Century Gothic Paneuropean"/>
              </a:rPr>
              <a:t>, 2012.</a:t>
            </a: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a:p>
            <a:pPr algn="l">
              <a:lnSpc>
                <a:spcPts val="2100"/>
              </a:lnSpc>
            </a:pPr>
            <a:r>
              <a:rPr lang="en-US" sz="1500" dirty="0" err="1">
                <a:solidFill>
                  <a:srgbClr val="FFFFFF"/>
                </a:solidFill>
                <a:latin typeface="Century Gothic Paneuropean"/>
                <a:ea typeface="Century Gothic Paneuropean"/>
                <a:cs typeface="Century Gothic Paneuropean"/>
                <a:sym typeface="Century Gothic Paneuropean"/>
              </a:rPr>
              <a:t>Woll</a:t>
            </a:r>
            <a:r>
              <a:rPr lang="en-US" sz="1500" dirty="0">
                <a:solidFill>
                  <a:srgbClr val="FFFFFF"/>
                </a:solidFill>
                <a:latin typeface="Century Gothic Paneuropean"/>
                <a:ea typeface="Century Gothic Paneuropean"/>
                <a:cs typeface="Century Gothic Paneuropean"/>
                <a:sym typeface="Century Gothic Paneuropean"/>
              </a:rPr>
              <a:t>, Richard: </a:t>
            </a:r>
            <a:r>
              <a:rPr lang="en-US" sz="1500" dirty="0" err="1">
                <a:solidFill>
                  <a:srgbClr val="FFFFFF"/>
                </a:solidFill>
                <a:latin typeface="Century Gothic Paneuropean"/>
                <a:ea typeface="Century Gothic Paneuropean"/>
                <a:cs typeface="Century Gothic Paneuropean"/>
                <a:sym typeface="Century Gothic Paneuropean"/>
              </a:rPr>
              <a:t>Entwicklung</a:t>
            </a:r>
            <a:r>
              <a:rPr lang="en-US" sz="1500" dirty="0">
                <a:solidFill>
                  <a:srgbClr val="FFFFFF"/>
                </a:solidFill>
                <a:latin typeface="Century Gothic Paneuropean"/>
                <a:ea typeface="Century Gothic Paneuropean"/>
                <a:cs typeface="Century Gothic Paneuropean"/>
                <a:sym typeface="Century Gothic Paneuropean"/>
              </a:rPr>
              <a:t> und Geschichte des </a:t>
            </a:r>
            <a:r>
              <a:rPr lang="en-US" sz="1500" dirty="0" err="1">
                <a:solidFill>
                  <a:srgbClr val="FFFFFF"/>
                </a:solidFill>
                <a:latin typeface="Century Gothic Paneuropean"/>
                <a:ea typeface="Century Gothic Paneuropean"/>
                <a:cs typeface="Century Gothic Paneuropean"/>
                <a:sym typeface="Century Gothic Paneuropean"/>
              </a:rPr>
              <a:t>Forstamtes</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Blieskastel</a:t>
            </a:r>
            <a:r>
              <a:rPr lang="en-US" sz="1500" dirty="0">
                <a:solidFill>
                  <a:srgbClr val="FFFFFF"/>
                </a:solidFill>
                <a:latin typeface="Century Gothic Paneuropean"/>
                <a:ea typeface="Century Gothic Paneuropean"/>
                <a:cs typeface="Century Gothic Paneuropean"/>
                <a:sym typeface="Century Gothic Paneuropean"/>
              </a:rPr>
              <a:t>, </a:t>
            </a:r>
            <a:r>
              <a:rPr lang="en-US" sz="1500" dirty="0" err="1">
                <a:solidFill>
                  <a:srgbClr val="FFFFFF"/>
                </a:solidFill>
                <a:latin typeface="Century Gothic Paneuropean"/>
                <a:ea typeface="Century Gothic Paneuropean"/>
                <a:cs typeface="Century Gothic Paneuropean"/>
                <a:sym typeface="Century Gothic Paneuropean"/>
              </a:rPr>
              <a:t>Blieskastel</a:t>
            </a:r>
            <a:r>
              <a:rPr lang="en-US" sz="1500" dirty="0">
                <a:solidFill>
                  <a:srgbClr val="FFFFFF"/>
                </a:solidFill>
                <a:latin typeface="Century Gothic Paneuropean"/>
                <a:ea typeface="Century Gothic Paneuropean"/>
                <a:cs typeface="Century Gothic Paneuropean"/>
                <a:sym typeface="Century Gothic Paneuropean"/>
              </a:rPr>
              <a:t> 1981.</a:t>
            </a:r>
          </a:p>
          <a:p>
            <a:pPr algn="l">
              <a:lnSpc>
                <a:spcPts val="2100"/>
              </a:lnSpc>
            </a:pPr>
            <a:endParaRPr lang="en-US" sz="1500" dirty="0">
              <a:solidFill>
                <a:srgbClr val="FFFFFF"/>
              </a:solidFill>
              <a:latin typeface="Century Gothic Paneuropean"/>
              <a:ea typeface="Century Gothic Paneuropean"/>
              <a:cs typeface="Century Gothic Paneuropean"/>
              <a:sym typeface="Century Gothic Paneuropean"/>
            </a:endParaRPr>
          </a:p>
        </p:txBody>
      </p:sp>
      <p:grpSp>
        <p:nvGrpSpPr>
          <p:cNvPr id="3" name="Group 3"/>
          <p:cNvGrpSpPr/>
          <p:nvPr/>
        </p:nvGrpSpPr>
        <p:grpSpPr>
          <a:xfrm>
            <a:off x="923089" y="1151977"/>
            <a:ext cx="14796476" cy="678434"/>
            <a:chOff x="0" y="0"/>
            <a:chExt cx="19728634" cy="904579"/>
          </a:xfrm>
        </p:grpSpPr>
        <p:sp>
          <p:nvSpPr>
            <p:cNvPr id="4" name="TextBox 4"/>
            <p:cNvSpPr txBox="1"/>
            <p:nvPr/>
          </p:nvSpPr>
          <p:spPr>
            <a:xfrm>
              <a:off x="0" y="-38100"/>
              <a:ext cx="19728634" cy="537666"/>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Quellen- und Literaturverzeichnis</a:t>
              </a:r>
            </a:p>
          </p:txBody>
        </p:sp>
        <p:sp>
          <p:nvSpPr>
            <p:cNvPr id="5" name="AutoShape 5"/>
            <p:cNvSpPr/>
            <p:nvPr/>
          </p:nvSpPr>
          <p:spPr>
            <a:xfrm flipV="1">
              <a:off x="0" y="879179"/>
              <a:ext cx="11704432" cy="0"/>
            </a:xfrm>
            <a:prstGeom prst="line">
              <a:avLst/>
            </a:prstGeom>
            <a:ln w="50800" cap="flat">
              <a:solidFill>
                <a:srgbClr val="C9F635"/>
              </a:solidFill>
              <a:prstDash val="solid"/>
              <a:headEnd type="none" w="sm" len="sm"/>
              <a:tailEnd type="none" w="sm" len="sm"/>
            </a:ln>
          </p:spPr>
        </p:sp>
      </p:gr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D2440"/>
        </a:solidFill>
        <a:effectLst/>
      </p:bgPr>
    </p:bg>
    <p:spTree>
      <p:nvGrpSpPr>
        <p:cNvPr id="1" name=""/>
        <p:cNvGrpSpPr/>
        <p:nvPr/>
      </p:nvGrpSpPr>
      <p:grpSpPr>
        <a:xfrm>
          <a:off x="0" y="0"/>
          <a:ext cx="0" cy="0"/>
          <a:chOff x="0" y="0"/>
          <a:chExt cx="0" cy="0"/>
        </a:xfrm>
      </p:grpSpPr>
      <p:sp>
        <p:nvSpPr>
          <p:cNvPr id="2" name="TextBox 2"/>
          <p:cNvSpPr txBox="1"/>
          <p:nvPr/>
        </p:nvSpPr>
        <p:spPr>
          <a:xfrm>
            <a:off x="1028700" y="2129085"/>
            <a:ext cx="16617488" cy="7129215"/>
          </a:xfrm>
          <a:prstGeom prst="rect">
            <a:avLst/>
          </a:prstGeom>
        </p:spPr>
        <p:txBody>
          <a:bodyPr lIns="0" tIns="0" rIns="0" bIns="0" rtlCol="0" anchor="t">
            <a:spAutoFit/>
          </a:bodyPr>
          <a:lstStyle/>
          <a:p>
            <a:pPr algn="l">
              <a:lnSpc>
                <a:spcPts val="2800"/>
              </a:lnSpc>
            </a:pPr>
            <a:r>
              <a:rPr lang="en-US" sz="2000" dirty="0" err="1">
                <a:solidFill>
                  <a:srgbClr val="C9F635"/>
                </a:solidFill>
                <a:latin typeface="Century Gothic Paneuropean"/>
                <a:ea typeface="Century Gothic Paneuropean"/>
                <a:cs typeface="Century Gothic Paneuropean"/>
                <a:sym typeface="Century Gothic Paneuropean"/>
              </a:rPr>
              <a:t>Nachweise</a:t>
            </a:r>
            <a:r>
              <a:rPr lang="en-US" sz="2000" dirty="0">
                <a:solidFill>
                  <a:srgbClr val="C9F635"/>
                </a:solidFill>
                <a:latin typeface="Century Gothic Paneuropean"/>
                <a:ea typeface="Century Gothic Paneuropean"/>
                <a:cs typeface="Century Gothic Paneuropean"/>
                <a:sym typeface="Century Gothic Paneuropean"/>
              </a:rPr>
              <a:t> der </a:t>
            </a:r>
            <a:r>
              <a:rPr lang="en-US" sz="2000" dirty="0" err="1">
                <a:solidFill>
                  <a:srgbClr val="C9F635"/>
                </a:solidFill>
                <a:latin typeface="Century Gothic Paneuropean"/>
                <a:ea typeface="Century Gothic Paneuropean"/>
                <a:cs typeface="Century Gothic Paneuropean"/>
                <a:sym typeface="Century Gothic Paneuropean"/>
              </a:rPr>
              <a:t>Abbildungen</a:t>
            </a:r>
            <a:r>
              <a:rPr lang="en-US" sz="2000" dirty="0">
                <a:solidFill>
                  <a:srgbClr val="C9F635"/>
                </a:solidFill>
                <a:latin typeface="Century Gothic Paneuropean"/>
                <a:ea typeface="Century Gothic Paneuropean"/>
                <a:cs typeface="Century Gothic Paneuropean"/>
                <a:sym typeface="Century Gothic Paneuropean"/>
              </a:rPr>
              <a:t>:</a:t>
            </a:r>
          </a:p>
          <a:p>
            <a:pPr algn="l">
              <a:lnSpc>
                <a:spcPts val="2800"/>
              </a:lnSpc>
            </a:pPr>
            <a:endParaRPr lang="en-US" sz="2000" dirty="0">
              <a:solidFill>
                <a:srgbClr val="C9F635"/>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5: </a:t>
            </a:r>
            <a:r>
              <a:rPr lang="en-US" sz="1499" dirty="0" err="1">
                <a:solidFill>
                  <a:srgbClr val="FFFFFF"/>
                </a:solidFill>
                <a:latin typeface="Century Gothic Paneuropean"/>
                <a:ea typeface="Century Gothic Paneuropean"/>
                <a:cs typeface="Century Gothic Paneuropean"/>
                <a:sym typeface="Century Gothic Paneuropean"/>
              </a:rPr>
              <a:t>Harzgewinnung</a:t>
            </a:r>
            <a:r>
              <a:rPr lang="en-US" sz="1499" dirty="0">
                <a:solidFill>
                  <a:srgbClr val="FFFFFF"/>
                </a:solidFill>
                <a:latin typeface="Century Gothic Paneuropean"/>
                <a:ea typeface="Century Gothic Paneuropean"/>
                <a:cs typeface="Century Gothic Paneuropean"/>
                <a:sym typeface="Century Gothic Paneuropean"/>
              </a:rPr>
              <a:t> an </a:t>
            </a:r>
            <a:r>
              <a:rPr lang="en-US" sz="1499" dirty="0" err="1">
                <a:solidFill>
                  <a:srgbClr val="FFFFFF"/>
                </a:solidFill>
                <a:latin typeface="Century Gothic Paneuropean"/>
                <a:ea typeface="Century Gothic Paneuropean"/>
                <a:cs typeface="Century Gothic Paneuropean"/>
                <a:sym typeface="Century Gothic Paneuropean"/>
              </a:rPr>
              <a:t>einer</a:t>
            </a:r>
            <a:r>
              <a:rPr lang="en-US" sz="1499" dirty="0">
                <a:solidFill>
                  <a:srgbClr val="FFFFFF"/>
                </a:solidFill>
                <a:latin typeface="Century Gothic Paneuropean"/>
                <a:ea typeface="Century Gothic Paneuropean"/>
                <a:cs typeface="Century Gothic Paneuropean"/>
                <a:sym typeface="Century Gothic Paneuropean"/>
              </a:rPr>
              <a:t> Kiefer, </a:t>
            </a:r>
            <a:r>
              <a:rPr lang="en-US" sz="1499" dirty="0" err="1">
                <a:solidFill>
                  <a:srgbClr val="FFFFFF"/>
                </a:solidFill>
                <a:latin typeface="Century Gothic Paneuropean"/>
                <a:ea typeface="Century Gothic Paneuropean"/>
                <a:cs typeface="Century Gothic Paneuropean"/>
                <a:sym typeface="Century Gothic Paneuropean"/>
              </a:rPr>
              <a:t>Abbildung</a:t>
            </a:r>
            <a:r>
              <a:rPr lang="en-US" sz="1499" dirty="0">
                <a:solidFill>
                  <a:srgbClr val="FFFFFF"/>
                </a:solidFill>
                <a:latin typeface="Century Gothic Paneuropean"/>
                <a:ea typeface="Century Gothic Paneuropean"/>
                <a:cs typeface="Century Gothic Paneuropean"/>
                <a:sym typeface="Century Gothic Paneuropean"/>
              </a:rPr>
              <a:t> von Gustave de </a:t>
            </a:r>
            <a:r>
              <a:rPr lang="en-US" sz="1499" dirty="0" err="1">
                <a:solidFill>
                  <a:srgbClr val="FFFFFF"/>
                </a:solidFill>
                <a:latin typeface="Century Gothic Paneuropean"/>
                <a:ea typeface="Century Gothic Paneuropean"/>
                <a:cs typeface="Century Gothic Paneuropean"/>
                <a:sym typeface="Century Gothic Paneuropean"/>
              </a:rPr>
              <a:t>Galard</a:t>
            </a:r>
            <a:r>
              <a:rPr lang="en-US" sz="1499" dirty="0">
                <a:solidFill>
                  <a:srgbClr val="FFFFFF"/>
                </a:solidFill>
                <a:latin typeface="Century Gothic Paneuropean"/>
                <a:ea typeface="Century Gothic Paneuropean"/>
                <a:cs typeface="Century Gothic Paneuropean"/>
                <a:sym typeface="Century Gothic Paneuropean"/>
              </a:rPr>
              <a:t>, 1840,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 https://de.wikipedia.org/wiki/Harzer_%28Beruf%29#/media/Datei:GemmageCrot.jpg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6: </a:t>
            </a:r>
            <a:r>
              <a:rPr lang="en-US" sz="1499" dirty="0" err="1">
                <a:solidFill>
                  <a:srgbClr val="FFFFFF"/>
                </a:solidFill>
                <a:latin typeface="Century Gothic Paneuropean"/>
                <a:ea typeface="Century Gothic Paneuropean"/>
                <a:cs typeface="Century Gothic Paneuropean"/>
                <a:sym typeface="Century Gothic Paneuropean"/>
              </a:rPr>
              <a:t>Behältnisse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zum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Auffangen</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Harzes</a:t>
            </a:r>
            <a:r>
              <a:rPr lang="en-US" sz="1499" dirty="0">
                <a:solidFill>
                  <a:srgbClr val="FFFFFF"/>
                </a:solidFill>
                <a:latin typeface="Century Gothic Paneuropean"/>
                <a:ea typeface="Century Gothic Paneuropean"/>
                <a:cs typeface="Century Gothic Paneuropean"/>
                <a:sym typeface="Century Gothic Paneuropean"/>
              </a:rPr>
              <a:t>, 1955. https://berufe-dieser-welt.de/die-pechler/,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 [19.02.2026]; </a:t>
            </a:r>
            <a:r>
              <a:rPr lang="en-US" sz="1499" dirty="0" err="1">
                <a:solidFill>
                  <a:srgbClr val="FFFFFF"/>
                </a:solidFill>
                <a:latin typeface="Century Gothic Paneuropean"/>
                <a:ea typeface="Century Gothic Paneuropean"/>
                <a:cs typeface="Century Gothic Paneuropean"/>
                <a:sym typeface="Century Gothic Paneuropean"/>
              </a:rPr>
              <a:t>Harzgewinnung</a:t>
            </a:r>
            <a:r>
              <a:rPr lang="en-US" sz="1499" dirty="0">
                <a:solidFill>
                  <a:srgbClr val="FFFFFF"/>
                </a:solidFill>
                <a:latin typeface="Century Gothic Paneuropean"/>
                <a:ea typeface="Century Gothic Paneuropean"/>
                <a:cs typeface="Century Gothic Paneuropean"/>
                <a:sym typeface="Century Gothic Paneuropean"/>
              </a:rPr>
              <a:t> im </a:t>
            </a:r>
            <a:r>
              <a:rPr lang="en-US" sz="1499" dirty="0" err="1">
                <a:solidFill>
                  <a:srgbClr val="FFFFFF"/>
                </a:solidFill>
                <a:latin typeface="Century Gothic Paneuropean"/>
                <a:ea typeface="Century Gothic Paneuropean"/>
                <a:cs typeface="Century Gothic Paneuropean"/>
                <a:sym typeface="Century Gothic Paneuropean"/>
              </a:rPr>
              <a:t>Revier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Hangelsberg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Foto</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Bundesarchiv</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Bild</a:t>
            </a:r>
            <a:r>
              <a:rPr lang="en-US" sz="1499" dirty="0">
                <a:solidFill>
                  <a:srgbClr val="FFFFFF"/>
                </a:solidFill>
                <a:latin typeface="Century Gothic Paneuropean"/>
                <a:ea typeface="Century Gothic Paneuropean"/>
                <a:cs typeface="Century Gothic Paneuropean"/>
                <a:sym typeface="Century Gothic Paneuropean"/>
              </a:rPr>
              <a:t> 183-28846-0010, https://commons.wikimedia.org/wiki/File:Bundesarchiv_Bild_183-28846-0010,_Hangelsberg,_Harzgewinnung,_Harzer.jpg, [19.02.2026], CC BY-SA 3.0; </a:t>
            </a:r>
            <a:r>
              <a:rPr lang="en-US" sz="1499" dirty="0" err="1">
                <a:solidFill>
                  <a:srgbClr val="FFFFFF"/>
                </a:solidFill>
                <a:latin typeface="Century Gothic Paneuropean"/>
                <a:ea typeface="Century Gothic Paneuropean"/>
                <a:cs typeface="Century Gothic Paneuropean"/>
                <a:sym typeface="Century Gothic Paneuropean"/>
              </a:rPr>
              <a:t>Pechhauer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Frankreich</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o.J.</a:t>
            </a:r>
            <a:r>
              <a:rPr lang="en-US" sz="1499" dirty="0">
                <a:solidFill>
                  <a:srgbClr val="FFFFFF"/>
                </a:solidFill>
                <a:latin typeface="Century Gothic Paneuropean"/>
                <a:ea typeface="Century Gothic Paneuropean"/>
                <a:cs typeface="Century Gothic Paneuropean"/>
                <a:sym typeface="Century Gothic Paneuropean"/>
              </a:rPr>
              <a:t> https://berufe-dieser-welt.de/die-pechler/,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 [19.02.2026]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7: </a:t>
            </a:r>
            <a:r>
              <a:rPr lang="en-US" sz="1499" dirty="0" err="1">
                <a:solidFill>
                  <a:srgbClr val="FFFFFF"/>
                </a:solidFill>
                <a:latin typeface="Century Gothic Paneuropean"/>
                <a:ea typeface="Century Gothic Paneuropean"/>
                <a:cs typeface="Century Gothic Paneuropean"/>
                <a:sym typeface="Century Gothic Paneuropean"/>
              </a:rPr>
              <a:t>Köhler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hlinkClick r:id="rId2" tooltip="https://de.wikipedia.org/wiki/Geb%C3%BCg"/>
              </a:rPr>
              <a:t>Gebüg</a:t>
            </a:r>
            <a:r>
              <a:rPr lang="en-US" sz="1499" dirty="0">
                <a:solidFill>
                  <a:srgbClr val="FFFFFF"/>
                </a:solidFill>
                <a:latin typeface="Century Gothic Paneuropean"/>
                <a:ea typeface="Century Gothic Paneuropean"/>
                <a:cs typeface="Century Gothic Paneuropean"/>
                <a:sym typeface="Century Gothic Paneuropean"/>
              </a:rPr>
              <a:t> (Pfalz) </a:t>
            </a:r>
            <a:r>
              <a:rPr lang="en-US" sz="1499" dirty="0" err="1">
                <a:solidFill>
                  <a:srgbClr val="FFFFFF"/>
                </a:solidFill>
                <a:latin typeface="Century Gothic Paneuropean"/>
                <a:ea typeface="Century Gothic Paneuropean"/>
                <a:cs typeface="Century Gothic Paneuropean"/>
                <a:sym typeface="Century Gothic Paneuropean"/>
              </a:rPr>
              <a:t>beim</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Abernten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Kohlenmeilers</a:t>
            </a:r>
            <a:r>
              <a:rPr lang="en-US" sz="1499" dirty="0">
                <a:solidFill>
                  <a:srgbClr val="FFFFFF"/>
                </a:solidFill>
                <a:latin typeface="Century Gothic Paneuropean"/>
                <a:ea typeface="Century Gothic Paneuropean"/>
                <a:cs typeface="Century Gothic Paneuropean"/>
                <a:sym typeface="Century Gothic Paneuropean"/>
              </a:rPr>
              <a:t>, um 1954, CC BY-SA 4.0, https://de.wikipedia.org/wiki/K%C3%B6hler#/media/Datei:K%C3%B6hler_aus_Geb%C3%BCg.jpg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8: </a:t>
            </a:r>
            <a:r>
              <a:rPr lang="en-US" sz="1499" dirty="0" err="1">
                <a:solidFill>
                  <a:srgbClr val="FFFFFF"/>
                </a:solidFill>
                <a:latin typeface="Century Gothic Paneuropean"/>
                <a:ea typeface="Century Gothic Paneuropean"/>
                <a:cs typeface="Century Gothic Paneuropean"/>
                <a:sym typeface="Century Gothic Paneuropean"/>
              </a:rPr>
              <a:t>Kohlenmeiler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Sihlwald</a:t>
            </a:r>
            <a:r>
              <a:rPr lang="en-US" sz="1499" dirty="0">
                <a:solidFill>
                  <a:srgbClr val="FFFFFF"/>
                </a:solidFill>
                <a:latin typeface="Century Gothic Paneuropean"/>
                <a:ea typeface="Century Gothic Paneuropean"/>
                <a:cs typeface="Century Gothic Paneuropean"/>
                <a:sym typeface="Century Gothic Paneuropean"/>
              </a:rPr>
              <a:t>, Zürich, um 1893. </a:t>
            </a:r>
            <a:r>
              <a:rPr lang="en-US" sz="1499" dirty="0" err="1">
                <a:solidFill>
                  <a:srgbClr val="FFFFFF"/>
                </a:solidFill>
                <a:latin typeface="Century Gothic Paneuropean"/>
                <a:ea typeface="Century Gothic Paneuropean"/>
                <a:cs typeface="Century Gothic Paneuropean"/>
                <a:sym typeface="Century Gothic Paneuropean"/>
              </a:rPr>
              <a:t>Foto</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Baugeschichtliches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Archiv</a:t>
            </a:r>
            <a:r>
              <a:rPr lang="en-US" sz="1499" dirty="0">
                <a:solidFill>
                  <a:srgbClr val="FFFFFF"/>
                </a:solidFill>
                <a:latin typeface="Century Gothic Paneuropean"/>
                <a:ea typeface="Century Gothic Paneuropean"/>
                <a:cs typeface="Century Gothic Paneuropean"/>
                <a:sym typeface="Century Gothic Paneuropean"/>
              </a:rPr>
              <a:t> der Stadt Zürich, https://commons.wikimedia.org/wiki/File:Kohlenmeiler_Sihlwald_1893_31631.jpg, CC BY-SA 4.0.</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9: </a:t>
            </a:r>
            <a:r>
              <a:rPr lang="en-US" sz="1499" dirty="0" err="1">
                <a:solidFill>
                  <a:srgbClr val="FFFFFF"/>
                </a:solidFill>
                <a:latin typeface="Century Gothic Paneuropean"/>
                <a:ea typeface="Century Gothic Paneuropean"/>
                <a:cs typeface="Century Gothic Paneuropean"/>
                <a:sym typeface="Century Gothic Paneuropean"/>
              </a:rPr>
              <a:t>Gewinnung</a:t>
            </a:r>
            <a:r>
              <a:rPr lang="en-US" sz="1499" dirty="0">
                <a:solidFill>
                  <a:srgbClr val="FFFFFF"/>
                </a:solidFill>
                <a:latin typeface="Century Gothic Paneuropean"/>
                <a:ea typeface="Century Gothic Paneuropean"/>
                <a:cs typeface="Century Gothic Paneuropean"/>
                <a:sym typeface="Century Gothic Paneuropean"/>
              </a:rPr>
              <a:t> von </a:t>
            </a:r>
            <a:r>
              <a:rPr lang="en-US" sz="1499" dirty="0" err="1">
                <a:solidFill>
                  <a:srgbClr val="FFFFFF"/>
                </a:solidFill>
                <a:latin typeface="Century Gothic Paneuropean"/>
                <a:ea typeface="Century Gothic Paneuropean"/>
                <a:cs typeface="Century Gothic Paneuropean"/>
                <a:sym typeface="Century Gothic Paneuropean"/>
              </a:rPr>
              <a:t>Rinde</a:t>
            </a:r>
            <a:r>
              <a:rPr lang="en-US" sz="1499" dirty="0">
                <a:solidFill>
                  <a:srgbClr val="FFFFFF"/>
                </a:solidFill>
                <a:latin typeface="Century Gothic Paneuropean"/>
                <a:ea typeface="Century Gothic Paneuropean"/>
                <a:cs typeface="Century Gothic Paneuropean"/>
                <a:sym typeface="Century Gothic Paneuropean"/>
              </a:rPr>
              <a:t> für </a:t>
            </a:r>
            <a:r>
              <a:rPr lang="en-US" sz="1499" dirty="0" err="1">
                <a:solidFill>
                  <a:srgbClr val="FFFFFF"/>
                </a:solidFill>
                <a:latin typeface="Century Gothic Paneuropean"/>
                <a:ea typeface="Century Gothic Paneuropean"/>
                <a:cs typeface="Century Gothic Paneuropean"/>
                <a:sym typeface="Century Gothic Paneuropean"/>
              </a:rPr>
              <a:t>Gerbzwecke</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Schälen</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Stockrumpfes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mit</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Loheisen</a:t>
            </a:r>
            <a:r>
              <a:rPr lang="en-US" sz="1499" dirty="0">
                <a:solidFill>
                  <a:srgbClr val="FFFFFF"/>
                </a:solidFill>
                <a:latin typeface="Century Gothic Paneuropean"/>
                <a:ea typeface="Century Gothic Paneuropean"/>
                <a:cs typeface="Century Gothic Paneuropean"/>
                <a:sym typeface="Century Gothic Paneuropean"/>
              </a:rPr>
              <a:t>, St. </a:t>
            </a:r>
            <a:r>
              <a:rPr lang="en-US" sz="1499" dirty="0" err="1">
                <a:solidFill>
                  <a:srgbClr val="FFFFFF"/>
                </a:solidFill>
                <a:latin typeface="Century Gothic Paneuropean"/>
                <a:ea typeface="Century Gothic Paneuropean"/>
                <a:cs typeface="Century Gothic Paneuropean"/>
                <a:sym typeface="Century Gothic Paneuropean"/>
              </a:rPr>
              <a:t>Gallen</a:t>
            </a:r>
            <a:r>
              <a:rPr lang="en-US" sz="1499" dirty="0">
                <a:solidFill>
                  <a:srgbClr val="FFFFFF"/>
                </a:solidFill>
                <a:latin typeface="Century Gothic Paneuropean"/>
                <a:ea typeface="Century Gothic Paneuropean"/>
                <a:cs typeface="Century Gothic Paneuropean"/>
                <a:sym typeface="Century Gothic Paneuropean"/>
              </a:rPr>
              <a:t>, 1938. </a:t>
            </a:r>
            <a:r>
              <a:rPr lang="en-US" sz="1499" dirty="0" err="1">
                <a:solidFill>
                  <a:srgbClr val="FFFFFF"/>
                </a:solidFill>
                <a:latin typeface="Century Gothic Paneuropean"/>
                <a:ea typeface="Century Gothic Paneuropean"/>
                <a:cs typeface="Century Gothic Paneuropean"/>
                <a:sym typeface="Century Gothic Paneuropean"/>
              </a:rPr>
              <a:t>Foto</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Bourquin</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Archiv</a:t>
            </a:r>
            <a:r>
              <a:rPr lang="en-US" sz="1499" dirty="0">
                <a:solidFill>
                  <a:srgbClr val="FFFFFF"/>
                </a:solidFill>
                <a:latin typeface="Century Gothic Paneuropean"/>
                <a:ea typeface="Century Gothic Paneuropean"/>
                <a:cs typeface="Century Gothic Paneuropean"/>
                <a:sym typeface="Century Gothic Paneuropean"/>
              </a:rPr>
              <a:t> WVS Solothurn.</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10:  </a:t>
            </a:r>
            <a:r>
              <a:rPr lang="en-US" sz="1499" dirty="0" err="1">
                <a:solidFill>
                  <a:srgbClr val="FFFFFF"/>
                </a:solidFill>
                <a:latin typeface="Century Gothic Paneuropean"/>
                <a:ea typeface="Century Gothic Paneuropean"/>
                <a:cs typeface="Century Gothic Paneuropean"/>
                <a:sym typeface="Century Gothic Paneuropean"/>
              </a:rPr>
              <a:t>Holzfäller</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bei</a:t>
            </a:r>
            <a:r>
              <a:rPr lang="en-US" sz="1499" dirty="0">
                <a:solidFill>
                  <a:srgbClr val="FFFFFF"/>
                </a:solidFill>
                <a:latin typeface="Century Gothic Paneuropean"/>
                <a:ea typeface="Century Gothic Paneuropean"/>
                <a:cs typeface="Century Gothic Paneuropean"/>
                <a:sym typeface="Century Gothic Paneuropean"/>
              </a:rPr>
              <a:t> der </a:t>
            </a:r>
            <a:r>
              <a:rPr lang="en-US" sz="1499" dirty="0" err="1">
                <a:solidFill>
                  <a:srgbClr val="FFFFFF"/>
                </a:solidFill>
                <a:latin typeface="Century Gothic Paneuropean"/>
                <a:ea typeface="Century Gothic Paneuropean"/>
                <a:cs typeface="Century Gothic Paneuropean"/>
                <a:sym typeface="Century Gothic Paneuropean"/>
              </a:rPr>
              <a:t>Arbeit</a:t>
            </a:r>
            <a:r>
              <a:rPr lang="en-US" sz="1499" dirty="0">
                <a:solidFill>
                  <a:srgbClr val="FFFFFF"/>
                </a:solidFill>
                <a:latin typeface="Century Gothic Paneuropean"/>
                <a:ea typeface="Century Gothic Paneuropean"/>
                <a:cs typeface="Century Gothic Paneuropean"/>
                <a:sym typeface="Century Gothic Paneuropean"/>
              </a:rPr>
              <a:t> im </a:t>
            </a:r>
            <a:r>
              <a:rPr lang="en-US" sz="1499" dirty="0" err="1">
                <a:solidFill>
                  <a:srgbClr val="FFFFFF"/>
                </a:solidFill>
                <a:latin typeface="Century Gothic Paneuropean"/>
                <a:ea typeface="Century Gothic Paneuropean"/>
                <a:cs typeface="Century Gothic Paneuropean"/>
                <a:sym typeface="Century Gothic Paneuropean"/>
              </a:rPr>
              <a:t>Stockenboi-Graben</a:t>
            </a:r>
            <a:r>
              <a:rPr lang="en-US" sz="1499" dirty="0">
                <a:solidFill>
                  <a:srgbClr val="FFFFFF"/>
                </a:solidFill>
                <a:latin typeface="Century Gothic Paneuropean"/>
                <a:ea typeface="Century Gothic Paneuropean"/>
                <a:cs typeface="Century Gothic Paneuropean"/>
                <a:sym typeface="Century Gothic Paneuropean"/>
              </a:rPr>
              <a:t> in Kärnten, 1952,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 https://de.wikipedia.org/wiki/Holzf%C3%A4ller#/media/Datei:Holzf%C3%A4ller_im_Stockenboi-Graben,_K%C3%A4rnten_(1952)_OeNB_675208.jpg [12.01.2026].</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11: </a:t>
            </a:r>
            <a:r>
              <a:rPr lang="en-US" sz="1499" dirty="0" err="1">
                <a:solidFill>
                  <a:srgbClr val="FFFFFF"/>
                </a:solidFill>
                <a:latin typeface="Century Gothic Paneuropean"/>
                <a:ea typeface="Century Gothic Paneuropean"/>
                <a:cs typeface="Century Gothic Paneuropean"/>
                <a:sym typeface="Century Gothic Paneuropean"/>
              </a:rPr>
              <a:t>Holzfäller</a:t>
            </a:r>
            <a:r>
              <a:rPr lang="en-US" sz="1499" dirty="0">
                <a:solidFill>
                  <a:srgbClr val="FFFFFF"/>
                </a:solidFill>
                <a:latin typeface="Century Gothic Paneuropean"/>
                <a:ea typeface="Century Gothic Paneuropean"/>
                <a:cs typeface="Century Gothic Paneuropean"/>
                <a:sym typeface="Century Gothic Paneuropean"/>
              </a:rPr>
              <a:t> in </a:t>
            </a:r>
            <a:r>
              <a:rPr lang="en-US" sz="1499" dirty="0" err="1">
                <a:solidFill>
                  <a:srgbClr val="FFFFFF"/>
                </a:solidFill>
                <a:latin typeface="Century Gothic Paneuropean"/>
                <a:ea typeface="Century Gothic Paneuropean"/>
                <a:cs typeface="Century Gothic Paneuropean"/>
                <a:sym typeface="Century Gothic Paneuropean"/>
              </a:rPr>
              <a:t>Spruche</a:t>
            </a:r>
            <a:r>
              <a:rPr lang="en-US" sz="1499" dirty="0">
                <a:solidFill>
                  <a:srgbClr val="FFFFFF"/>
                </a:solidFill>
                <a:latin typeface="Century Gothic Paneuropean"/>
                <a:ea typeface="Century Gothic Paneuropean"/>
                <a:cs typeface="Century Gothic Paneuropean"/>
                <a:sym typeface="Century Gothic Paneuropean"/>
              </a:rPr>
              <a:t> Grove, Alberta, </a:t>
            </a:r>
            <a:r>
              <a:rPr lang="en-US" sz="1499" dirty="0" err="1">
                <a:solidFill>
                  <a:srgbClr val="FFFFFF"/>
                </a:solidFill>
                <a:latin typeface="Century Gothic Paneuropean"/>
                <a:ea typeface="Century Gothic Paneuropean"/>
                <a:cs typeface="Century Gothic Paneuropean"/>
                <a:sym typeface="Century Gothic Paneuropean"/>
              </a:rPr>
              <a:t>Kanada</a:t>
            </a:r>
            <a:r>
              <a:rPr lang="en-US" sz="1499" dirty="0">
                <a:solidFill>
                  <a:srgbClr val="FFFFFF"/>
                </a:solidFill>
                <a:latin typeface="Century Gothic Paneuropean"/>
                <a:ea typeface="Century Gothic Paneuropean"/>
                <a:cs typeface="Century Gothic Paneuropean"/>
                <a:sym typeface="Century Gothic Paneuropean"/>
              </a:rPr>
              <a:t>, um 1900, https://commons.wikimedia.org/wiki/Category:Lumberjacks?uselang=de#/media/File:Clearing_trees_(11358572594).jpg [19.02.2026],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Bekämpfung</a:t>
            </a:r>
            <a:r>
              <a:rPr lang="en-US" sz="1499" dirty="0">
                <a:solidFill>
                  <a:srgbClr val="FFFFFF"/>
                </a:solidFill>
                <a:latin typeface="Century Gothic Paneuropean"/>
                <a:ea typeface="Century Gothic Paneuropean"/>
                <a:cs typeface="Century Gothic Paneuropean"/>
                <a:sym typeface="Century Gothic Paneuropean"/>
              </a:rPr>
              <a:t> des </a:t>
            </a:r>
            <a:r>
              <a:rPr lang="en-US" sz="1499" dirty="0" err="1">
                <a:solidFill>
                  <a:srgbClr val="FFFFFF"/>
                </a:solidFill>
                <a:latin typeface="Century Gothic Paneuropean"/>
                <a:ea typeface="Century Gothic Paneuropean"/>
                <a:cs typeface="Century Gothic Paneuropean"/>
                <a:sym typeface="Century Gothic Paneuropean"/>
              </a:rPr>
              <a:t>Borkenkäfers</a:t>
            </a:r>
            <a:r>
              <a:rPr lang="en-US" sz="1499" dirty="0">
                <a:solidFill>
                  <a:srgbClr val="FFFFFF"/>
                </a:solidFill>
                <a:latin typeface="Century Gothic Paneuropean"/>
                <a:ea typeface="Century Gothic Paneuropean"/>
                <a:cs typeface="Century Gothic Paneuropean"/>
                <a:sym typeface="Century Gothic Paneuropean"/>
              </a:rPr>
              <a:t>, Thüringen, 1948. </a:t>
            </a:r>
            <a:r>
              <a:rPr lang="en-US" sz="1499" dirty="0" err="1">
                <a:solidFill>
                  <a:srgbClr val="FFFFFF"/>
                </a:solidFill>
                <a:latin typeface="Century Gothic Paneuropean"/>
                <a:ea typeface="Century Gothic Paneuropean"/>
                <a:cs typeface="Century Gothic Paneuropean"/>
                <a:sym typeface="Century Gothic Paneuropean"/>
              </a:rPr>
              <a:t>Foto</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Bundesarchiv</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Bild</a:t>
            </a:r>
            <a:r>
              <a:rPr lang="en-US" sz="1499" dirty="0">
                <a:solidFill>
                  <a:srgbClr val="FFFFFF"/>
                </a:solidFill>
                <a:latin typeface="Century Gothic Paneuropean"/>
                <a:ea typeface="Century Gothic Paneuropean"/>
                <a:cs typeface="Century Gothic Paneuropean"/>
                <a:sym typeface="Century Gothic Paneuropean"/>
              </a:rPr>
              <a:t> 183-2005-0706-518, https://commons.wikimedia.org/wiki/File:Bundesarchiv_Bild_183-2005-0706-518,_Th%C3%BCringen,_Bek%C3%A4mpfung_des_Borkenk%C3%A4fers.jpg?uselang=de [19.02.2026], CC-BY-SA 3.0; </a:t>
            </a:r>
            <a:r>
              <a:rPr lang="en-US" sz="1499" dirty="0" err="1">
                <a:solidFill>
                  <a:srgbClr val="FFFFFF"/>
                </a:solidFill>
                <a:latin typeface="Century Gothic Paneuropean"/>
                <a:ea typeface="Century Gothic Paneuropean"/>
                <a:cs typeface="Century Gothic Paneuropean"/>
                <a:sym typeface="Century Gothic Paneuropean"/>
              </a:rPr>
              <a:t>Fällung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eines</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Eukalyptusbaumes</a:t>
            </a:r>
            <a:r>
              <a:rPr lang="en-US" sz="1499" dirty="0">
                <a:solidFill>
                  <a:srgbClr val="FFFFFF"/>
                </a:solidFill>
                <a:latin typeface="Century Gothic Paneuropean"/>
                <a:ea typeface="Century Gothic Paneuropean"/>
                <a:cs typeface="Century Gothic Paneuropean"/>
                <a:sym typeface="Century Gothic Paneuropean"/>
              </a:rPr>
              <a:t>, Sydney, 1884-1917, https://commons.wikimedia.org/wiki/Category:Lumberjacks?uselang=de#/media/File:Felling_a_gumtree_c1884-1917_Powerhouse_Museum.jpg, </a:t>
            </a:r>
            <a:r>
              <a:rPr lang="en-US" sz="1499" dirty="0" err="1">
                <a:solidFill>
                  <a:srgbClr val="FFFFFF"/>
                </a:solidFill>
                <a:latin typeface="Century Gothic Paneuropean"/>
                <a:ea typeface="Century Gothic Paneuropean"/>
                <a:cs typeface="Century Gothic Paneuropean"/>
                <a:sym typeface="Century Gothic Paneuropean"/>
              </a:rPr>
              <a:t>gemeinfrei</a:t>
            </a:r>
            <a:r>
              <a:rPr lang="en-US" sz="1499" dirty="0">
                <a:solidFill>
                  <a:srgbClr val="FFFFFF"/>
                </a:solidFill>
                <a:latin typeface="Century Gothic Paneuropean"/>
                <a:ea typeface="Century Gothic Paneuropean"/>
                <a:cs typeface="Century Gothic Paneuropean"/>
                <a:sym typeface="Century Gothic Paneuropean"/>
              </a:rPr>
              <a:t>.</a:t>
            </a:r>
          </a:p>
          <a:p>
            <a:pPr algn="l">
              <a:lnSpc>
                <a:spcPts val="2099"/>
              </a:lnSpc>
            </a:pPr>
            <a:endParaRPr lang="en-US" sz="1499" dirty="0">
              <a:solidFill>
                <a:srgbClr val="FFFFFF"/>
              </a:solidFill>
              <a:latin typeface="Century Gothic Paneuropean"/>
              <a:ea typeface="Century Gothic Paneuropean"/>
              <a:cs typeface="Century Gothic Paneuropean"/>
              <a:sym typeface="Century Gothic Paneuropean"/>
            </a:endParaRPr>
          </a:p>
          <a:p>
            <a:pPr algn="l">
              <a:lnSpc>
                <a:spcPts val="2099"/>
              </a:lnSpc>
            </a:pPr>
            <a:r>
              <a:rPr lang="en-US" sz="1499" dirty="0">
                <a:solidFill>
                  <a:srgbClr val="FFFFFF"/>
                </a:solidFill>
                <a:latin typeface="Century Gothic Paneuropean"/>
                <a:ea typeface="Century Gothic Paneuropean"/>
                <a:cs typeface="Century Gothic Paneuropean"/>
                <a:sym typeface="Century Gothic Paneuropean"/>
              </a:rPr>
              <a:t>Abb. Fol. 12: </a:t>
            </a:r>
            <a:r>
              <a:rPr lang="en-US" sz="1499" dirty="0" err="1">
                <a:solidFill>
                  <a:srgbClr val="FFFFFF"/>
                </a:solidFill>
                <a:latin typeface="Century Gothic Paneuropean"/>
                <a:ea typeface="Century Gothic Paneuropean"/>
                <a:cs typeface="Century Gothic Paneuropean"/>
                <a:sym typeface="Century Gothic Paneuropean"/>
              </a:rPr>
              <a:t>Auszug</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aus</a:t>
            </a:r>
            <a:r>
              <a:rPr lang="en-US" sz="1499" dirty="0">
                <a:solidFill>
                  <a:srgbClr val="FFFFFF"/>
                </a:solidFill>
                <a:latin typeface="Century Gothic Paneuropean"/>
                <a:ea typeface="Century Gothic Paneuropean"/>
                <a:cs typeface="Century Gothic Paneuropean"/>
                <a:sym typeface="Century Gothic Paneuropean"/>
              </a:rPr>
              <a:t> Adam </a:t>
            </a:r>
            <a:r>
              <a:rPr lang="en-US" sz="1499" dirty="0" err="1">
                <a:solidFill>
                  <a:srgbClr val="FFFFFF"/>
                </a:solidFill>
                <a:latin typeface="Century Gothic Paneuropean"/>
                <a:ea typeface="Century Gothic Paneuropean"/>
                <a:cs typeface="Century Gothic Paneuropean"/>
                <a:sym typeface="Century Gothic Paneuropean"/>
              </a:rPr>
              <a:t>Gottlob</a:t>
            </a:r>
            <a:r>
              <a:rPr lang="en-US" sz="1499" dirty="0">
                <a:solidFill>
                  <a:srgbClr val="FFFFFF"/>
                </a:solidFill>
                <a:latin typeface="Century Gothic Paneuropean"/>
                <a:ea typeface="Century Gothic Paneuropean"/>
                <a:cs typeface="Century Gothic Paneuropean"/>
                <a:sym typeface="Century Gothic Paneuropean"/>
              </a:rPr>
              <a:t> </a:t>
            </a:r>
            <a:r>
              <a:rPr lang="en-US" sz="1499" dirty="0" err="1">
                <a:solidFill>
                  <a:srgbClr val="FFFFFF"/>
                </a:solidFill>
                <a:latin typeface="Century Gothic Paneuropean"/>
                <a:ea typeface="Century Gothic Paneuropean"/>
                <a:cs typeface="Century Gothic Paneuropean"/>
                <a:sym typeface="Century Gothic Paneuropean"/>
              </a:rPr>
              <a:t>Schirachs</a:t>
            </a:r>
            <a:r>
              <a:rPr lang="en-US" sz="1499" dirty="0">
                <a:solidFill>
                  <a:srgbClr val="FFFFFF"/>
                </a:solidFill>
                <a:latin typeface="Century Gothic Paneuropean"/>
                <a:ea typeface="Century Gothic Paneuropean"/>
                <a:cs typeface="Century Gothic Paneuropean"/>
                <a:sym typeface="Century Gothic Paneuropean"/>
              </a:rPr>
              <a:t>: Wald-</a:t>
            </a:r>
            <a:r>
              <a:rPr lang="en-US" sz="1499" dirty="0" err="1">
                <a:solidFill>
                  <a:srgbClr val="FFFFFF"/>
                </a:solidFill>
                <a:latin typeface="Century Gothic Paneuropean"/>
                <a:ea typeface="Century Gothic Paneuropean"/>
                <a:cs typeface="Century Gothic Paneuropean"/>
                <a:sym typeface="Century Gothic Paneuropean"/>
              </a:rPr>
              <a:t>Bienenzucht</a:t>
            </a:r>
            <a:r>
              <a:rPr lang="en-US" sz="1499" dirty="0">
                <a:solidFill>
                  <a:srgbClr val="FFFFFF"/>
                </a:solidFill>
                <a:latin typeface="Century Gothic Paneuropean"/>
                <a:ea typeface="Century Gothic Paneuropean"/>
                <a:cs typeface="Century Gothic Paneuropean"/>
                <a:sym typeface="Century Gothic Paneuropean"/>
              </a:rPr>
              <a:t>, 1774.</a:t>
            </a:r>
          </a:p>
        </p:txBody>
      </p:sp>
      <p:sp>
        <p:nvSpPr>
          <p:cNvPr id="3" name="TextBox 3"/>
          <p:cNvSpPr txBox="1"/>
          <p:nvPr/>
        </p:nvSpPr>
        <p:spPr>
          <a:xfrm>
            <a:off x="1028700" y="986272"/>
            <a:ext cx="14796476" cy="412775"/>
          </a:xfrm>
          <a:prstGeom prst="rect">
            <a:avLst/>
          </a:prstGeom>
        </p:spPr>
        <p:txBody>
          <a:bodyPr lIns="0" tIns="0" rIns="0" bIns="0" rtlCol="0" anchor="t">
            <a:spAutoFit/>
          </a:bodyPr>
          <a:lstStyle/>
          <a:p>
            <a:pPr algn="l">
              <a:lnSpc>
                <a:spcPts val="3499"/>
              </a:lnSpc>
            </a:pPr>
            <a:r>
              <a:rPr lang="en-US" sz="2499">
                <a:solidFill>
                  <a:srgbClr val="FFFFFF"/>
                </a:solidFill>
                <a:latin typeface="Century Gothic Paneuropean"/>
                <a:ea typeface="Century Gothic Paneuropean"/>
                <a:cs typeface="Century Gothic Paneuropean"/>
                <a:sym typeface="Century Gothic Paneuropean"/>
              </a:rPr>
              <a:t>Bildnachweise</a:t>
            </a:r>
          </a:p>
        </p:txBody>
      </p:sp>
      <p:sp>
        <p:nvSpPr>
          <p:cNvPr id="4" name="AutoShape 4"/>
          <p:cNvSpPr/>
          <p:nvPr/>
        </p:nvSpPr>
        <p:spPr>
          <a:xfrm flipV="1">
            <a:off x="1028700" y="1604481"/>
            <a:ext cx="8778324" cy="0"/>
          </a:xfrm>
          <a:prstGeom prst="line">
            <a:avLst/>
          </a:prstGeom>
          <a:ln w="38100" cap="flat">
            <a:solidFill>
              <a:srgbClr val="C9F635"/>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9019</Words>
  <Application>Microsoft Office PowerPoint</Application>
  <PresentationFormat>Benutzerdefiniert</PresentationFormat>
  <Paragraphs>444</Paragraphs>
  <Slides>102</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102</vt:i4>
      </vt:variant>
    </vt:vector>
  </HeadingPairs>
  <TitlesOfParts>
    <vt:vector size="110" baseType="lpstr">
      <vt:lpstr>Century Gothic Paneuropean Bold</vt:lpstr>
      <vt:lpstr>Arial</vt:lpstr>
      <vt:lpstr>Century Gothic Paneuropean Italics</vt:lpstr>
      <vt:lpstr>Calibri</vt:lpstr>
      <vt:lpstr>League Spartan</vt:lpstr>
      <vt:lpstr>Century Gothic Paneuropean Bold Italics</vt:lpstr>
      <vt:lpstr>Century Gothic Paneuropean</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Waldhauptstadt Blieskastel 2026</dc:title>
  <cp:lastModifiedBy>Raffaela Berger</cp:lastModifiedBy>
  <cp:revision>20</cp:revision>
  <dcterms:created xsi:type="dcterms:W3CDTF">2006-08-16T00:00:00Z</dcterms:created>
  <dcterms:modified xsi:type="dcterms:W3CDTF">2026-03-09T12:57:02Z</dcterms:modified>
  <dc:identifier>DAG9js5ObbY</dc:identifier>
</cp:coreProperties>
</file>